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76" r:id="rId8"/>
    <p:sldId id="273" r:id="rId9"/>
    <p:sldId id="266" r:id="rId10"/>
    <p:sldId id="267" r:id="rId11"/>
    <p:sldId id="268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615" autoAdjust="0"/>
    <p:restoredTop sz="86387" autoAdjust="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08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B1B9DA-FFA5-4EA9-8462-FC246A74230F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7DAB54-2988-4042-BB85-227EB23F3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Истоки русской культуры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an ф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43" r="5443"/>
          <a:stretch>
            <a:fillRect/>
          </a:stretch>
        </p:blipFill>
        <p:spPr>
          <a:xfrm>
            <a:off x="1835696" y="2132856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дальше в будущее входим, тем больше прошлым дорожим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 flipV="1">
            <a:off x="7780843" y="445155"/>
            <a:ext cx="1336253" cy="7430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бабушке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Варварушке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гости на оладушки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  <p:sp>
        <p:nvSpPr>
          <p:cNvPr id="5" name="Ромб 4"/>
          <p:cNvSpPr/>
          <p:nvPr/>
        </p:nvSpPr>
        <p:spPr>
          <a:xfrm>
            <a:off x="8316416" y="260648"/>
            <a:ext cx="554360" cy="170648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Драматизация русских народных сказок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6383" y="1600200"/>
            <a:ext cx="3060233" cy="4525963"/>
          </a:xfrm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8489"/>
            <a:ext cx="4038600" cy="2729384"/>
          </a:xfrm>
        </p:spPr>
      </p:pic>
      <p:sp>
        <p:nvSpPr>
          <p:cNvPr id="7" name="Ромб 6"/>
          <p:cNvSpPr/>
          <p:nvPr/>
        </p:nvSpPr>
        <p:spPr>
          <a:xfrm>
            <a:off x="7596336" y="1124744"/>
            <a:ext cx="1224136" cy="5543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Мини-музей в группе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A300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A240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Ромб 6"/>
          <p:cNvSpPr/>
          <p:nvPr/>
        </p:nvSpPr>
        <p:spPr>
          <a:xfrm rot="9273860">
            <a:off x="6948264" y="476672"/>
            <a:ext cx="2195736" cy="43204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  Мои фото Света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125" y="1691322"/>
            <a:ext cx="3395749" cy="4526280"/>
          </a:xfrm>
        </p:spPr>
      </p:pic>
      <p:sp>
        <p:nvSpPr>
          <p:cNvPr id="5" name="Прямоугольный треугольник 4"/>
          <p:cNvSpPr/>
          <p:nvPr/>
        </p:nvSpPr>
        <p:spPr>
          <a:xfrm rot="10800000">
            <a:off x="8100392" y="404664"/>
            <a:ext cx="864096" cy="13464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составлена в соответствии с требованиями и рекомендациями программ «От рождения до школы», «Приобщение детей к истокам русской народной культуры», построена на основе главных методических принципов: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учёт возрастных особенностей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доступность материала, постепенность его усложнения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7308304" y="5517232"/>
            <a:ext cx="914400" cy="134644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2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+mn-lt"/>
                <a:cs typeface="Times New Roman" pitchFamily="18" charset="0"/>
              </a:rPr>
              <a:t>:</a:t>
            </a:r>
            <a:br>
              <a:rPr lang="ru-RU" sz="3200" dirty="0" smtClean="0">
                <a:latin typeface="+mn-lt"/>
                <a:cs typeface="Times New Roman" pitchFamily="18" charset="0"/>
              </a:rPr>
            </a:br>
            <a:r>
              <a:rPr lang="ru-RU" sz="3200" dirty="0" smtClean="0">
                <a:latin typeface="+mn-lt"/>
              </a:rPr>
              <a:t> Основная цель проекта – создание условий для активного освоения детьми культурного богатства русского народа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6372200" y="260648"/>
            <a:ext cx="2016224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9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- Знакомить детей с фрагментами богатейшего духовного наследия русского народа, представленного различными видами народного искусства.</a:t>
            </a:r>
          </a:p>
          <a:p>
            <a:pPr lvl="0"/>
            <a:r>
              <a:rPr lang="ru-RU" dirty="0" smtClean="0"/>
              <a:t>- Пробуждать интерес к Р.Н.Т.</a:t>
            </a:r>
          </a:p>
          <a:p>
            <a:r>
              <a:rPr lang="ru-RU" dirty="0" smtClean="0"/>
              <a:t>1 </a:t>
            </a:r>
            <a:r>
              <a:rPr lang="ru-RU" i="1" dirty="0" smtClean="0"/>
              <a:t>любознательность</a:t>
            </a:r>
            <a:endParaRPr lang="ru-RU" dirty="0" smtClean="0"/>
          </a:p>
          <a:p>
            <a:r>
              <a:rPr lang="ru-RU" i="1" dirty="0" smtClean="0"/>
              <a:t>2 исследовательский интерес</a:t>
            </a:r>
            <a:endParaRPr lang="ru-RU" dirty="0" smtClean="0"/>
          </a:p>
          <a:p>
            <a:r>
              <a:rPr lang="ru-RU" i="1" dirty="0" smtClean="0"/>
              <a:t>3 желание творчески </a:t>
            </a:r>
            <a:r>
              <a:rPr lang="ru-RU" i="1" dirty="0" err="1" smtClean="0"/>
              <a:t>самовыражаться</a:t>
            </a:r>
            <a:endParaRPr lang="ru-RU" dirty="0" smtClean="0"/>
          </a:p>
          <a:p>
            <a:pPr lvl="0"/>
            <a:r>
              <a:rPr lang="ru-RU" dirty="0" smtClean="0"/>
              <a:t>- Воспитывать любовь к родной земле, чувство гордости за свой народ</a:t>
            </a:r>
          </a:p>
          <a:p>
            <a:pPr lvl="0"/>
            <a:r>
              <a:rPr lang="ru-RU" dirty="0" smtClean="0"/>
              <a:t>- Обогащать детскую речь малыми фольклорными формами</a:t>
            </a:r>
          </a:p>
          <a:p>
            <a:pPr lvl="0"/>
            <a:r>
              <a:rPr lang="ru-RU" dirty="0" smtClean="0"/>
              <a:t>- Расширять представление об окружающем мире, приобщать к истокам русской культуры</a:t>
            </a:r>
            <a:endParaRPr lang="ru-RU" dirty="0"/>
          </a:p>
        </p:txBody>
      </p:sp>
      <p:sp>
        <p:nvSpPr>
          <p:cNvPr id="4" name="Ромб 3"/>
          <p:cNvSpPr/>
          <p:nvPr/>
        </p:nvSpPr>
        <p:spPr>
          <a:xfrm>
            <a:off x="6444208" y="620688"/>
            <a:ext cx="914400" cy="3600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4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 ориентирована на четыре возрастные группы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27363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Младшая группа – от 3до 4 лет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группа – от 4 до 5 лет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Старшая группа – от 5 до 6 лет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к школе группа от 6 до7 лет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6444208" y="980728"/>
            <a:ext cx="1634480" cy="5040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праздников и развлечений совместно с родителями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произведениями устного народного творчества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Конкурсы с участием родителей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7668344" y="332656"/>
            <a:ext cx="554360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приёмы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 </a:t>
            </a:r>
            <a:r>
              <a:rPr lang="ru-RU" u="sng" dirty="0" smtClean="0"/>
              <a:t>Игровое путешествие в прошлое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i="1" dirty="0" smtClean="0"/>
              <a:t>игра вызывает эмоциональную реакцию, которая облегчает возможность усвоения необходимых знаний)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u="sng" dirty="0" smtClean="0"/>
              <a:t>Применение музыки на занятиях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i="1" dirty="0" smtClean="0"/>
              <a:t>Приём эмоционального </a:t>
            </a:r>
            <a:r>
              <a:rPr lang="ru-RU" i="1" dirty="0" err="1" smtClean="0"/>
              <a:t>фонирования</a:t>
            </a:r>
            <a:r>
              <a:rPr lang="ru-RU" i="1" dirty="0" smtClean="0"/>
              <a:t>: звуковой фон.</a:t>
            </a:r>
            <a:endParaRPr lang="ru-RU" dirty="0" smtClean="0"/>
          </a:p>
          <a:p>
            <a:r>
              <a:rPr lang="ru-RU" i="1" dirty="0" smtClean="0"/>
              <a:t>Классическая музыка.</a:t>
            </a:r>
            <a:endParaRPr lang="ru-RU" dirty="0" smtClean="0"/>
          </a:p>
          <a:p>
            <a:r>
              <a:rPr lang="ru-RU" i="1" dirty="0" smtClean="0"/>
              <a:t>Вокальная музыка – Р.Н.П.</a:t>
            </a:r>
            <a:endParaRPr lang="ru-RU" dirty="0" smtClean="0"/>
          </a:p>
          <a:p>
            <a:r>
              <a:rPr lang="ru-RU" i="1" dirty="0" smtClean="0"/>
              <a:t>Оркестровая музыка – народные инструменты.)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u="sng" dirty="0" smtClean="0"/>
              <a:t>Широкое применение наглядного материала</a:t>
            </a:r>
            <a:endParaRPr lang="ru-RU" dirty="0" smtClean="0"/>
          </a:p>
          <a:p>
            <a:r>
              <a:rPr lang="ru-RU" dirty="0" smtClean="0"/>
              <a:t>(Это обогащает детей зрительными образами, развивает эстетический вкус, наблюдательность)</a:t>
            </a:r>
          </a:p>
          <a:p>
            <a:r>
              <a:rPr lang="ru-RU" u="sng" dirty="0" smtClean="0"/>
              <a:t>4 Введение персонажей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i="1" dirty="0" smtClean="0"/>
              <a:t>Коза Маша, бабушка Матрёна ит.д.)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u="sng" dirty="0" smtClean="0"/>
              <a:t>Приём, направленный на создание эмоционального положительного напряжения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i="1" dirty="0" smtClean="0"/>
              <a:t>Сюрприз – Что у меня есть? – Кто-то к нам стучится?)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u="sng" dirty="0" smtClean="0"/>
              <a:t>Создание  воображаемой  ситуации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i="1" dirty="0" smtClean="0"/>
              <a:t>Путешествие в глубокую старину на ковре-самолёте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7 </a:t>
            </a:r>
            <a:r>
              <a:rPr lang="ru-RU" u="sng" dirty="0" smtClean="0"/>
              <a:t>Использование КСО</a:t>
            </a:r>
            <a:endParaRPr lang="ru-RU" dirty="0"/>
          </a:p>
        </p:txBody>
      </p:sp>
    </p:spTree>
  </p:cSld>
  <p:clrMapOvr>
    <a:masterClrMapping/>
  </p:clrMapOvr>
  <p:transition spd="slow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Народные праздники и развлечения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4367"/>
            <a:ext cx="4038600" cy="3017629"/>
          </a:xfrm>
        </p:spPr>
      </p:pic>
      <p:pic>
        <p:nvPicPr>
          <p:cNvPr id="8" name="Содержимое 7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7541"/>
            <a:ext cx="4038600" cy="2691280"/>
          </a:xfrm>
        </p:spPr>
      </p:pic>
      <p:sp>
        <p:nvSpPr>
          <p:cNvPr id="6" name="Ромб 5"/>
          <p:cNvSpPr/>
          <p:nvPr/>
        </p:nvSpPr>
        <p:spPr>
          <a:xfrm>
            <a:off x="7308304" y="260648"/>
            <a:ext cx="1656184" cy="5760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Широкая Масленица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 с участием родителей 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can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1779"/>
            <a:ext cx="4038600" cy="2862805"/>
          </a:xfrm>
        </p:spPr>
      </p:pic>
      <p:pic>
        <p:nvPicPr>
          <p:cNvPr id="8" name="Содержимое 7" descr="Фото00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  <p:sp>
        <p:nvSpPr>
          <p:cNvPr id="5" name="Ромб 4"/>
          <p:cNvSpPr/>
          <p:nvPr/>
        </p:nvSpPr>
        <p:spPr>
          <a:xfrm>
            <a:off x="6732240" y="332656"/>
            <a:ext cx="1346448" cy="5760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421</TotalTime>
  <Words>315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Истоки русской культуры</vt:lpstr>
      <vt:lpstr>Работа составлена в соответствии с требованиями и рекомендациями программ «От рождения до школы», «Приобщение детей к истокам русской народной культуры», построена на основе главных методических принципов: а) учёт возрастных особенностей б) доступность материала, постепенность его усложнения.</vt:lpstr>
      <vt:lpstr>Цель:  Основная цель проекта – создание условий для активного освоения детьми культурного богатства русского народа   </vt:lpstr>
      <vt:lpstr>Задачи:</vt:lpstr>
      <vt:lpstr>Работа  ориентирована на четыре возрастные группы</vt:lpstr>
      <vt:lpstr>Формы работы с детьми</vt:lpstr>
      <vt:lpstr>Методы и приёмы обучения</vt:lpstr>
      <vt:lpstr>Народные праздники и развлечения</vt:lpstr>
      <vt:lpstr>Широкая Масленица ( с участием родителей )</vt:lpstr>
      <vt:lpstr>К бабушке Варварушке в гости на оладушки</vt:lpstr>
      <vt:lpstr>Драматизация русских народных сказок</vt:lpstr>
      <vt:lpstr>Мини-музей в группе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программы</dc:title>
  <dc:creator>User</dc:creator>
  <cp:lastModifiedBy>User</cp:lastModifiedBy>
  <cp:revision>73</cp:revision>
  <dcterms:created xsi:type="dcterms:W3CDTF">2014-02-10T02:06:12Z</dcterms:created>
  <dcterms:modified xsi:type="dcterms:W3CDTF">2015-01-07T10:12:36Z</dcterms:modified>
</cp:coreProperties>
</file>