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7" r:id="rId9"/>
    <p:sldId id="275" r:id="rId10"/>
    <p:sldId id="274" r:id="rId11"/>
    <p:sldId id="269" r:id="rId12"/>
    <p:sldId id="262" r:id="rId13"/>
    <p:sldId id="264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27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67200" y="685800"/>
            <a:ext cx="3810000" cy="2590800"/>
          </a:xfrm>
          <a:effectLst>
            <a:glow rad="228600">
              <a:schemeClr val="accent3">
                <a:satMod val="175000"/>
                <a:alpha val="40000"/>
              </a:schemeClr>
            </a:glow>
            <a:outerShdw blurRad="40000" dist="23000" dir="5400000">
              <a:srgbClr val="000000">
                <a:alpha val="35000"/>
              </a:srgbClr>
            </a:outerShdw>
            <a:softEdge rad="635000"/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Мария </a:t>
            </a:r>
            <a:r>
              <a:rPr lang="ru-RU" dirty="0" err="1" smtClean="0">
                <a:solidFill>
                  <a:schemeClr val="tx1"/>
                </a:solidFill>
              </a:rPr>
              <a:t>Монтессори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29200" y="3886200"/>
            <a:ext cx="2743200" cy="914400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(1870-1952)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1447800"/>
            <a:ext cx="2913856" cy="38442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0" y="5334000"/>
            <a:ext cx="495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Выполнила студентка 3 курса группы «Д» Салихзянова А.И.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Девиз метода </a:t>
            </a:r>
            <a:r>
              <a:rPr lang="ru-RU" sz="40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Монтессори</a:t>
            </a:r>
            <a:r>
              <a:rPr lang="ru-RU" sz="40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"Помоги мне сделать это самому". </a:t>
            </a:r>
            <a:r>
              <a:rPr lang="ru-RU" dirty="0" smtClean="0">
                <a:latin typeface="Arial" pitchFamily="34" charset="0"/>
              </a:rPr>
              <a:t/>
            </a:r>
            <a:br>
              <a:rPr lang="ru-RU" dirty="0" smtClean="0">
                <a:latin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Ключевая особенность методики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Монтессори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создание специальной развивающей среды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Монтессори-среды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в которой ребенок сможет и захочет проявить свои индивидуальные способности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/>
            <a:r>
              <a:rPr lang="ru-RU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2800" b="1" dirty="0" err="1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Монтессори</a:t>
            </a:r>
            <a:r>
              <a:rPr lang="ru-RU" sz="28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уделяет особое внимание коллективным играм и заданиям, помогающим освоить навыки общения, а также освоению бытовой деятельности, что способствует развитию самостоятельности.</a:t>
            </a:r>
            <a:endParaRPr lang="ru-RU" sz="2800" b="1" dirty="0" smtClean="0">
              <a:latin typeface="Arial" pitchFamily="34" charset="0"/>
            </a:endParaRP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ru-RU" sz="4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Вот основной список </a:t>
            </a:r>
            <a:r>
              <a:rPr lang="ru-RU" sz="45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материалов-Монтессори</a:t>
            </a:r>
            <a:r>
              <a:rPr lang="ru-RU" sz="45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Сенсорное развитие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Рамки с застежками — навыки одевания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Коричневая лестница — учит различать измерения (тонкий, тоньше, самый тонкий и так далее)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Розовая башня — учит различать величины (большой, маленький, меньше, самый большой и так далее)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Красные штанги — учат различать величины по длине ( короткий , короче, самый длинный и так далее)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Блоки цилиндров - четыре набора с девятью цилиндрами. Учат развивать мелкую мускулатуру рук при письме, навыкам счета и умению различать цвета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Развитие речи 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Буквы, вырезанные из песчаной бумаги и металлические вкладки -  помогают по ассоциациям узнавать буквы, готовят к чтению и письму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Математическое развитие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Красно-синие штанги - учат первичным основам счета ( сложение, вычитание, умножение и деление)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Коробка с веретенами — обучают счету и дают понятие количества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Золотые бусины — развивают навыки счета и основных математических функций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Геометрические тела — развивают зрительное и тактильное знание геометрических форм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Многие материалы достаточно сложно использовать для занятий с ребенком в домашних условиях. В основном они рассчитаны на применение в </a:t>
            </a:r>
            <a:r>
              <a:rPr lang="ru-RU" sz="4000" b="1" dirty="0" err="1" smtClean="0">
                <a:latin typeface="Times New Roman" pitchFamily="18" charset="0"/>
                <a:cs typeface="Times New Roman" pitchFamily="18" charset="0"/>
              </a:rPr>
              <a:t>Монтессори-группах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71e42e17cd7fc7562813d291ec1eec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3733800" cy="2800350"/>
          </a:xfrm>
          <a:prstGeom prst="rect">
            <a:avLst/>
          </a:prstGeom>
          <a:effectLst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3200400"/>
            <a:ext cx="7924800" cy="312420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Все пособия обязательно должны быть изготовлены из натуральных материалов. Характерно, что их дизайн практически не менялся со времени их создания, то есть, около ста лет. Производят их в США, Голландии, Индии, Шри-Ланке и ... с 1995 года в Омске. К сожалению, пособия недешевы: по оценкам Ларисы Климановой, минимальный комплект для организации группы детского сада стоит около $2.000, а полный комплект омского производства - около $4.000.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  <p:pic>
        <p:nvPicPr>
          <p:cNvPr id="5" name="Picture 18" descr="sumka_to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0"/>
            <a:ext cx="2782711" cy="25908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pic>
        <p:nvPicPr>
          <p:cNvPr id="6" name="Picture 23" descr="kovrkorz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42000" y="457200"/>
            <a:ext cx="3302000" cy="19812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ru-RU" sz="4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 интересно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Наверняка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многим знакома сценка, когда воспитатель, работающий по традиционной методике, отчитывает ребенка, взявшего с полки книгу: "это не положено". И ребенок в недоумении: зачем книга стоит на полке, если до нее нельзя дотронуться? 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Монтессори-саду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такая ситуация немыслима. Напротив, здесь всячески стараются вызвать интерес детей к различным предметам, побудить их к самостоятельным выводам. Заметив, что ребенок впервые взял материал для работы, воспитатель предлагает ему схему действий с этим предметом. Иногда это выражается в коротком и конкретном уроке, иногда же он просто показывает, как работать с тем или иным материалом. Дети здесь любят задавать вопросы, зная, что всегда получат ответ, а не окрик. Но спрашивают они уже после того, как сами испробовали ряд путей решения своей проблемы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обычном детском саду практически не может быть ситуации, когда, например, все дети рисуют, а Катя и Дима решили вдруг поиграть в игрушки. В саду по системе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Монтессори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это вполне возможно, поскольку разрешено.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Она доказала, что разные типы навыков у ребенка лучше всего воспитывать в определенном возрасте, иначе можно упустить самый благоприятный момент для их формирования.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монтессори-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22287" y="2103437"/>
            <a:ext cx="649942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Монтессори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была первой женщиной-врачом в Италии. Начав работать ассистентом врача в университетской клинике, она заинтересовалась методами лечения и реабилитации детей с ограниченными умственными способностями.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Монтессори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пришла к выводу, что проблемы умственно отсталых детей - это проблемы не столько медицинские, сколько педагогические.  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Осознав это, она начала работать с умственно отсталыми детьми. Открывшаяся в 1900 году в Риме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ортофреническая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школа пригласила ее на должность директора, и здесь она впервые создала для детей с ограниченными способностями специальную развивающую среду.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России первый детский сад по системе Марии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Монтессори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начал работать в 1913 году. Однако в 1926 года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Наркомпрос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запретил использовать в тогдашнем СССР ее методику, и имя ее было предано забвению. Новая история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Монтессори-педагогики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России началась лишь в 1991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году.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6e24512aadb0ca63dc8ce866f778536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1" y="304800"/>
            <a:ext cx="5562600" cy="4202853"/>
          </a:xfrm>
          <a:prstGeom prst="rect">
            <a:avLst/>
          </a:prstGeom>
        </p:spPr>
      </p:pic>
      <p:pic>
        <p:nvPicPr>
          <p:cNvPr id="5" name="Рисунок 4" descr="thumb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48400" y="4648200"/>
            <a:ext cx="2743200" cy="1928826"/>
          </a:xfrm>
          <a:prstGeom prst="rect">
            <a:avLst/>
          </a:prstGeom>
        </p:spPr>
      </p:pic>
      <p:pic>
        <p:nvPicPr>
          <p:cNvPr id="6" name="Рисунок 5" descr="10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48400" y="2514600"/>
            <a:ext cx="2743200" cy="1905000"/>
          </a:xfrm>
          <a:prstGeom prst="rect">
            <a:avLst/>
          </a:prstGeom>
        </p:spPr>
      </p:pic>
      <p:pic>
        <p:nvPicPr>
          <p:cNvPr id="7" name="Рисунок 6" descr="balsh-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72200" y="381000"/>
            <a:ext cx="2786083" cy="1900284"/>
          </a:xfrm>
          <a:prstGeom prst="rect">
            <a:avLst/>
          </a:prstGeom>
        </p:spPr>
      </p:pic>
      <p:sp>
        <p:nvSpPr>
          <p:cNvPr id="8" name="Овал 7"/>
          <p:cNvSpPr/>
          <p:nvPr/>
        </p:nvSpPr>
        <p:spPr>
          <a:xfrm>
            <a:off x="685800" y="4800600"/>
            <a:ext cx="3352800" cy="152400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XIX-XX </a:t>
            </a:r>
            <a:r>
              <a:rPr lang="ru-RU" sz="3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вв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Постепенно открывались новые детские сады, построенные на методе выдающейся итальянки. Сегодня только в Москве насчитывается порядка 20 таких детских садов и экспериментальных групп в традиционных садах.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монтессори-сред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48200" y="3714301"/>
            <a:ext cx="3810000" cy="2666529"/>
          </a:xfrm>
          <a:prstGeom prst="rect">
            <a:avLst/>
          </a:prstGeom>
        </p:spPr>
      </p:pic>
      <p:pic>
        <p:nvPicPr>
          <p:cNvPr id="5" name="Содержимое 3" descr="Монтессори-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3886200"/>
            <a:ext cx="2674620" cy="2614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Основная идея метода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Монтессори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заключается в стимулировании ребенка к саморазвитию, поместив его в подготовленную среду, имеющую четкую логику построения и соответствующую психологическим потребностям ребенка. </a:t>
            </a:r>
          </a:p>
          <a:p>
            <a:pPr eaLnBrk="1" hangingPunct="1">
              <a:lnSpc>
                <a:spcPct val="80000"/>
              </a:lnSpc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Задачей же воспитателя или учителя является помочь ребенку организовать свою деятельность в этой среде, пойти свои собственным, уникальным путем, реализовать свой творческий потенциал.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М. Монтессори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600" y="3200400"/>
            <a:ext cx="3465962" cy="3087688"/>
          </a:xfrm>
          <a:prstGeom prst="rect">
            <a:avLst/>
          </a:prstGeom>
          <a:noFill/>
          <a:ln>
            <a:noFill/>
          </a:ln>
          <a:effectLst>
            <a:innerShdw blurRad="63500" dist="50800" dir="10800000">
              <a:prstClr val="black">
                <a:alpha val="50000"/>
              </a:prstClr>
            </a:inn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u="sng" dirty="0" smtClean="0"/>
              <a:t>Основные </a:t>
            </a:r>
            <a:r>
              <a:rPr lang="ru-RU" sz="2800" b="1" u="sng" dirty="0" smtClean="0"/>
              <a:t>принципы М. </a:t>
            </a:r>
            <a:r>
              <a:rPr lang="ru-RU" sz="2800" b="1" u="sng" dirty="0" err="1" smtClean="0"/>
              <a:t>Монтессори</a:t>
            </a:r>
            <a:endParaRPr lang="ru-RU" sz="2800" b="1" u="sng" dirty="0" smtClean="0"/>
          </a:p>
          <a:p>
            <a:pPr>
              <a:buNone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</a:pP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 </a:t>
            </a:r>
            <a:r>
              <a:rPr lang="ru-RU" sz="2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Монтессори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основан на принципе наблюдения за ребенком в естественных условиях и принятии его таким, каков он есть.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Основной принцип метода </a:t>
            </a:r>
            <a:r>
              <a:rPr lang="ru-RU" sz="2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Монтессори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подвигнуть ребенка к самовоспитанию, к </a:t>
            </a:r>
            <a:r>
              <a:rPr lang="ru-RU" sz="2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cамообучению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6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</a:t>
            </a: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саморазвитию. </a:t>
            </a: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6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самое главное в методе – это понимание того, что мир детей и мир взрослых — это совершенно разные миры. </a:t>
            </a:r>
            <a:endParaRPr lang="ru-RU" sz="2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Ключевая особенность методики 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Монтессори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 – создание специальной развивающей среды (</a:t>
            </a:r>
            <a:r>
              <a:rPr lang="ru-RU" sz="2600" dirty="0" err="1" smtClean="0">
                <a:latin typeface="Times New Roman" pitchFamily="18" charset="0"/>
                <a:cs typeface="Times New Roman" pitchFamily="18" charset="0"/>
              </a:rPr>
              <a:t>Монтессори-среды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), в которой ребенок сможет и захочет проявить свои индивидуальные способности.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Методика Марии </a:t>
            </a:r>
            <a:r>
              <a:rPr lang="ru-RU" dirty="0" err="1" smtClean="0"/>
              <a:t>Монтессори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ru-RU" dirty="0" smtClean="0"/>
              <a:t>Подготовленная среда имеет четкую логику построения и содержит все необходимые материалы из следующих </a:t>
            </a:r>
            <a:r>
              <a:rPr lang="ru-RU" b="1" dirty="0" smtClean="0"/>
              <a:t>областей развития: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ru-RU" dirty="0" smtClean="0">
                <a:hlinkClick r:id="rId2" action="ppaction://hlinksldjump"/>
              </a:rPr>
              <a:t>Жизненная </a:t>
            </a:r>
            <a:r>
              <a:rPr lang="ru-RU" dirty="0" smtClean="0"/>
              <a:t>практика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ru-RU" dirty="0" smtClean="0">
                <a:hlinkClick r:id="" action="ppaction://noaction"/>
              </a:rPr>
              <a:t>Сенсорное </a:t>
            </a:r>
            <a:r>
              <a:rPr lang="ru-RU" dirty="0" smtClean="0"/>
              <a:t>развитие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ru-RU" dirty="0" smtClean="0">
                <a:hlinkClick r:id="" action="ppaction://noaction"/>
              </a:rPr>
              <a:t>Математическое</a:t>
            </a:r>
            <a:r>
              <a:rPr lang="ru-RU" dirty="0" smtClean="0"/>
              <a:t> развитие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ru-RU" dirty="0" smtClean="0">
                <a:hlinkClick r:id="" action="ppaction://noaction"/>
              </a:rPr>
              <a:t>Языковое</a:t>
            </a:r>
            <a:r>
              <a:rPr lang="ru-RU" dirty="0" smtClean="0"/>
              <a:t> развитие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ru-RU" dirty="0" smtClean="0">
                <a:hlinkClick r:id="" action="ppaction://noaction"/>
              </a:rPr>
              <a:t>Естественнонаучное и космическое </a:t>
            </a:r>
            <a:r>
              <a:rPr lang="ru-RU" dirty="0" smtClean="0"/>
              <a:t>развитие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ru-RU" dirty="0" smtClean="0">
                <a:hlinkClick r:id="" action="ppaction://noaction"/>
              </a:rPr>
              <a:t>Двигательное</a:t>
            </a:r>
            <a:r>
              <a:rPr lang="ru-RU" dirty="0" smtClean="0"/>
              <a:t> развитие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Другая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54A838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847</Words>
  <Application>Microsoft Office PowerPoint</Application>
  <PresentationFormat>Экран (4:3)</PresentationFormat>
  <Paragraphs>50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Мария Монтессори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Методика Марии Монтессори</vt:lpstr>
      <vt:lpstr>Девиз метода Монтессори: "Помоги мне сделать это самому".  </vt:lpstr>
      <vt:lpstr>Слайд 11</vt:lpstr>
      <vt:lpstr>Слайд 12</vt:lpstr>
      <vt:lpstr>Слайд 13</vt:lpstr>
      <vt:lpstr>Она доказала, что разные типы навыков у ребенка лучше всего воспитывать в определенном возрасте, иначе можно упустить самый благоприятный момент для их формирования.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Мария Монтессори</dc:title>
  <dc:creator>User</dc:creator>
  <cp:lastModifiedBy>User</cp:lastModifiedBy>
  <cp:revision>10</cp:revision>
  <dcterms:created xsi:type="dcterms:W3CDTF">2012-12-10T18:02:27Z</dcterms:created>
  <dcterms:modified xsi:type="dcterms:W3CDTF">2014-04-06T17:47:04Z</dcterms:modified>
</cp:coreProperties>
</file>