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83" r:id="rId3"/>
    <p:sldId id="257" r:id="rId4"/>
    <p:sldId id="25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04" r:id="rId15"/>
    <p:sldId id="305" r:id="rId16"/>
    <p:sldId id="306" r:id="rId17"/>
    <p:sldId id="296" r:id="rId18"/>
    <p:sldId id="297" r:id="rId19"/>
    <p:sldId id="298" r:id="rId20"/>
    <p:sldId id="299" r:id="rId21"/>
    <p:sldId id="300" r:id="rId22"/>
    <p:sldId id="301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11BE1-8FAB-420C-8203-BF0C7D8BE3F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5930-D32A-4121-B260-6B20CFB19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4E50E-FD22-4C2B-B292-99E66D2FE1B1}" type="slidenum">
              <a:rPr lang="ru-RU"/>
              <a:pPr/>
              <a:t>2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6D2D3-4D2F-497B-A480-C29731D93EF7}" type="slidenum">
              <a:rPr lang="ru-RU"/>
              <a:pPr/>
              <a:t>13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5C555-4451-48E2-9609-2B08A32BA07D}" type="slidenum">
              <a:rPr lang="ru-RU"/>
              <a:pPr/>
              <a:t>14</a:t>
            </a:fld>
            <a:endParaRPr lang="ru-RU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136D0-CD71-4F22-98B2-F28AC38256A8}" type="slidenum">
              <a:rPr lang="ru-RU"/>
              <a:pPr/>
              <a:t>15</a:t>
            </a:fld>
            <a:endParaRPr lang="ru-RU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E6808-B966-4E86-9E7B-6895C2491476}" type="slidenum">
              <a:rPr lang="ru-RU"/>
              <a:pPr/>
              <a:t>16</a:t>
            </a:fld>
            <a:endParaRPr lang="ru-RU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5E1BB-E64B-4DFF-BC3B-0D43AB18295B}" type="slidenum">
              <a:rPr lang="ru-RU"/>
              <a:pPr/>
              <a:t>17</a:t>
            </a:fld>
            <a:endParaRPr lang="ru-R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BAE44-53E2-4F75-B572-B1C460539528}" type="slidenum">
              <a:rPr lang="ru-RU"/>
              <a:pPr/>
              <a:t>18</a:t>
            </a:fld>
            <a:endParaRPr lang="ru-R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9E7FA-2D42-494E-83FC-41E71F1381E5}" type="slidenum">
              <a:rPr lang="ru-RU"/>
              <a:pPr/>
              <a:t>19</a:t>
            </a:fld>
            <a:endParaRPr lang="ru-R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32F8F-43D9-4F1A-83F9-5097DE09DCEB}" type="slidenum">
              <a:rPr lang="ru-RU"/>
              <a:pPr/>
              <a:t>20</a:t>
            </a:fld>
            <a:endParaRPr lang="ru-R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C560C-6243-4A11-9A7F-9E2DED152203}" type="slidenum">
              <a:rPr lang="ru-RU"/>
              <a:pPr/>
              <a:t>21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41ABC-87DA-45C5-B00E-4E1FF18F422F}" type="slidenum">
              <a:rPr lang="ru-RU"/>
              <a:pPr/>
              <a:t>22</a:t>
            </a:fld>
            <a:endParaRPr lang="ru-R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B7FE-82E9-46EC-A78C-BFD1C4EBCFF8}" type="slidenum">
              <a:rPr lang="ru-RU"/>
              <a:pPr/>
              <a:t>5</a:t>
            </a:fld>
            <a:endParaRPr 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4DADF-4CD2-44A9-AF32-638E6F55E25D}" type="slidenum">
              <a:rPr lang="ru-RU"/>
              <a:pPr/>
              <a:t>6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DC64B-7D63-4896-9693-9D665D81C843}" type="slidenum">
              <a:rPr lang="ru-RU"/>
              <a:pPr/>
              <a:t>7</a:t>
            </a:fld>
            <a:endParaRPr lang="ru-RU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5EB58-71F2-428C-8201-8E398BB21D63}" type="slidenum">
              <a:rPr lang="ru-RU"/>
              <a:pPr/>
              <a:t>8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F6462-CABE-4878-8BFF-A8F950FA7241}" type="slidenum">
              <a:rPr lang="ru-RU"/>
              <a:pPr/>
              <a:t>9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A41D4-A20A-456A-8B2F-31B2174803C6}" type="slidenum">
              <a:rPr lang="ru-RU"/>
              <a:pPr/>
              <a:t>10</a:t>
            </a:fld>
            <a:endParaRPr 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9595A-8DDF-4E6F-A5FF-EBB52E0E479E}" type="slidenum">
              <a:rPr lang="ru-RU"/>
              <a:pPr/>
              <a:t>11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84AD5-D454-42BB-B8A5-462FC8192BE5}" type="slidenum">
              <a:rPr lang="ru-RU"/>
              <a:pPr/>
              <a:t>12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729F23-88AB-406F-8965-C0B39A46C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C1F5-D44E-42CE-A829-F4F981C3DEA3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8415-F392-4E50-942D-41FD34DDD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&#1087;&#1088;&#1077;&#1079;&#1077;&#1085;&#1090;&#1072;&#1094;&#1080;&#1080;\&#1079;&#1072;&#1087;&#1086;&#1074;&#1077;&#1076;&#1085;&#1080;&#1082;.mpg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7;&#1088;&#1077;&#1079;&#1077;&#1085;&#1090;&#1072;&#1094;&#1080;&#1080;\tiger.avi" TargetMode="Externa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7;&#1088;&#1077;&#1079;&#1077;&#1085;&#1090;&#1072;&#1094;&#1080;&#1080;\&#1089;&#1083;&#1086;&#1085;.mp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7;&#1088;&#1077;&#1079;&#1077;&#1085;&#1090;&#1072;&#1094;&#1080;&#1080;\&#1079;&#1084;&#1077;&#1080;.mpg" TargetMode="Externa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Красная книга </a:t>
            </a:r>
            <a:r>
              <a:rPr lang="ru-RU" sz="7200" dirty="0"/>
              <a:t>Р</a:t>
            </a:r>
            <a:r>
              <a:rPr lang="ru-RU" sz="7200" dirty="0" smtClean="0"/>
              <a:t>оссии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843213" y="188913"/>
            <a:ext cx="4176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Ирбис</a:t>
            </a:r>
          </a:p>
          <a:p>
            <a:pPr eaLnBrk="0" hangingPunct="0"/>
            <a:endParaRPr lang="ru-RU" sz="4000" b="1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981075"/>
            <a:ext cx="5759450" cy="4341813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5288" y="5281613"/>
            <a:ext cx="835342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400"/>
          </a:p>
          <a:p>
            <a:r>
              <a:rPr lang="ru-RU" sz="1400">
                <a:ea typeface="Times New Roman" pitchFamily="18" charset="0"/>
                <a:cs typeface="Verdana" pitchFamily="34" charset="0"/>
              </a:rPr>
              <a:t>ИРБИС (снежный барс) - млекопитающее семейства кошачьих. Длина тела до 130 см, хвоста до 105 см. В горах Центральной и Средней Азии. Из-за уменьшения количества диких копытных (пищи ирбиса) и отлова ирбисов для зоопарков </a:t>
            </a:r>
            <a:r>
              <a:rPr lang="ru-RU" sz="1400">
                <a:solidFill>
                  <a:srgbClr val="FF3300"/>
                </a:solidFill>
                <a:ea typeface="Times New Roman" pitchFamily="18" charset="0"/>
                <a:cs typeface="Verdana" pitchFamily="34" charset="0"/>
              </a:rPr>
              <a:t>находится под угрозой исчезновения</a:t>
            </a:r>
            <a:r>
              <a:rPr lang="ru-RU" sz="1400">
                <a:ea typeface="Times New Roman" pitchFamily="18" charset="0"/>
                <a:cs typeface="Verdana" pitchFamily="34" charset="0"/>
              </a:rPr>
              <a:t> (в Красной книге Международного совета охраны природы и природных ресурсов - МСОП). В неволе размножается.</a:t>
            </a:r>
            <a:endParaRPr lang="ru-RU" sz="11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051050" y="47625"/>
            <a:ext cx="56530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400" b="1">
                <a:ea typeface="Times New Roman" pitchFamily="18" charset="0"/>
                <a:cs typeface="Verdana" pitchFamily="34" charset="0"/>
              </a:rPr>
              <a:t>Карликовый </a:t>
            </a:r>
            <a:r>
              <a:rPr lang="ru-RU" sz="1600" b="1">
                <a:ea typeface="Times New Roman" pitchFamily="18" charset="0"/>
                <a:cs typeface="Verdana" pitchFamily="34" charset="0"/>
              </a:rPr>
              <a:t> </a:t>
            </a:r>
            <a:r>
              <a:rPr lang="ru-RU" sz="4400" b="1">
                <a:ea typeface="Times New Roman" pitchFamily="18" charset="0"/>
                <a:cs typeface="Verdana" pitchFamily="34" charset="0"/>
              </a:rPr>
              <a:t>бегемот</a:t>
            </a:r>
            <a:endParaRPr lang="ru-RU" sz="4400">
              <a:ea typeface="Times New Roman" pitchFamily="18" charset="0"/>
              <a:cs typeface="Verdana" pitchFamily="34" charset="0"/>
            </a:endParaRPr>
          </a:p>
          <a:p>
            <a:pPr algn="ctr" eaLnBrk="0" hangingPunct="0"/>
            <a:endParaRPr lang="ru-RU"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052513"/>
            <a:ext cx="5183188" cy="3908425"/>
          </a:xfrm>
          <a:prstGeom prst="rect">
            <a:avLst/>
          </a:prstGeom>
          <a:noFill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11188" y="5127625"/>
            <a:ext cx="82819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БЕГЕМОТЫ - семейство парнокопытных животных подотряда нежвачных. 2 вида, в Экваториальной Африке. У обыкновенного бегемота (гиппопотама) длина тела до 4,5 м, весит 2-3,2 (иногда до 4) т.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Карликовый бегемот (длина тела 1,7-1,8 м, весит до 250-270 кг). Редок.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В Красной книге Международного союза охраны природы и природных ресурсов.</a:t>
            </a:r>
          </a:p>
          <a:p>
            <a:pPr eaLnBrk="0" hangingPunct="0"/>
            <a:endParaRPr lang="ru-RU" dirty="0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258888" y="0"/>
            <a:ext cx="668813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Verdana" pitchFamily="34" charset="0"/>
              </a:rPr>
              <a:t>Кондор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Verdana" pitchFamily="34" charset="0"/>
              </a:rPr>
              <a:t>   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Verdana" pitchFamily="34" charset="0"/>
              </a:rPr>
              <a:t>калифорнийский</a:t>
            </a:r>
          </a:p>
          <a:p>
            <a:pPr algn="ctr" eaLnBrk="0" hangingPunct="0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836613"/>
            <a:ext cx="5616575" cy="4235450"/>
          </a:xfrm>
          <a:prstGeom prst="rect">
            <a:avLst/>
          </a:prstGeom>
          <a:noFill/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95288" y="5157788"/>
            <a:ext cx="85693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КОНДОР - хищная птица подотряда американских грифов. Длина св. 1 м, крылья в размахе до 3 м (самая крупная из современных хищных птиц). Голова и шея голые. Альпийский пояс Анд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Юж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. Америка). В Калифорнии обитает находящийся на грани исчезновения калифорнийский кондор или гриф; в Красной книге Международного совета охраны природы и природных ресурсов (МСОП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).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268538" y="188913"/>
            <a:ext cx="44481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Кувшинка белая</a:t>
            </a:r>
            <a:endParaRPr lang="ru-RU" sz="4400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  <a:p>
            <a:pPr algn="ctr" eaLnBrk="0" hangingPunct="0"/>
            <a:endParaRPr lang="ru-RU"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4105275" cy="4391025"/>
          </a:xfrm>
          <a:prstGeom prst="rect">
            <a:avLst/>
          </a:prstGeom>
          <a:noFill/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787900" y="1299805"/>
            <a:ext cx="40322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России встречается в Европейской части и Сибири. Обычна во многих районах Средней России. Произрастает в стоячих и медленно текущих водах на глубинах до 2 м. Нередко образует обширные заросли. Цветки весьма красивы, поэтому кувшинку нередко называют белой водной лилией. Это растение украшает водоемы не только замечательными цветками, но и привлекательными листьями. К сожалению, это растение стало исчезать из водоемов в густо населенных местах, так как постоянно обрывают его цветки. Имеет значение и загрязнение водоемов, так как кувшинка предпочитает чистую воду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92275" y="0"/>
            <a:ext cx="59039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Секвойя вечнозеленая</a:t>
            </a:r>
          </a:p>
          <a:p>
            <a:pPr eaLnBrk="0" hangingPunct="0"/>
            <a:endParaRPr lang="ru-RU"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836613"/>
            <a:ext cx="6000750" cy="4032250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95288" y="5118100"/>
            <a:ext cx="84978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СЕКВОЙЯ - род хвойных деревьев семейства таксодиевых</a:t>
            </a:r>
            <a:r>
              <a:rPr lang="ru-RU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. </a:t>
            </a:r>
            <a:r>
              <a:rPr lang="ru-RU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Единственный вид - секвойя вечнозеленая, высота св. 100 м, диаметр 6-11 м</a:t>
            </a:r>
            <a:r>
              <a:rPr lang="ru-RU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. </a:t>
            </a:r>
            <a:r>
              <a:rPr lang="ru-RU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Естественные насаждения только в горах Калифорнии и Юж. Орегона (США). Культивируют ради легкой и прочной древесины (используют для подводных сооружений и т. п.), а также как декоративное.</a:t>
            </a:r>
          </a:p>
          <a:p>
            <a:pPr eaLnBrk="0" hangingPunct="0"/>
            <a:endParaRPr lang="ru-RU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95288" y="765175"/>
            <a:ext cx="3889375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4400" b="1">
                <a:latin typeface="Times New Roman" pitchFamily="18" charset="0"/>
              </a:rPr>
              <a:t>БАШМАЧОК</a:t>
            </a:r>
            <a:r>
              <a:rPr lang="ru-RU">
                <a:latin typeface="Times New Roman" pitchFamily="18" charset="0"/>
              </a:rPr>
              <a:t> (Cypripedium), род многолетних растений семейства орхидных. Ок. 50 видов, главным образом в умеренном поясе Северного полушария. Некоторые виды декоративны. </a:t>
            </a:r>
            <a:r>
              <a:rPr lang="ru-RU">
                <a:solidFill>
                  <a:srgbClr val="FF3300"/>
                </a:solidFill>
                <a:latin typeface="Times New Roman" pitchFamily="18" charset="0"/>
              </a:rPr>
              <a:t>Венерин башмачок (охраняется в Европе с кон. 19 в.,</a:t>
            </a:r>
            <a:r>
              <a:rPr lang="ru-RU">
                <a:latin typeface="Times New Roman" pitchFamily="18" charset="0"/>
              </a:rPr>
              <a:t> в Красной книге Международного союза охраны природы и природных ресурсов). Под этим же названием в оранжереях разводят тропические орхидеи из других родов.</a:t>
            </a:r>
          </a:p>
        </p:txBody>
      </p:sp>
      <p:pic>
        <p:nvPicPr>
          <p:cNvPr id="76805" name="Picture 5" descr="B6943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25538"/>
            <a:ext cx="4205287" cy="467995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7200">
                <a:latin typeface="Times New Roman" pitchFamily="18" charset="0"/>
              </a:rPr>
              <a:t>Меры сохранения живых организмов на Земле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l"/>
            <a:r>
              <a:rPr lang="ru-RU" b="1">
                <a:solidFill>
                  <a:srgbClr val="FF0066"/>
                </a:solidFill>
                <a:latin typeface="Times New Roman" pitchFamily="18" charset="0"/>
              </a:rPr>
              <a:t>ЗАПОВЕДНИК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196975"/>
            <a:ext cx="5257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</a:t>
            </a:r>
            <a:r>
              <a:rPr lang="ru-RU" sz="2400">
                <a:latin typeface="Times New Roman" pitchFamily="18" charset="0"/>
              </a:rPr>
              <a:t>участок земли либо водного пространства, в пределах которого весь природный комплекс полностью и навечно изъят из хозяйственного использования и находится под охраной государства. Заповедником называют также научно-исследовательские учреждения, за которыми закреплены указанные территории. В Российской Федерации (на 1994) около 90 заповедников и заповедно-охотничьих хозяйств. В заповеднике запрещается всякая деятельность, нарушающая природные комплексы или угрожающая их сохранности.</a:t>
            </a:r>
          </a:p>
        </p:txBody>
      </p:sp>
      <p:pic>
        <p:nvPicPr>
          <p:cNvPr id="100358" name="заповедник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557338"/>
            <a:ext cx="3924300" cy="301942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video>
          </p:childTnLst>
        </p:cTn>
      </p:par>
    </p:tnLst>
    <p:bldLst>
      <p:bldP spid="100354" grpId="0"/>
      <p:bldP spid="1003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50825" y="260350"/>
            <a:ext cx="4103688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3200" b="1" dirty="0">
                <a:latin typeface="Times New Roman" pitchFamily="18" charset="0"/>
              </a:rPr>
              <a:t>ЗООЛОГИЧЕСКИЙ ПАРК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(зоопарк), научно-просветительное учреждение, в котором содержат в неволе (в клетках, вольерах) или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полувольно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(на больших огороженных площадях) диких животных с целью их демонстрации, изучения, сохранения и воспроизводства. От зоосада отличается большей территорией, более обширной и разнообразной коллекцией животных. В 1990 в мире было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850 зоологических парков и зоосадов, в Российской Федерации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15, старейшие в Москве и Санкт-Петербурге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3735" name="tige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484313"/>
            <a:ext cx="3960812" cy="38893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3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5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video>
          </p:childTnLst>
        </p:cTn>
      </p:par>
    </p:tnLst>
    <p:bldLst>
      <p:bldP spid="737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95536" y="260648"/>
            <a:ext cx="82804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ct val="5000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НАЦИОНАЛЬНЫЙ ПАРК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(природный национальный парк), территория (акватория), на которой охраняются ландшафты и уникальные объекты природы. От заповедника  отличается допуском посетителей для отдыха. Первый в мире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Йеллоустонский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национальный парк основан в 1872 в США. К 1982 в мире создано более 1200 национальных парков и других охраняемых территорий, близких к ним по организации, площадь более 2,7 млн. км2, в т. ч.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Банф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Гауя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Казиранга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Корбетт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Лахемаа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Серенгети,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Цаво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28000"/>
              </a:lnSpc>
              <a:spcBef>
                <a:spcPct val="50000"/>
              </a:spcBef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23850" y="2349500"/>
            <a:ext cx="40322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БАНФ 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Banff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), национальный парк в Канаде, на восточных склонах Скалистых гор. Основан в 1885. Площадь 664 076 га. Хвойные леса. Чернохвостый олень, вапити, снежная коза, гризли и др.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500563" y="4652963"/>
            <a:ext cx="44640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8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ЦАВО 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Tsavo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), национальный парк на юго-востоке Кении. Основан в 1948. Площадь 2080 тыс. га. Саванны, кустарниковые заросли, горные и галерейные леса. Слон, носорог, антилопы 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импала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орикс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куду,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геренук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и др.), жираф. Научный центр —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Цаво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Туризм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pic>
        <p:nvPicPr>
          <p:cNvPr id="74760" name="Picture 8" descr="K471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420938"/>
            <a:ext cx="2879725" cy="2187575"/>
          </a:xfrm>
          <a:prstGeom prst="rect">
            <a:avLst/>
          </a:prstGeom>
          <a:noFill/>
        </p:spPr>
      </p:pic>
      <p:pic>
        <p:nvPicPr>
          <p:cNvPr id="74768" name="слон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90988"/>
            <a:ext cx="3382962" cy="26019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4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68"/>
                </p:tgtEl>
              </p:cMediaNode>
            </p:video>
          </p:childTnLst>
        </p:cTn>
      </p:par>
    </p:tnLst>
    <p:bldLst>
      <p:bldP spid="74756" grpId="0"/>
      <p:bldP spid="74757" grpId="0"/>
      <p:bldP spid="747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847695"/>
            <a:ext cx="856932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КРАСНАЯ КНИГА</a:t>
            </a: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название списков редких и находящихся под угрозой исчезновения видов растений и животных.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Сбор информации для Красной книги был начат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Международным союзом охраны природы и природных ресурсов  в 1949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(выпускается поныне). В 1966 вышли первые тома «Красной книги фактов» («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Red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Data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Book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»).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В ряде стран (Австралия, США, Швеция, Германия, Япония) созданы национальные Красные книги.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В СССР Красная книга учреждена в 1974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(к 1983г. в ней было: млекопитающих -  94 вида и подвида, птиц - 80, земноводных - 9, пресмыкающихся - 37, рыб - 9, насекомых - 219, ракообразных - 2, моллюсков - 19, червей - 11).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На основе Красной книги опубликованы специальные сборники, напр. «Красная книга. Дикая природа в опасности» (1969; русский перевод 1978), «Красная книга СССР. Редкие и находящиеся под угрозой исчезновения виды животных и растений» (тома 1-2, 1984). Красные книги были созданы в России: «Красная книга РСФСР: Животные», Москва, 1983; «Красная книга РСФСР: Растения», Москва, 1988, а также в других республиках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000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39750" y="333375"/>
            <a:ext cx="82089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3200" b="1">
                <a:latin typeface="Times New Roman" pitchFamily="18" charset="0"/>
              </a:rPr>
              <a:t>ЗАКАЗНИК,</a:t>
            </a:r>
            <a:r>
              <a:rPr lang="ru-RU">
                <a:latin typeface="Times New Roman" pitchFamily="18" charset="0"/>
              </a:rPr>
              <a:t> территория (акватория), на которой при ограниченном использовании природных ресурсов охраняются отдельные виды животных, растений, водные, лесные, земельные объекты и т. д. Существуют охотничьи, рыбохозяйственные и другие заказники.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420938"/>
            <a:ext cx="5545137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39750" y="333375"/>
            <a:ext cx="79200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ПИТОМНИК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1) хозяйство, занимающееся размножением и выращиванием сеянцев и саженцев растений, а также животных (собак, змей и др.).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2) Участок в опытном или научно-исследовательском учреждении для выращивания, размножения и изучения сельскохозяйственных растений.</a:t>
            </a:r>
          </a:p>
          <a:p>
            <a:pPr>
              <a:lnSpc>
                <a:spcPct val="128000"/>
              </a:lnSpc>
              <a:spcBef>
                <a:spcPct val="50000"/>
              </a:spcBef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7831" name="змеи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133600"/>
            <a:ext cx="5475288" cy="42116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7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1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0"/>
            <a:ext cx="8540750" cy="44227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</a:rPr>
              <a:t>     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БОТАНИЧЕСКИЙ САД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000000"/>
                </a:solidFill>
                <a:effectLst/>
                <a:latin typeface="Times New Roman" pitchFamily="18" charset="0"/>
              </a:rPr>
              <a:t>научно-исследовательское, учебно-вспомогательное и культурно-просветительное учреждение. В основе ботанического сада — коллекции живых растений, выращиваемых в открытом грунте и оранжереях. В крупнейших ботанических садах до 20-30 тыс. видов растений. Широко известны Главный ботанический сад РАН и ботанический сад Московского государственного университета (Москва), Никитский (Крым), Сухумский и Батумский (Грузия), ботанический сад Ботанического института Российской АН (Санкт-Петербург), ботанический сад в Кью (Великобритания), в Упсале (Швеция), ботанический сад Калькутты, Бейтензоргский ботанический сад на о. Ява и др.</a:t>
            </a:r>
          </a:p>
        </p:txBody>
      </p:sp>
      <p:pic>
        <p:nvPicPr>
          <p:cNvPr id="79876" name="Picture 4" descr="b_08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068638"/>
            <a:ext cx="5256213" cy="34559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569325" cy="1368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Классификация  видов  Красной  книги.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51836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</a:rPr>
              <a:t>1. Исчезающие  виды.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FF00"/>
                </a:solidFill>
                <a:latin typeface="Times New Roman" pitchFamily="18" charset="0"/>
              </a:rPr>
              <a:t>2. Сохраняющиеся виды.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</a:rPr>
              <a:t>3. Редкие виды.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</a:rPr>
              <a:t>4. Неопределенные виды.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FF00"/>
                </a:solidFill>
                <a:latin typeface="Times New Roman" pitchFamily="18" charset="0"/>
              </a:rPr>
              <a:t>5. Восстанавливающиеся виды.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</a:rPr>
              <a:t>6. Исчезнувшие виды.</a:t>
            </a:r>
            <a:endParaRPr lang="ru-RU" sz="4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04864"/>
            <a:ext cx="9342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</a:rPr>
              <a:t>Познакомимся с редкими и исчезающими видами животных и растений Земли.</a:t>
            </a:r>
            <a:endParaRPr lang="ru-RU" sz="5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35013"/>
          </a:xfrm>
        </p:spPr>
        <p:txBody>
          <a:bodyPr/>
          <a:lstStyle/>
          <a:p>
            <a:pPr algn="l"/>
            <a:r>
              <a:rPr lang="ru-RU" sz="3600" b="1" dirty="0">
                <a:latin typeface="Times New Roman" pitchFamily="18" charset="0"/>
              </a:rPr>
              <a:t>Баклан большой</a:t>
            </a:r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5"/>
            <a:ext cx="4608513" cy="4321175"/>
          </a:xfrm>
          <a:noFill/>
          <a:ln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435600" y="73025"/>
            <a:ext cx="338455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</a:rPr>
              <a:t>БАКЛАНЫ - семейство птиц отряда веслоногих. Длина до 1 м. 2 рода: первый (1 вид, не летает) - на Галапагосских о-вах; второй (29 видов) - распространен широко. Питаются рыбой (иногда наносят ущерб рыболовству). </a:t>
            </a:r>
            <a:r>
              <a:rPr lang="ru-RU" sz="2000" b="1">
                <a:solidFill>
                  <a:srgbClr val="FF3300"/>
                </a:solidFill>
                <a:latin typeface="Times New Roman" pitchFamily="18" charset="0"/>
              </a:rPr>
              <a:t>Стеллеров баклан, обитавший на о. Беринга, истреблен к 19 в.</a:t>
            </a:r>
            <a:r>
              <a:rPr lang="ru-RU" sz="2000" b="1">
                <a:latin typeface="Times New Roman" pitchFamily="18" charset="0"/>
              </a:rPr>
              <a:t> Хохлатый баклан охраняется. Огромные колонии бакланов на побережье Чили и Перу - источник залежей гуано. 1 вид и подвид в Красной книге Международного союза охраны природы и природных ресурсов.</a:t>
            </a:r>
          </a:p>
          <a:p>
            <a:pPr algn="just" eaLnBrk="0" hangingPunct="0"/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4238"/>
          </a:xfrm>
        </p:spPr>
        <p:txBody>
          <a:bodyPr/>
          <a:lstStyle/>
          <a:p>
            <a:r>
              <a:rPr lang="ru-RU" sz="4000" b="0">
                <a:latin typeface="Times New Roman" pitchFamily="18" charset="0"/>
              </a:rPr>
              <a:t>Викунья</a:t>
            </a:r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3938" y="1412875"/>
            <a:ext cx="5376862" cy="4052888"/>
          </a:xfrm>
          <a:noFill/>
          <a:ln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50825" y="981075"/>
            <a:ext cx="30972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ВИКУНЬЯ (вигонь) - парнокопытное животное рода лам. Длина ок. 1,5 м. Обитала в высокогорьях Анд; </a:t>
            </a:r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в результате хищнического истребления (ценная шерсть) ареал сильно сократился.</a:t>
            </a:r>
            <a:r>
              <a:rPr lang="ru-RU" sz="2000">
                <a:latin typeface="Times New Roman" pitchFamily="18" charset="0"/>
              </a:rPr>
              <a:t> В Красной книге Международного союза охраны природы и природных ресурсов. Проводятся работы по одомашниванию. Викунья, скрещенная с гуанако, одомашнена (альпака).</a:t>
            </a:r>
          </a:p>
          <a:p>
            <a:pPr eaLnBrk="0" hangingPunct="0"/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74638"/>
            <a:ext cx="4752975" cy="1143000"/>
          </a:xfrm>
        </p:spPr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Волк сумчатый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4946650" cy="4492625"/>
          </a:xfrm>
          <a:noFill/>
          <a:ln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580063" y="862013"/>
            <a:ext cx="3313112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СУМЧАТЫЙ ВОЛК (тасманийский волк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тилацин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), млекопитающее отряда сумчатых, единственный вид семейства. Туловище удлиненное, голова сходна с собачьей. Длина тела 100-130 см, хвоста 50-60 см. Был распространен по всей Австралии (до вселения динго в плейстоцене), а также на Нов. Гвинее; в кон. 19 -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20 вв. сохранился на Тасмании, где уничтожался фермерами как хищник, поедающий овец; в 40-е гг. 20 в., вероятно, полностью исчез. В Красной книге Международного союза охраны природы и природных ресурсов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Морская корова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1341438"/>
            <a:ext cx="5400675" cy="4967287"/>
          </a:xfrm>
          <a:noFill/>
          <a:ln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8313" y="1468438"/>
            <a:ext cx="25193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МОРСКАЯ КОРОВА (стеллерова корова) - морское млекопитающее отряда сирен. Открыта в 1741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Стеллером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(спутником В. И. Беринга). Длина до 10 м, масса до 4 т. Обитала у Командорских островов. В результате хищнического промысла к 1768 полностью истреблена.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979613" y="-14288"/>
            <a:ext cx="4968875" cy="14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Гаттерия</a:t>
            </a:r>
          </a:p>
          <a:p>
            <a:pPr algn="ctr" eaLnBrk="0" hangingPunct="0"/>
            <a:endParaRPr lang="ru-RU" sz="4400" b="1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92150"/>
            <a:ext cx="5400675" cy="4071938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95288" y="4943475"/>
            <a:ext cx="83534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ГАТТЕРИЯ (туатара) - единственный современный представитель отряда клювоголовых пресмыкающихся. Внешне похожа на ящерицу. Длина до 75 см. Вдоль спины и хвоста гребень из треугольных чешуй. Живет в норах глубиной до 1 м. </a:t>
            </a:r>
            <a:r>
              <a:rPr lang="ru-RU" sz="160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Verdana" pitchFamily="34" charset="0"/>
              </a:rPr>
              <a:t>До прихода европейцев населяла Сев. и Юж. о-ва Новой Зеландии, где к кон. 19 в. была истреблена;</a:t>
            </a:r>
            <a:r>
              <a:rPr lang="ru-RU" sz="1600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 сохранилась на близлежащих островах в специальном заповеднике. В Красной книге Международного союза охраны природы и природных ресурсов (МСОП). Успешно разводится в Сиднейском зоопарке</a:t>
            </a:r>
            <a:r>
              <a:rPr lang="ru-RU">
                <a:latin typeface="Times New Roman" pitchFamily="18" charset="0"/>
                <a:ea typeface="Times New Roman" pitchFamily="18" charset="0"/>
                <a:cs typeface="Verdana" pitchFamily="34" charset="0"/>
              </a:rPr>
              <a:t>.</a:t>
            </a:r>
          </a:p>
          <a:p>
            <a:pPr eaLnBrk="0" hangingPunct="0"/>
            <a:endParaRPr lang="ru-RU">
              <a:latin typeface="Times New Roman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1596</Words>
  <Application>Microsoft Office PowerPoint</Application>
  <PresentationFormat>Экран (4:3)</PresentationFormat>
  <Paragraphs>68</Paragraphs>
  <Slides>44</Slides>
  <Notes>19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Красная книга России</vt:lpstr>
      <vt:lpstr>Слайд 2</vt:lpstr>
      <vt:lpstr>Слайд 3</vt:lpstr>
      <vt:lpstr>Слайд 4</vt:lpstr>
      <vt:lpstr>Баклан большой</vt:lpstr>
      <vt:lpstr>Викунья</vt:lpstr>
      <vt:lpstr>Волк сумчатый</vt:lpstr>
      <vt:lpstr>Морская корова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ЗАПОВЕДНИК</vt:lpstr>
      <vt:lpstr>Слайд 18</vt:lpstr>
      <vt:lpstr>Слайд 19</vt:lpstr>
      <vt:lpstr>Слайд 20</vt:lpstr>
      <vt:lpstr>Слайд 21</vt:lpstr>
      <vt:lpstr>Слайд 22</vt:lpstr>
      <vt:lpstr>Спасибо за внимание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России</dc:title>
  <dc:creator>Admin</dc:creator>
  <cp:lastModifiedBy>Admin</cp:lastModifiedBy>
  <cp:revision>6</cp:revision>
  <dcterms:created xsi:type="dcterms:W3CDTF">2014-02-10T11:09:08Z</dcterms:created>
  <dcterms:modified xsi:type="dcterms:W3CDTF">2014-02-11T17:30:06Z</dcterms:modified>
</cp:coreProperties>
</file>