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2" r:id="rId5"/>
    <p:sldId id="264" r:id="rId6"/>
    <p:sldId id="265" r:id="rId7"/>
    <p:sldId id="266" r:id="rId8"/>
    <p:sldId id="267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1F287-3CD5-4C18-931C-BEF84DD352DC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2ECD6-0417-4FB6-BCDC-C0F42C8666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1F287-3CD5-4C18-931C-BEF84DD352DC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2ECD6-0417-4FB6-BCDC-C0F42C8666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1F287-3CD5-4C18-931C-BEF84DD352DC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2ECD6-0417-4FB6-BCDC-C0F42C8666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1F287-3CD5-4C18-931C-BEF84DD352DC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2ECD6-0417-4FB6-BCDC-C0F42C8666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1F287-3CD5-4C18-931C-BEF84DD352DC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2ECD6-0417-4FB6-BCDC-C0F42C8666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1F287-3CD5-4C18-931C-BEF84DD352DC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2ECD6-0417-4FB6-BCDC-C0F42C8666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1F287-3CD5-4C18-931C-BEF84DD352DC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2ECD6-0417-4FB6-BCDC-C0F42C8666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1F287-3CD5-4C18-931C-BEF84DD352DC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2ECD6-0417-4FB6-BCDC-C0F42C8666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1F287-3CD5-4C18-931C-BEF84DD352DC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2ECD6-0417-4FB6-BCDC-C0F42C8666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1F287-3CD5-4C18-931C-BEF84DD352DC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2ECD6-0417-4FB6-BCDC-C0F42C8666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1F287-3CD5-4C18-931C-BEF84DD352DC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2ECD6-0417-4FB6-BCDC-C0F42C8666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1F287-3CD5-4C18-931C-BEF84DD352DC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2ECD6-0417-4FB6-BCDC-C0F42C8666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1821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908" y="-142900"/>
            <a:ext cx="9429816" cy="7143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28671"/>
            <a:ext cx="3743324" cy="4214842"/>
          </a:xfrm>
        </p:spPr>
        <p:txBody>
          <a:bodyPr>
            <a:normAutofit/>
          </a:bodyPr>
          <a:lstStyle/>
          <a:p>
            <a:r>
              <a:rPr lang="ru-RU" sz="7200" dirty="0" smtClean="0">
                <a:latin typeface="Gabriola" pitchFamily="82" charset="0"/>
              </a:rPr>
              <a:t>Красная книга растений</a:t>
            </a:r>
            <a:endParaRPr lang="ru-RU" sz="7200" dirty="0">
              <a:latin typeface="Gabriola" pitchFamily="82" charset="0"/>
            </a:endParaRPr>
          </a:p>
        </p:txBody>
      </p:sp>
      <p:pic>
        <p:nvPicPr>
          <p:cNvPr id="7" name="Рисунок 6" descr="nymphaea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714356"/>
            <a:ext cx="1714512" cy="1285884"/>
          </a:xfrm>
          <a:prstGeom prst="rect">
            <a:avLst/>
          </a:prstGeom>
        </p:spPr>
      </p:pic>
      <p:pic>
        <p:nvPicPr>
          <p:cNvPr id="9" name="Рисунок 8" descr="93930857_large_PapaverorientaleAllegr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264" y="2143116"/>
            <a:ext cx="1799154" cy="1588375"/>
          </a:xfrm>
          <a:prstGeom prst="rect">
            <a:avLst/>
          </a:prstGeom>
        </p:spPr>
      </p:pic>
      <p:pic>
        <p:nvPicPr>
          <p:cNvPr id="11" name="Рисунок 10" descr="Podsnezhniki_crкр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9190" y="3929066"/>
            <a:ext cx="1714512" cy="178595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1821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908" y="-142900"/>
            <a:ext cx="9429816" cy="7143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857232"/>
            <a:ext cx="3857652" cy="50006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Gabriola" pitchFamily="82" charset="0"/>
              </a:rPr>
              <a:t>КУВШИНКА БЕЛАЯ </a:t>
            </a:r>
            <a:br>
              <a:rPr lang="ru-RU" dirty="0" smtClean="0">
                <a:latin typeface="Gabriola" pitchFamily="82" charset="0"/>
              </a:rPr>
            </a:br>
            <a:endParaRPr lang="ru-RU" dirty="0">
              <a:latin typeface="Gabriola" pitchFamily="82" charset="0"/>
            </a:endParaRPr>
          </a:p>
        </p:txBody>
      </p:sp>
      <p:pic>
        <p:nvPicPr>
          <p:cNvPr id="5" name="Содержимое 4" descr="73719364_kuvschinka_belaya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0100" y="1142984"/>
            <a:ext cx="3144771" cy="2357454"/>
          </a:xfrm>
        </p:spPr>
      </p:pic>
      <p:sp>
        <p:nvSpPr>
          <p:cNvPr id="6" name="Прямоугольник 5"/>
          <p:cNvSpPr/>
          <p:nvPr/>
        </p:nvSpPr>
        <p:spPr>
          <a:xfrm>
            <a:off x="857224" y="3929066"/>
            <a:ext cx="350046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Краткая  характеристика</a:t>
            </a:r>
          </a:p>
          <a:p>
            <a:pPr algn="just"/>
            <a:r>
              <a:rPr lang="ru-RU" dirty="0" smtClean="0"/>
              <a:t>    Листья крупные, плавающие, на длинных толстых черешках.</a:t>
            </a:r>
          </a:p>
          <a:p>
            <a:pPr algn="just"/>
            <a:r>
              <a:rPr lang="ru-RU" dirty="0" smtClean="0"/>
              <a:t>Цветки белые, одиночные, крупные.</a:t>
            </a:r>
            <a:endParaRPr lang="ru-RU" dirty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5000628" y="642918"/>
            <a:ext cx="3286148" cy="3000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Распространение</a:t>
            </a:r>
          </a:p>
          <a:p>
            <a:pPr marL="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Скандинавия, Средняя, Восточная Украина; Балканы; Малая Азия; Восточное Закавказье.</a:t>
            </a: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Россия: Ленинградская, Псковская, Волгоградская обл., Северный Кавказ, Краснодарский край, Северо-Западное Закавказье.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00628" y="3714752"/>
            <a:ext cx="36433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Меры охраны</a:t>
            </a:r>
          </a:p>
          <a:p>
            <a:pPr>
              <a:buFontTx/>
              <a:buChar char="-"/>
            </a:pPr>
            <a:r>
              <a:rPr lang="ru-RU" dirty="0" smtClean="0"/>
              <a:t> регулярный контроль за состоянием популяций, </a:t>
            </a:r>
          </a:p>
          <a:p>
            <a:pPr>
              <a:buFontTx/>
              <a:buChar char="-"/>
            </a:pPr>
            <a:r>
              <a:rPr lang="ru-RU" dirty="0" smtClean="0"/>
              <a:t> полная охрана, запрет сбора цветущих особей, </a:t>
            </a:r>
          </a:p>
          <a:p>
            <a:r>
              <a:rPr lang="ru-RU" dirty="0" smtClean="0"/>
              <a:t>- организация охраняемой территории в заповедниках и парках.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1821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908" y="-285800"/>
            <a:ext cx="9429816" cy="72867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571480"/>
            <a:ext cx="3286148" cy="1000131"/>
          </a:xfrm>
        </p:spPr>
        <p:txBody>
          <a:bodyPr>
            <a:normAutofit fontScale="77500" lnSpcReduction="20000"/>
          </a:bodyPr>
          <a:lstStyle/>
          <a:p>
            <a:pPr marL="0" algn="ctr">
              <a:spcBef>
                <a:spcPct val="0"/>
              </a:spcBef>
              <a:buNone/>
            </a:pPr>
            <a:r>
              <a:rPr lang="ru-RU" sz="5200" dirty="0">
                <a:latin typeface="Gabriola" pitchFamily="82" charset="0"/>
                <a:ea typeface="+mj-ea"/>
                <a:cs typeface="+mj-cs"/>
              </a:rPr>
              <a:t>МАК</a:t>
            </a:r>
            <a:r>
              <a:rPr lang="ru-RU" sz="4000" dirty="0">
                <a:latin typeface="Gabriola" pitchFamily="82" charset="0"/>
                <a:ea typeface="+mj-ea"/>
                <a:cs typeface="+mj-cs"/>
              </a:rPr>
              <a:t> </a:t>
            </a:r>
            <a:r>
              <a:rPr lang="ru-RU" sz="4700" dirty="0">
                <a:latin typeface="Gabriola" pitchFamily="82" charset="0"/>
                <a:ea typeface="+mj-ea"/>
                <a:cs typeface="+mj-cs"/>
              </a:rPr>
              <a:t>ВОСТОЧНЫЙ</a:t>
            </a:r>
            <a:r>
              <a:rPr lang="ru-RU" sz="4000" dirty="0">
                <a:latin typeface="Gabriola" pitchFamily="82" charset="0"/>
                <a:ea typeface="+mj-ea"/>
                <a:cs typeface="+mj-cs"/>
              </a:rPr>
              <a:t> </a:t>
            </a:r>
          </a:p>
          <a:p>
            <a:pPr marL="0" algn="ctr">
              <a:spcBef>
                <a:spcPct val="0"/>
              </a:spcBef>
              <a:buNone/>
            </a:pPr>
            <a:r>
              <a:rPr lang="ru-RU" sz="4000" dirty="0">
                <a:latin typeface="Gabriola" pitchFamily="82" charset="0"/>
                <a:ea typeface="+mj-ea"/>
                <a:cs typeface="+mj-cs"/>
              </a:rPr>
              <a:t> </a:t>
            </a:r>
          </a:p>
        </p:txBody>
      </p:sp>
      <p:pic>
        <p:nvPicPr>
          <p:cNvPr id="5" name="Рисунок 4" descr="93930857_large_PapaverorientaleAllegr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1142984"/>
            <a:ext cx="2857519" cy="243449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85786" y="3786190"/>
            <a:ext cx="3428992" cy="2197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algn="ctr">
              <a:spcBef>
                <a:spcPct val="20000"/>
              </a:spcBef>
            </a:pPr>
            <a:r>
              <a:rPr lang="ru-RU" b="1" dirty="0"/>
              <a:t>Краткая  характеристика</a:t>
            </a:r>
          </a:p>
          <a:p>
            <a:pPr indent="-342900">
              <a:spcBef>
                <a:spcPct val="20000"/>
              </a:spcBef>
            </a:pPr>
            <a:r>
              <a:rPr lang="ru-RU" dirty="0"/>
              <a:t> </a:t>
            </a:r>
            <a:r>
              <a:rPr lang="ru-RU" dirty="0" smtClean="0"/>
              <a:t>Травянистый </a:t>
            </a:r>
            <a:r>
              <a:rPr lang="ru-RU" dirty="0" err="1"/>
              <a:t>поликарпик</a:t>
            </a:r>
            <a:r>
              <a:rPr lang="ru-RU" dirty="0"/>
              <a:t>. </a:t>
            </a:r>
          </a:p>
          <a:p>
            <a:pPr indent="-342900">
              <a:spcBef>
                <a:spcPct val="20000"/>
              </a:spcBef>
            </a:pPr>
            <a:r>
              <a:rPr lang="ru-RU" dirty="0" smtClean="0"/>
              <a:t>Стебель </a:t>
            </a:r>
            <a:r>
              <a:rPr lang="ru-RU" dirty="0"/>
              <a:t>толстый, прямостоячий, </a:t>
            </a:r>
          </a:p>
          <a:p>
            <a:pPr indent="-342900">
              <a:spcBef>
                <a:spcPct val="20000"/>
              </a:spcBef>
            </a:pPr>
            <a:r>
              <a:rPr lang="ru-RU" dirty="0" smtClean="0"/>
              <a:t>листья крупные. Лепестки </a:t>
            </a:r>
            <a:r>
              <a:rPr lang="ru-RU" dirty="0"/>
              <a:t>цветков оранжево-огненно-красные с черным квадратным пятном выше основания.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00628" y="785794"/>
            <a:ext cx="32147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Распространение</a:t>
            </a:r>
          </a:p>
          <a:p>
            <a:r>
              <a:rPr lang="ru-RU" dirty="0" smtClean="0"/>
              <a:t>Северо-западный Иран, Турция, Армения, Азербайджан, Грузия.</a:t>
            </a:r>
          </a:p>
          <a:p>
            <a:r>
              <a:rPr lang="ru-RU" dirty="0" smtClean="0"/>
              <a:t>Россия: </a:t>
            </a:r>
          </a:p>
          <a:p>
            <a:r>
              <a:rPr lang="ru-RU" dirty="0" smtClean="0"/>
              <a:t>Северный Кавказ: Дагестан. </a:t>
            </a:r>
          </a:p>
          <a:p>
            <a:r>
              <a:rPr lang="ru-RU" dirty="0" smtClean="0"/>
              <a:t>Краснодарский край: </a:t>
            </a:r>
            <a:r>
              <a:rPr lang="ru-RU" dirty="0" err="1" smtClean="0"/>
              <a:t>Бело-Лабинский</a:t>
            </a:r>
            <a:r>
              <a:rPr lang="ru-RU" dirty="0" smtClean="0"/>
              <a:t> р-н 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929190" y="3286124"/>
            <a:ext cx="33575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Меры охраны</a:t>
            </a:r>
          </a:p>
          <a:p>
            <a:r>
              <a:rPr lang="ru-RU" dirty="0" smtClean="0"/>
              <a:t>Был </a:t>
            </a:r>
            <a:r>
              <a:rPr lang="ru-RU" dirty="0"/>
              <a:t>включен в Красную книгу РСФСР («Редкий вид»). </a:t>
            </a:r>
          </a:p>
          <a:p>
            <a:r>
              <a:rPr lang="ru-RU" dirty="0" smtClean="0"/>
              <a:t>Необходимы</a:t>
            </a:r>
            <a:r>
              <a:rPr lang="ru-RU" dirty="0"/>
              <a:t>:</a:t>
            </a:r>
          </a:p>
          <a:p>
            <a:pPr>
              <a:buFontTx/>
              <a:buChar char="-"/>
            </a:pPr>
            <a:r>
              <a:rPr lang="ru-RU" dirty="0" smtClean="0"/>
              <a:t>контроль </a:t>
            </a:r>
            <a:r>
              <a:rPr lang="ru-RU" dirty="0"/>
              <a:t>за состоянием популяций, </a:t>
            </a:r>
            <a:endParaRPr lang="ru-RU" dirty="0" smtClean="0"/>
          </a:p>
          <a:p>
            <a:r>
              <a:rPr lang="ru-RU" dirty="0" smtClean="0"/>
              <a:t>- </a:t>
            </a:r>
            <a:r>
              <a:rPr lang="ru-RU" dirty="0"/>
              <a:t>создание охранной зоны заповедника вдоль его границ.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Podsnezhniki_crкр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2837" y="2801144"/>
            <a:ext cx="1838325" cy="2124075"/>
          </a:xfrm>
        </p:spPr>
      </p:pic>
      <p:pic>
        <p:nvPicPr>
          <p:cNvPr id="4" name="Рисунок 3" descr="218215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2908" y="-142900"/>
            <a:ext cx="9429816" cy="71438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00100" y="285728"/>
            <a:ext cx="32861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algn="ctr">
              <a:spcBef>
                <a:spcPct val="0"/>
              </a:spcBef>
            </a:pPr>
            <a:r>
              <a:rPr lang="ru-RU" sz="4000" dirty="0">
                <a:latin typeface="Gabriola" pitchFamily="82" charset="0"/>
                <a:ea typeface="+mj-ea"/>
                <a:cs typeface="+mj-cs"/>
              </a:rPr>
              <a:t>ПОДСНЕЖНИК АЛЬПИЙСКИЙ </a:t>
            </a:r>
          </a:p>
        </p:txBody>
      </p:sp>
      <p:pic>
        <p:nvPicPr>
          <p:cNvPr id="7" name="Рисунок 6" descr="Podsnezhniki_crк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1928802"/>
            <a:ext cx="1428760" cy="192882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57224" y="4000504"/>
            <a:ext cx="37147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Краткая  характеристика</a:t>
            </a:r>
          </a:p>
          <a:p>
            <a:r>
              <a:rPr lang="ru-RU" dirty="0" smtClean="0"/>
              <a:t> Листья линейные, светло-зеленые, с выраженным сизым налетом.</a:t>
            </a:r>
          </a:p>
          <a:p>
            <a:r>
              <a:rPr lang="ru-RU" dirty="0" smtClean="0"/>
              <a:t> Наружные листочки околоцветника на верхушке с небольшой выемкой, с зеленым широкосердцевидным пятном. </a:t>
            </a:r>
            <a:endParaRPr lang="ru-RU" dirty="0"/>
          </a:p>
        </p:txBody>
      </p:sp>
      <p:pic>
        <p:nvPicPr>
          <p:cNvPr id="9" name="Рисунок 8" descr="Podsnezhniki_crвкые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488" y="1500174"/>
            <a:ext cx="1514475" cy="228601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143504" y="785794"/>
            <a:ext cx="32147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Распространение</a:t>
            </a:r>
          </a:p>
          <a:p>
            <a:endParaRPr lang="ru-RU" dirty="0" smtClean="0"/>
          </a:p>
          <a:p>
            <a:r>
              <a:rPr lang="ru-RU" dirty="0" smtClean="0"/>
              <a:t>Юго-Западная Азия; Кавказ.   </a:t>
            </a:r>
          </a:p>
          <a:p>
            <a:endParaRPr lang="ru-RU" dirty="0"/>
          </a:p>
          <a:p>
            <a:r>
              <a:rPr lang="ru-RU" dirty="0" smtClean="0"/>
              <a:t>Россия: Северный Кавказ, Краснодарский край,</a:t>
            </a:r>
          </a:p>
          <a:p>
            <a:r>
              <a:rPr lang="ru-RU" dirty="0" smtClean="0"/>
              <a:t>Северо-Западное и Западное Закавказье: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214942" y="3286124"/>
            <a:ext cx="31432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Меры охраны</a:t>
            </a:r>
          </a:p>
          <a:p>
            <a:endParaRPr lang="ru-RU" dirty="0" smtClean="0"/>
          </a:p>
          <a:p>
            <a:r>
              <a:rPr lang="ru-RU" dirty="0" smtClean="0"/>
              <a:t>Необходимо:</a:t>
            </a:r>
          </a:p>
          <a:p>
            <a:pPr>
              <a:buFontTx/>
              <a:buChar char="-"/>
            </a:pPr>
            <a:r>
              <a:rPr lang="ru-RU" dirty="0" smtClean="0"/>
              <a:t>осуществлять контроль за состоянием популяций, </a:t>
            </a:r>
          </a:p>
          <a:p>
            <a:endParaRPr lang="ru-RU" dirty="0" smtClean="0"/>
          </a:p>
          <a:p>
            <a:pPr>
              <a:buFontTx/>
              <a:buChar char="-"/>
            </a:pPr>
            <a:r>
              <a:rPr lang="ru-RU" dirty="0"/>
              <a:t> </a:t>
            </a:r>
            <a:r>
              <a:rPr lang="ru-RU" dirty="0" smtClean="0"/>
              <a:t>организовать ботанический памятник природы.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18215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42908" y="-142900"/>
            <a:ext cx="9429816" cy="7143799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85800" y="928671"/>
            <a:ext cx="3743324" cy="42148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briola" pitchFamily="82" charset="0"/>
                <a:ea typeface="+mj-ea"/>
                <a:cs typeface="+mj-cs"/>
              </a:rPr>
              <a:t>Красная книга животных</a:t>
            </a:r>
          </a:p>
        </p:txBody>
      </p:sp>
      <p:pic>
        <p:nvPicPr>
          <p:cNvPr id="8" name="Рисунок 7" descr="vertebrata_36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642918"/>
            <a:ext cx="2333221" cy="1571636"/>
          </a:xfrm>
          <a:prstGeom prst="rect">
            <a:avLst/>
          </a:prstGeom>
        </p:spPr>
      </p:pic>
      <p:pic>
        <p:nvPicPr>
          <p:cNvPr id="9" name="Рисунок 8" descr="15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446" y="2285992"/>
            <a:ext cx="2643206" cy="1762137"/>
          </a:xfrm>
          <a:prstGeom prst="rect">
            <a:avLst/>
          </a:prstGeom>
        </p:spPr>
      </p:pic>
      <p:pic>
        <p:nvPicPr>
          <p:cNvPr id="10" name="Рисунок 9" descr="1299967862_utki_mandarinki11-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9190" y="4143380"/>
            <a:ext cx="3027662" cy="1714512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1821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908" y="-142900"/>
            <a:ext cx="9429816" cy="7143799"/>
          </a:xfrm>
          <a:prstGeom prst="rect">
            <a:avLst/>
          </a:prstGeom>
        </p:spPr>
      </p:pic>
      <p:pic>
        <p:nvPicPr>
          <p:cNvPr id="10" name="Содержимое 9" descr="afalina4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0101" y="2714620"/>
            <a:ext cx="3143272" cy="2697163"/>
          </a:xfrm>
        </p:spPr>
      </p:pic>
      <p:sp>
        <p:nvSpPr>
          <p:cNvPr id="5" name="Прямоугольник 4"/>
          <p:cNvSpPr/>
          <p:nvPr/>
        </p:nvSpPr>
        <p:spPr>
          <a:xfrm>
            <a:off x="4929190" y="714356"/>
            <a:ext cx="34290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Распространение</a:t>
            </a:r>
          </a:p>
          <a:p>
            <a:r>
              <a:rPr lang="ru-RU" dirty="0" smtClean="0"/>
              <a:t>Глобальный ареал включает всю акваторию Черного моря, а не только прибрежные р-ны, как считалось раньше.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929190" y="2500306"/>
            <a:ext cx="35004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Численность</a:t>
            </a:r>
          </a:p>
          <a:p>
            <a:r>
              <a:rPr lang="ru-RU" dirty="0" smtClean="0"/>
              <a:t>Достоверных сведений о численности афалин в Черном море нет. Корабельные учеты в узкой 12-мильной зоне Украины и России в 2003 г. показали, что на этой </a:t>
            </a:r>
            <a:r>
              <a:rPr lang="ru-RU" dirty="0" err="1" smtClean="0"/>
              <a:t>терри-тории</a:t>
            </a:r>
            <a:r>
              <a:rPr lang="ru-RU" dirty="0" smtClean="0"/>
              <a:t> обитает 4–5 тыс. афалин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57752" y="4929198"/>
            <a:ext cx="35004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М</a:t>
            </a:r>
            <a:r>
              <a:rPr lang="ru-RU" b="1" dirty="0" smtClean="0"/>
              <a:t>еры охраны</a:t>
            </a:r>
          </a:p>
          <a:p>
            <a:r>
              <a:rPr lang="ru-RU" dirty="0" smtClean="0"/>
              <a:t>Разработка мер, уменьшающих случайный прилов.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928670"/>
            <a:ext cx="32147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algn="ctr">
              <a:spcBef>
                <a:spcPct val="0"/>
              </a:spcBef>
            </a:pPr>
            <a:r>
              <a:rPr lang="ru-RU" sz="4000" dirty="0">
                <a:latin typeface="Gabriola" pitchFamily="82" charset="0"/>
                <a:ea typeface="+mj-ea"/>
                <a:cs typeface="+mj-cs"/>
              </a:rPr>
              <a:t>ЧЕРНОМОРСКАЯ АФАЛИНА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1821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908" y="-142900"/>
            <a:ext cx="9429816" cy="71437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42976" y="1214422"/>
            <a:ext cx="30718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algn="ctr">
              <a:spcBef>
                <a:spcPct val="0"/>
              </a:spcBef>
            </a:pPr>
            <a:r>
              <a:rPr lang="ru-RU" sz="4000" dirty="0">
                <a:latin typeface="Gabriola" pitchFamily="82" charset="0"/>
                <a:ea typeface="+mj-ea"/>
                <a:cs typeface="+mj-cs"/>
              </a:rPr>
              <a:t>КАВКАЗСКАЯ РЫСЬ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57752" y="571480"/>
            <a:ext cx="350043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Распространение</a:t>
            </a:r>
          </a:p>
          <a:p>
            <a:pPr algn="just"/>
            <a:r>
              <a:rPr lang="ru-RU" dirty="0" smtClean="0"/>
              <a:t>Кавказ, Карпаты, Балканский </a:t>
            </a:r>
            <a:r>
              <a:rPr lang="ru-RU" dirty="0" err="1" smtClean="0"/>
              <a:t>по-луостров</a:t>
            </a:r>
            <a:r>
              <a:rPr lang="ru-RU" dirty="0" smtClean="0"/>
              <a:t>, Турция, северные области Ирана. В России — Северный Кавказ.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86314" y="2357429"/>
            <a:ext cx="3571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Численность</a:t>
            </a:r>
          </a:p>
          <a:p>
            <a:r>
              <a:rPr lang="ru-RU" dirty="0" smtClean="0"/>
              <a:t>В настоящее время численность стабилизировалась в пределах 38–47 особей.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86314" y="3857628"/>
            <a:ext cx="38576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М</a:t>
            </a:r>
            <a:r>
              <a:rPr lang="ru-RU" b="1" dirty="0" smtClean="0"/>
              <a:t>еры охраны</a:t>
            </a:r>
          </a:p>
          <a:p>
            <a:r>
              <a:rPr lang="ru-RU" dirty="0" smtClean="0"/>
              <a:t>Запрет на негуманные способы отлова диких животных .</a:t>
            </a:r>
          </a:p>
          <a:p>
            <a:r>
              <a:rPr lang="ru-RU" dirty="0" smtClean="0"/>
              <a:t>Необходимы постоянный мониторинг ареала и численности вида.</a:t>
            </a:r>
          </a:p>
          <a:p>
            <a:endParaRPr lang="ru-RU" dirty="0"/>
          </a:p>
        </p:txBody>
      </p:sp>
      <p:pic>
        <p:nvPicPr>
          <p:cNvPr id="11" name="Рисунок 10" descr="lynx_600_0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2714620"/>
            <a:ext cx="3428997" cy="2571748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1821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908" y="-142900"/>
            <a:ext cx="9429816" cy="7143799"/>
          </a:xfrm>
          <a:prstGeom prst="rect">
            <a:avLst/>
          </a:prstGeom>
        </p:spPr>
      </p:pic>
      <p:pic>
        <p:nvPicPr>
          <p:cNvPr id="9" name="Содержимое 8" descr="mandarinduckfamily-130617667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28662" y="2928934"/>
            <a:ext cx="3286148" cy="1857388"/>
          </a:xfrm>
        </p:spPr>
      </p:pic>
      <p:sp>
        <p:nvSpPr>
          <p:cNvPr id="5" name="Прямоугольник 4"/>
          <p:cNvSpPr/>
          <p:nvPr/>
        </p:nvSpPr>
        <p:spPr>
          <a:xfrm>
            <a:off x="1142976" y="1643050"/>
            <a:ext cx="28696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342900" algn="ctr">
              <a:spcBef>
                <a:spcPct val="0"/>
              </a:spcBef>
            </a:pPr>
            <a:r>
              <a:rPr lang="ru-RU" sz="4000" dirty="0">
                <a:latin typeface="Gabriola" pitchFamily="82" charset="0"/>
                <a:ea typeface="+mj-ea"/>
                <a:cs typeface="+mj-cs"/>
              </a:rPr>
              <a:t>МАНДАРИНКА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86314" y="714356"/>
            <a:ext cx="392905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Распространение</a:t>
            </a:r>
          </a:p>
          <a:p>
            <a:r>
              <a:rPr lang="ru-RU" dirty="0" smtClean="0"/>
              <a:t>Современные гнездовья в России - в Амурской и Сахалинской обл., в Хабаровском и Приморском краях.</a:t>
            </a:r>
          </a:p>
          <a:p>
            <a:r>
              <a:rPr lang="ru-RU" dirty="0" smtClean="0"/>
              <a:t>Вне России обитает в Японии и Китае.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57752" y="2428868"/>
            <a:ext cx="37147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Численность</a:t>
            </a:r>
            <a:endParaRPr lang="ru-RU" b="1" dirty="0"/>
          </a:p>
          <a:p>
            <a:r>
              <a:rPr lang="ru-RU" dirty="0" smtClean="0"/>
              <a:t>Численность мировой популяции не превышает 25 тыс. пар.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857752" y="3571876"/>
            <a:ext cx="35004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Меры охраны </a:t>
            </a:r>
          </a:p>
          <a:p>
            <a:r>
              <a:rPr lang="ru-RU" dirty="0" smtClean="0"/>
              <a:t>- занесена в Красный список </a:t>
            </a:r>
          </a:p>
          <a:p>
            <a:r>
              <a:rPr lang="ru-RU" dirty="0" smtClean="0"/>
              <a:t>- охраняется в заповедниках </a:t>
            </a:r>
          </a:p>
          <a:p>
            <a:r>
              <a:rPr lang="ru-RU" dirty="0" smtClean="0"/>
              <a:t>- усилить контроль за соблюдением правил лесопользования в запретных полосах по берегам рек</a:t>
            </a:r>
          </a:p>
          <a:p>
            <a:endParaRPr lang="ru-RU" dirty="0" smtClean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1821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908" y="-142900"/>
            <a:ext cx="9429816" cy="7143799"/>
          </a:xfrm>
          <a:prstGeom prst="rect">
            <a:avLst/>
          </a:prstGeom>
        </p:spPr>
      </p:pic>
      <p:pic>
        <p:nvPicPr>
          <p:cNvPr id="5" name="Рисунок 4" descr="235623423423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571480"/>
            <a:ext cx="7429552" cy="5286412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154</TotalTime>
  <Words>412</Words>
  <Application>Microsoft Office PowerPoint</Application>
  <PresentationFormat>Экран (4:3)</PresentationFormat>
  <Paragraphs>70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Красная книга растений</vt:lpstr>
      <vt:lpstr>КУВШИНКА БЕЛАЯ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17</cp:revision>
  <dcterms:created xsi:type="dcterms:W3CDTF">2013-11-30T11:56:53Z</dcterms:created>
  <dcterms:modified xsi:type="dcterms:W3CDTF">2014-08-30T17:55:58Z</dcterms:modified>
</cp:coreProperties>
</file>