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-148890" y="1461474"/>
            <a:ext cx="5345823" cy="15713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ЗНАКОМСТВО ДОШКОЛЬНИКОВ С ПРОФЕССИЯМИ ВЗРОСЛЫХ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140242" y="2278257"/>
            <a:ext cx="6511131" cy="54886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Легчакова О. 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</p:spPr>
        <p:txBody>
          <a:bodyPr/>
          <a:lstStyle/>
          <a:p>
            <a:r>
              <a:rPr lang="ru-RU" dirty="0">
                <a:solidFill>
                  <a:srgbClr val="FF0066"/>
                </a:solidFill>
              </a:rPr>
              <a:t>«Строитель»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236396" cy="391577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Мы строителями станем</a:t>
            </a:r>
          </a:p>
          <a:p>
            <a:pPr>
              <a:lnSpc>
                <a:spcPct val="80000"/>
              </a:lnSpc>
            </a:pPr>
            <a:r>
              <a:rPr lang="ru-RU" sz="7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построим новый дом.</a:t>
            </a:r>
          </a:p>
          <a:p>
            <a:pPr>
              <a:lnSpc>
                <a:spcPct val="80000"/>
              </a:lnSpc>
            </a:pP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Первым делом подойдите,</a:t>
            </a:r>
          </a:p>
          <a:p>
            <a:pPr>
              <a:lnSpc>
                <a:spcPct val="80000"/>
              </a:lnSpc>
            </a:pP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Ознакомьтесь с чертежом.</a:t>
            </a:r>
          </a:p>
          <a:p>
            <a:pPr>
              <a:lnSpc>
                <a:spcPct val="80000"/>
              </a:lnSpc>
            </a:pP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Подгоните самосвалы,</a:t>
            </a:r>
          </a:p>
          <a:p>
            <a:pPr>
              <a:lnSpc>
                <a:spcPct val="80000"/>
              </a:lnSpc>
            </a:pPr>
            <a:r>
              <a:rPr lang="ru-RU" sz="7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Загружайте </a:t>
            </a: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кирпичи.</a:t>
            </a:r>
          </a:p>
          <a:p>
            <a:pPr>
              <a:lnSpc>
                <a:spcPct val="80000"/>
              </a:lnSpc>
            </a:pP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Ими кубики побудут.</a:t>
            </a:r>
          </a:p>
          <a:p>
            <a:pPr>
              <a:lnSpc>
                <a:spcPct val="80000"/>
              </a:lnSpc>
            </a:pP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-Начинайте, силачи!</a:t>
            </a:r>
          </a:p>
          <a:p>
            <a:pPr>
              <a:lnSpc>
                <a:spcPct val="80000"/>
              </a:lnSpc>
            </a:pP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теперь возводим стены</a:t>
            </a:r>
          </a:p>
          <a:p>
            <a:pPr>
              <a:lnSpc>
                <a:spcPct val="80000"/>
              </a:lnSpc>
            </a:pP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Выше роста своего.</a:t>
            </a:r>
          </a:p>
          <a:p>
            <a:pPr>
              <a:lnSpc>
                <a:spcPct val="80000"/>
              </a:lnSpc>
            </a:pP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Кран подъёмный вызываем,</a:t>
            </a:r>
          </a:p>
          <a:p>
            <a:pPr>
              <a:lnSpc>
                <a:spcPct val="80000"/>
              </a:lnSpc>
            </a:pP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Пусть поставит нам окно.</a:t>
            </a:r>
          </a:p>
          <a:p>
            <a:pPr>
              <a:lnSpc>
                <a:spcPct val="80000"/>
              </a:lnSpc>
            </a:pP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Под конец положим крышу…</a:t>
            </a:r>
          </a:p>
          <a:p>
            <a:pPr>
              <a:lnSpc>
                <a:spcPct val="80000"/>
              </a:lnSpc>
            </a:pPr>
            <a:r>
              <a:rPr lang="ru-RU" sz="7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! Какая красота!</a:t>
            </a:r>
          </a:p>
          <a:p>
            <a:pPr>
              <a:lnSpc>
                <a:spcPct val="80000"/>
              </a:lnSpc>
            </a:pPr>
            <a:r>
              <a:rPr lang="ru-RU" sz="7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построен, все довольны,</a:t>
            </a:r>
          </a:p>
          <a:p>
            <a:pPr>
              <a:lnSpc>
                <a:spcPct val="80000"/>
              </a:lnSpc>
            </a:pPr>
            <a:r>
              <a:rPr lang="ru-RU" sz="7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7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закончилась игра.</a:t>
            </a:r>
          </a:p>
          <a:p>
            <a:endParaRPr lang="ru-RU" dirty="0"/>
          </a:p>
        </p:txBody>
      </p:sp>
      <p:pic>
        <p:nvPicPr>
          <p:cNvPr id="5" name="Picture 6" descr="E:\фотографии  по работе\DSC04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332656"/>
            <a:ext cx="4608512" cy="2736304"/>
          </a:xfrm>
          <a:prstGeom prst="rect">
            <a:avLst/>
          </a:prstGeom>
          <a:noFill/>
        </p:spPr>
      </p:pic>
      <p:pic>
        <p:nvPicPr>
          <p:cNvPr id="6" name="Picture 7" descr="праздник 0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3861048"/>
            <a:ext cx="4176464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0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66"/>
                </a:solidFill>
              </a:rPr>
              <a:t>«Актёр»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Кто в театре был однажды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забудет никогда.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цена</a:t>
            </a: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занавес, актёры –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Начинается </a:t>
            </a: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игра!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Каждый выбежит на 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сцену:</a:t>
            </a:r>
            <a:endParaRPr lang="en-US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Мышка</a:t>
            </a: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зайчик, волк, лиса…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Тишина летает в зале,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сцене – чудеса.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Настоящего актёра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Видно </a:t>
            </a: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всем издалека.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Поклонились, разбежались.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Всё! Закончилась игра.</a:t>
            </a:r>
          </a:p>
          <a:p>
            <a:endParaRPr lang="ru-RU" dirty="0"/>
          </a:p>
        </p:txBody>
      </p:sp>
      <p:pic>
        <p:nvPicPr>
          <p:cNvPr id="5" name="Picture 6" descr="Q:\P1000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332656"/>
            <a:ext cx="5184576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020372" cy="797768"/>
          </a:xfrm>
        </p:spPr>
        <p:txBody>
          <a:bodyPr/>
          <a:lstStyle/>
          <a:p>
            <a:r>
              <a:rPr lang="ru-RU" dirty="0">
                <a:solidFill>
                  <a:srgbClr val="FF0066"/>
                </a:solidFill>
              </a:rPr>
              <a:t>«Парикмахер»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020372" cy="417646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Кто сегодня парикмахер?</a:t>
            </a:r>
          </a:p>
          <a:p>
            <a:pPr>
              <a:lnSpc>
                <a:spcPct val="80000"/>
              </a:lnSpc>
            </a:pPr>
            <a:r>
              <a:rPr lang="ru-RU" sz="3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Разрешите</a:t>
            </a: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буду я.</a:t>
            </a:r>
          </a:p>
          <a:p>
            <a:pPr>
              <a:lnSpc>
                <a:spcPct val="80000"/>
              </a:lnSpc>
            </a:pPr>
            <a:r>
              <a:rPr lang="ru-RU" sz="3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вам сделаю причёску,</a:t>
            </a:r>
          </a:p>
          <a:p>
            <a:pPr>
              <a:lnSpc>
                <a:spcPct val="80000"/>
              </a:lnSpc>
            </a:pP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Например, как у меня.</a:t>
            </a:r>
          </a:p>
          <a:p>
            <a:pPr>
              <a:lnSpc>
                <a:spcPct val="80000"/>
              </a:lnSpc>
            </a:pP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Перед зеркалом садитесь,</a:t>
            </a:r>
          </a:p>
          <a:p>
            <a:pPr>
              <a:lnSpc>
                <a:spcPct val="80000"/>
              </a:lnSpc>
            </a:pP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 накидку завяжу</a:t>
            </a:r>
          </a:p>
          <a:p>
            <a:pPr>
              <a:lnSpc>
                <a:spcPct val="80000"/>
              </a:lnSpc>
            </a:pPr>
            <a:r>
              <a:rPr lang="ru-RU" sz="3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конечно, первым делом</a:t>
            </a:r>
          </a:p>
          <a:p>
            <a:pPr>
              <a:lnSpc>
                <a:spcPct val="80000"/>
              </a:lnSpc>
            </a:pPr>
            <a:r>
              <a:rPr lang="ru-RU" sz="3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Аккуратно </a:t>
            </a: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причешу.</a:t>
            </a:r>
          </a:p>
          <a:p>
            <a:pPr>
              <a:lnSpc>
                <a:spcPct val="80000"/>
              </a:lnSpc>
            </a:pP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теперь накрутим чёлку</a:t>
            </a:r>
          </a:p>
          <a:p>
            <a:pPr>
              <a:lnSpc>
                <a:spcPct val="80000"/>
              </a:lnSpc>
            </a:pP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большие бигуди,</a:t>
            </a:r>
          </a:p>
          <a:p>
            <a:pPr>
              <a:lnSpc>
                <a:spcPct val="80000"/>
              </a:lnSpc>
            </a:pP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Заплетём косички сбоку,</a:t>
            </a:r>
          </a:p>
          <a:p>
            <a:pPr>
              <a:lnSpc>
                <a:spcPct val="80000"/>
              </a:lnSpc>
            </a:pPr>
            <a:r>
              <a:rPr lang="ru-RU" sz="3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Хвост </a:t>
            </a: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завяжем позади.</a:t>
            </a:r>
          </a:p>
          <a:p>
            <a:pPr>
              <a:lnSpc>
                <a:spcPct val="80000"/>
              </a:lnSpc>
            </a:pP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 всё сделала отлично,</a:t>
            </a:r>
          </a:p>
          <a:p>
            <a:pPr>
              <a:lnSpc>
                <a:spcPct val="80000"/>
              </a:lnSpc>
            </a:pP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Похвалите же меня.</a:t>
            </a:r>
          </a:p>
          <a:p>
            <a:pPr>
              <a:lnSpc>
                <a:spcPct val="80000"/>
              </a:lnSpc>
            </a:pPr>
            <a:r>
              <a:rPr lang="ru-RU" sz="3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Ведь </a:t>
            </a: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теперь моя подружка</a:t>
            </a:r>
          </a:p>
          <a:p>
            <a:pPr>
              <a:lnSpc>
                <a:spcPct val="80000"/>
              </a:lnSpc>
            </a:pPr>
            <a:r>
              <a:rPr lang="ru-RU" sz="3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Стала </a:t>
            </a:r>
            <a:r>
              <a:rPr lang="ru-RU" sz="3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лучше, чем была.</a:t>
            </a:r>
          </a:p>
          <a:p>
            <a:endParaRPr lang="ru-RU" dirty="0"/>
          </a:p>
        </p:txBody>
      </p:sp>
      <p:pic>
        <p:nvPicPr>
          <p:cNvPr id="4" name="Picture 6" descr="E:\фотографии  по работе\DSC04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836712"/>
            <a:ext cx="3816350" cy="3443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98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</p:spPr>
        <p:txBody>
          <a:bodyPr/>
          <a:lstStyle/>
          <a:p>
            <a:r>
              <a:rPr lang="ru-RU" sz="2400" b="1" dirty="0"/>
              <a:t>Дидактические игры с детьми по формированию представлений о труде взрослых.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340768"/>
            <a:ext cx="7520940" cy="4032448"/>
          </a:xfrm>
        </p:spPr>
        <p:txBody>
          <a:bodyPr/>
          <a:lstStyle/>
          <a:p>
            <a:r>
              <a:rPr lang="ru-RU" u="sng" dirty="0"/>
              <a:t>«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Какой вещи силуэт?»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Цель. Развивать внимание, воображение, речь.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Игра. Каждый ребенок получает карточку с контурным изображением предмета (прибор, современная техника, орудие труда). Воспитатель предлагает детям узнать его и отыскать карточку (муляж, игрушку) и рассказать человеком какой профессии применяется этот предмет и для чего.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5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Данный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опыт подачи материала по теме «Знакомство с профессиями взрослых» имеет решающее значение для воспитания у дошкольника  ценностного отношения к труду взрослых, способствует сближению между детьми и  взрослыми,  большему пониманию ребенком мира взрослых.  Дети, получив представление о мире профессий, в будущем научатся быть инициативными в выборе собственной профессии, будут проявлять активность и творчество.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442577" y="1267419"/>
            <a:ext cx="5650992" cy="1259176"/>
          </a:xfrm>
        </p:spPr>
        <p:txBody>
          <a:bodyPr/>
          <a:lstStyle/>
          <a:p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19140000">
            <a:off x="972778" y="2019931"/>
            <a:ext cx="6510528" cy="90116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 ВНИМАНИЕ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807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5" grpId="1" build="p"/>
      <p:bldP spid="5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4437112"/>
            <a:ext cx="8183880" cy="17281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 как это сделать? Вот в этом вопросе и заключается задача воспитателя.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183880" cy="419479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Дошкольный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возраст наиболее благоприятен для педагогического воздействия. Малыши учатся любить труд, с уважением относятся к любому виду человеческой деятельности, знакомятся (в основном в ходе игры) с простейшими, но самыми характерными чертами профессий, приобретают навыки, которые будут развиты в школе. </a:t>
            </a:r>
          </a:p>
          <a:p>
            <a:pPr algn="just"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значит необходимо расширить у них представления о мире взрослых, пробудить интерес к их профессиональной деятельности, формировать уважение к труду и бережное отношение к вещам, обогащает словарный запас.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1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Мною проводится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4176464"/>
          </a:xfrm>
        </p:spPr>
        <p:txBody>
          <a:bodyPr>
            <a:noAutofit/>
          </a:bodyPr>
          <a:lstStyle/>
          <a:p>
            <a:pPr marL="265176" lvl="2" indent="-265176" algn="just">
              <a:buClr>
                <a:schemeClr val="accent1"/>
              </a:buClr>
              <a:buSzPct val="80000"/>
              <a:buFont typeface="Wingdings 2"/>
              <a:buChar char="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lvl="2" indent="-265176" algn="just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Учитывая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психологические особенности ребенка: провожу тематические экскурсии по детскому саду (знакомство с трудом медсестры, прачки, повара); беседы; подбираю подходящий иллюстрационный материал; знакомлю с правилами сюжетно-ролевых игр: «Готовим вкусный обед», «Больница», «Семья», «Детский сад»; использую в своей работе литературный материал: загадки, стихи, пословицы; д/и «Кому, что нужно для работы», разрезное лото «Профессии», а также стараюсь привлекать к этой работе родителей, ведь лучше всего о той или иной специальности всегда расскажет увлеченный человек, знающий все тонкости своего дела.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24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Экскурсии по детскому саду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092380" cy="4320480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процессе наблюдений необходимо давать небольшое количество сведений, постепенно их, расширяя и углубляя, дополняя известное новыми знаниями, закрепляя старое. Лишь при таком  постепенном углублении детей в познаваемое явление, возможно, выработать у них правильные представления о труде, правильное отношение к нему.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Важно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чтобы это усложнение содержания выражалось не только в нарастании объема познавательного материала, но и в постепенном изменении его характера, во все большем углублении в суть наблюдаемых явлений. Детей вначале привлекает внешняя сторона труда - видимые действия людей, орудия труда, материалы. Сам трудящийся человек, его отношение к работе, взаимоотношения с другими людьми обычно ускользают от внимания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66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8" y="366446"/>
            <a:ext cx="7520940" cy="54864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экскурсии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Q:\фото\DSC042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908720"/>
            <a:ext cx="3816424" cy="3339371"/>
          </a:xfrm>
          <a:noFill/>
        </p:spPr>
      </p:pic>
      <p:pic>
        <p:nvPicPr>
          <p:cNvPr id="5" name="Picture 4" descr="Q:\фото\DSC04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332656"/>
            <a:ext cx="2664296" cy="1753714"/>
          </a:xfrm>
          <a:prstGeom prst="rect">
            <a:avLst/>
          </a:prstGeom>
          <a:noFill/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2400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66"/>
                </a:solidFill>
              </a:rPr>
              <a:t>Все профессии нужны, все профессии важны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7520940" cy="3579849"/>
          </a:xfrm>
        </p:spPr>
        <p:txBody>
          <a:bodyPr/>
          <a:lstStyle/>
          <a:p>
            <a:r>
              <a:rPr lang="ru-RU" dirty="0">
                <a:solidFill>
                  <a:srgbClr val="008000"/>
                </a:solidFill>
              </a:rPr>
              <a:t>Сюжетно-ролевые игры в которые мы играем</a:t>
            </a:r>
            <a:endParaRPr lang="ru-RU" dirty="0">
              <a:solidFill>
                <a:srgbClr val="FF0066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20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0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0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познакомить детей с несколькими видами профессий;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показать значение трудовой деятельности в жизни человека;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поддержать у дошкольников интерес к общению с детьми разного возраста;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воспитывать уважительное и доброе отношение к людям разных профессий;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развивать воображение и коммуникативные способности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6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66"/>
                </a:solidFill>
              </a:rPr>
              <a:t>«Доктор»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020372" cy="377175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уколы! На </a:t>
            </a: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уколы!</a:t>
            </a:r>
            <a:endParaRPr lang="en-US" sz="1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Собирайся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ребятня!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не бойтесь! Я не больно –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Ведь хороший доктор я.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Поднимите-ка рубашки,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послушаю живот.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Ой-ой-ой! Урчит там что-то,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Срочно выпейте компот.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Вот вам градусник по мышку,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Посидите пять минут.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 натру вас лучшей мазью,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Наложу на руку жгут.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 вам выпишу </a:t>
            </a:r>
            <a:r>
              <a:rPr lang="ru-RU" sz="14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рецептик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Всё купите по нему.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Позабочусь я о детках,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Потому что их люблю. </a:t>
            </a:r>
          </a:p>
          <a:p>
            <a:endParaRPr lang="ru-RU" sz="1400" dirty="0"/>
          </a:p>
        </p:txBody>
      </p:sp>
      <p:pic>
        <p:nvPicPr>
          <p:cNvPr id="4" name="Picture 6" descr="E:\фотографии  по работе\DSC0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332656"/>
            <a:ext cx="4536504" cy="3024336"/>
          </a:xfrm>
          <a:prstGeom prst="rect">
            <a:avLst/>
          </a:prstGeom>
          <a:noFill/>
        </p:spPr>
      </p:pic>
      <p:pic>
        <p:nvPicPr>
          <p:cNvPr id="5" name="Picture 7" descr="E:\фотографии  по работе\DSC04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3573016"/>
            <a:ext cx="468052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75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8944"/>
          </a:xfrm>
        </p:spPr>
        <p:txBody>
          <a:bodyPr/>
          <a:lstStyle/>
          <a:p>
            <a:r>
              <a:rPr lang="ru-RU" dirty="0">
                <a:solidFill>
                  <a:srgbClr val="FF0066"/>
                </a:solidFill>
              </a:rPr>
              <a:t>«Повар»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236396" cy="46085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Мы халатики надели,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Колпаки на головах.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И кастрюльки с черпаками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Разложили на столах.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Наши кубики – картошка,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морковка – карандаш.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Даже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мячик станет луком –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вкусным супчик наш.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Всё посолим, помешаем,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тарелкам разольём.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Кукол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весело посадим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накормим перед сном.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Мы сегодня поварихи,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Мы сегодня повара!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Но тарелочки помоем,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Ведь закончилась игра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праздник 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1052736"/>
            <a:ext cx="3378200" cy="3929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40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66"/>
                </a:solidFill>
              </a:rPr>
              <a:t>«Продавец»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236396" cy="43924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 сегодня продавец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магазине для детей.</a:t>
            </a:r>
          </a:p>
          <a:p>
            <a:pPr>
              <a:lnSpc>
                <a:spcPct val="80000"/>
              </a:lnSpc>
            </a:pPr>
            <a:r>
              <a:rPr lang="ru-RU" sz="23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меня полно товаров,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Заходите поскорей.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Входом служат эти стулья,</a:t>
            </a:r>
          </a:p>
          <a:p>
            <a:pPr>
              <a:lnSpc>
                <a:spcPct val="80000"/>
              </a:lnSpc>
            </a:pPr>
            <a:r>
              <a:rPr lang="ru-RU" sz="23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прилавок стол похож</a:t>
            </a:r>
            <a:r>
              <a:rPr lang="ru-RU" sz="23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3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3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скамеечки как стены,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Правда, магазин хорош!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Здесь прекрасные игрушки: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Танк, конструктор, мяч, ружьё.</a:t>
            </a:r>
          </a:p>
          <a:p>
            <a:pPr>
              <a:lnSpc>
                <a:spcPct val="80000"/>
              </a:lnSpc>
            </a:pPr>
            <a:r>
              <a:rPr lang="ru-RU" sz="23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для девочек есть кукла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одежда для неё.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Слева детская </a:t>
            </a:r>
            <a:r>
              <a:rPr lang="ru-RU" sz="2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посудка</a:t>
            </a: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Справа сказки и стихи.</a:t>
            </a:r>
          </a:p>
          <a:p>
            <a:pPr>
              <a:lnSpc>
                <a:spcPct val="80000"/>
              </a:lnSpc>
            </a:pPr>
            <a:r>
              <a:rPr lang="ru-RU" sz="23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Выбирай</a:t>
            </a: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дружок, по вкусу</a:t>
            </a:r>
          </a:p>
          <a:p>
            <a:pPr>
              <a:lnSpc>
                <a:spcPct val="80000"/>
              </a:lnSpc>
            </a:pPr>
            <a:r>
              <a:rPr lang="ru-RU" sz="23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кассу проходи.</a:t>
            </a:r>
          </a:p>
          <a:p>
            <a:endParaRPr lang="ru-RU" dirty="0"/>
          </a:p>
        </p:txBody>
      </p:sp>
      <p:pic>
        <p:nvPicPr>
          <p:cNvPr id="4" name="Picture 6" descr="E:\фотографии  по работе\DSC04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620688"/>
            <a:ext cx="4680520" cy="2880320"/>
          </a:xfrm>
          <a:prstGeom prst="rect">
            <a:avLst/>
          </a:prstGeom>
          <a:noFill/>
        </p:spPr>
      </p:pic>
      <p:pic>
        <p:nvPicPr>
          <p:cNvPr id="5" name="Picture 7" descr="E:\фотографии  по работе\DSC042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3717032"/>
            <a:ext cx="489654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7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Другая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92D050"/>
      </a:accent1>
      <a:accent2>
        <a:srgbClr val="00B050"/>
      </a:accent2>
      <a:accent3>
        <a:srgbClr val="FFFF0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</TotalTime>
  <Words>974</Words>
  <Application>Microsoft Office PowerPoint</Application>
  <PresentationFormat>Экран 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ЗНАКОМСТВО ДОШКОЛЬНИКОВ С ПРОФЕССИЯМИ ВЗРОСЛЫХ</vt:lpstr>
      <vt:lpstr>А как это сделать? Вот в этом вопросе и заключается задача воспитателя. </vt:lpstr>
      <vt:lpstr>Мною проводится</vt:lpstr>
      <vt:lpstr>Экскурсии по детскому саду </vt:lpstr>
      <vt:lpstr>Наши экскурсии</vt:lpstr>
      <vt:lpstr>Все профессии нужны, все профессии важны</vt:lpstr>
      <vt:lpstr>«Доктор»</vt:lpstr>
      <vt:lpstr>«Повар»</vt:lpstr>
      <vt:lpstr>«Продавец»</vt:lpstr>
      <vt:lpstr>«Строитель»</vt:lpstr>
      <vt:lpstr>«Актёр»</vt:lpstr>
      <vt:lpstr>«Парикмахер»</vt:lpstr>
      <vt:lpstr>Дидактические игры с детьми по формированию представлений о труде взрослых. </vt:lpstr>
      <vt:lpstr>Заключение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ДОШКОЛЬНИКОВ С ПРОФЕССИЯМИ ВЗРОСЛЫХ</dc:title>
  <dc:creator>User</dc:creator>
  <cp:lastModifiedBy>User</cp:lastModifiedBy>
  <cp:revision>9</cp:revision>
  <dcterms:created xsi:type="dcterms:W3CDTF">2014-02-20T01:56:56Z</dcterms:created>
  <dcterms:modified xsi:type="dcterms:W3CDTF">2014-02-20T04:16:17Z</dcterms:modified>
</cp:coreProperties>
</file>