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33"/>
    <a:srgbClr val="FFCCFF"/>
    <a:srgbClr val="CCFF33"/>
    <a:srgbClr val="FF9900"/>
    <a:srgbClr val="0033CC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39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CFC7-F793-4073-9564-1CE15E33716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51B3-188E-4BFE-9792-0278E9391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592C-DD4C-43FA-99BC-D6E73501B30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58BD-BA15-400D-B8F2-0F871796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8A9A-A8C6-48D3-9D17-04FA0A2AB20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9C0E-478A-4297-B173-14F73CCC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C677-2DBD-4D57-87C4-45CECC058D9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945A-7427-44EF-BBB0-C6AF9C632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EB3D-3C06-406F-8F42-A239D9B3722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E553-D6F0-41DF-BE6A-F0CF363DD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00F9-3E30-4D9B-B701-F70B1C507DE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73A7-B1D8-4BC6-ACA7-201B62628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1443-714E-4C5D-BCAA-482962C5A8E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9CD9-4A78-4A1C-8733-CE5B88ACE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CB54-964D-438D-96FB-8FE405778A6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5CCC-98DD-4DA7-88D7-318D3C1DA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DB32-B3EA-4B8A-BBDA-D315CA9EE9E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5F39-E708-4B25-A0FA-FE23C53D4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29A5-D2FE-4ED6-BE82-013281A7ED5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9823-EBB2-47EF-BD30-EADC1A36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D253-41E0-4F56-A551-45487CDAE65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FA23-4B24-4E3C-9A01-50CA99F62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29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829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+mn-lt"/>
              </a:defRPr>
            </a:lvl1pPr>
          </a:lstStyle>
          <a:p>
            <a:pPr>
              <a:defRPr/>
            </a:pPr>
            <a:fld id="{B824FF0C-BEC5-493A-8DCD-2BD818B7C4EE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</a:defRPr>
            </a:lvl1pPr>
          </a:lstStyle>
          <a:p>
            <a:pPr>
              <a:defRPr/>
            </a:pPr>
            <a:fld id="{371DDBF4-B696-45FF-B73C-9BF68DA2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66FFFF"/>
                </a:solidFill>
              </a:rPr>
              <a:t>3 блок.</a:t>
            </a:r>
            <a:r>
              <a:rPr lang="ru-RU" smtClean="0">
                <a:solidFill>
                  <a:srgbClr val="99CCFF"/>
                </a:solidFill>
              </a:rPr>
              <a:t/>
            </a:r>
            <a:br>
              <a:rPr lang="ru-RU" smtClean="0">
                <a:solidFill>
                  <a:srgbClr val="99CCFF"/>
                </a:solidFill>
              </a:rPr>
            </a:br>
            <a:r>
              <a:rPr lang="ru-RU" sz="1500" b="1" smtClean="0">
                <a:solidFill>
                  <a:srgbClr val="00FFFF"/>
                </a:solidFill>
              </a:rPr>
              <a:t>Изучаем понятия «высокий – низкий», «широкий – узкий», «длинный – короткий»</a:t>
            </a:r>
          </a:p>
        </p:txBody>
      </p:sp>
      <p:sp>
        <p:nvSpPr>
          <p:cNvPr id="32770" name="Текст 2"/>
          <p:cNvSpPr>
            <a:spLocks noGrp="1"/>
          </p:cNvSpPr>
          <p:nvPr>
            <p:ph type="body" idx="4294967295"/>
          </p:nvPr>
        </p:nvSpPr>
        <p:spPr>
          <a:xfrm>
            <a:off x="684213" y="1700213"/>
            <a:ext cx="3600450" cy="361950"/>
          </a:xfrm>
          <a:solidFill>
            <a:srgbClr val="FFCCFF"/>
          </a:solidFill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i="1" smtClean="0">
                <a:solidFill>
                  <a:srgbClr val="33CC33"/>
                </a:solidFill>
              </a:rPr>
              <a:t>«Елочка высокая»</a:t>
            </a:r>
          </a:p>
        </p:txBody>
      </p:sp>
      <p:sp>
        <p:nvSpPr>
          <p:cNvPr id="3277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787900" y="1700213"/>
            <a:ext cx="3313113" cy="423862"/>
          </a:xfrm>
          <a:solidFill>
            <a:srgbClr val="99FF66"/>
          </a:solidFill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smtClean="0">
                <a:solidFill>
                  <a:srgbClr val="FF00FF"/>
                </a:solidFill>
              </a:rPr>
              <a:t>«Любимый  цветок маме»</a:t>
            </a:r>
          </a:p>
        </p:txBody>
      </p:sp>
      <p:pic>
        <p:nvPicPr>
          <p:cNvPr id="30724" name="Picture 2" descr="G:\102CANON\IMG_04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107533">
            <a:off x="900113" y="2565400"/>
            <a:ext cx="3671887" cy="2794000"/>
          </a:xfrm>
        </p:spPr>
      </p:pic>
      <p:pic>
        <p:nvPicPr>
          <p:cNvPr id="30725" name="Picture 3" descr="G:\102CANON\IMG_03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484057">
            <a:off x="4500563" y="2565400"/>
            <a:ext cx="3240087" cy="2846388"/>
          </a:xfrm>
        </p:spPr>
      </p:pic>
      <p:pic>
        <p:nvPicPr>
          <p:cNvPr id="30726" name="Picture 9" descr="i?id=195299614-16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157788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 build="p" animBg="1"/>
      <p:bldP spid="3277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4797425"/>
            <a:ext cx="5486400" cy="566738"/>
          </a:xfrm>
        </p:spPr>
        <p:txBody>
          <a:bodyPr anchor="b"/>
          <a:lstStyle/>
          <a:p>
            <a:pPr eaLnBrk="1" hangingPunct="1"/>
            <a:r>
              <a:rPr lang="ru-RU" sz="1900" b="1" smtClean="0"/>
              <a:t>4 блок</a:t>
            </a:r>
          </a:p>
        </p:txBody>
      </p:sp>
      <p:sp>
        <p:nvSpPr>
          <p:cNvPr id="3174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27088" y="1700213"/>
            <a:ext cx="2592387" cy="3959225"/>
          </a:xfrm>
          <a:solidFill>
            <a:srgbClr val="99FF66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900" smtClean="0"/>
              <a:t>Развитие у детей количественных представлений: «Число и цвет»: 10 это оранжевый = 5 розовых полосок. </a:t>
            </a:r>
          </a:p>
        </p:txBody>
      </p:sp>
      <p:pic>
        <p:nvPicPr>
          <p:cNvPr id="31747" name="Picture 2" descr="G:\102CANON\IMG_0399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196975"/>
            <a:ext cx="4405312" cy="3303588"/>
          </a:xfrm>
        </p:spPr>
      </p:pic>
      <p:sp>
        <p:nvSpPr>
          <p:cNvPr id="31748" name="Заголовок 1"/>
          <p:cNvSpPr>
            <a:spLocks/>
          </p:cNvSpPr>
          <p:nvPr/>
        </p:nvSpPr>
        <p:spPr bwMode="auto">
          <a:xfrm>
            <a:off x="1979613" y="47625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b="1" i="0">
                <a:solidFill>
                  <a:srgbClr val="FF00FF"/>
                </a:solidFill>
                <a:latin typeface="Arial" charset="0"/>
              </a:rPr>
              <a:t>«Путешествие на поезде»</a:t>
            </a:r>
          </a:p>
        </p:txBody>
      </p:sp>
      <p:pic>
        <p:nvPicPr>
          <p:cNvPr id="31749" name="Picture 3" descr="C:\Users\Наталья\Downloads\a7912c612e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13684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C:\Users\Наталья\Downloads\a7912c612e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941888"/>
            <a:ext cx="13684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67284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292600"/>
            <a:ext cx="25193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2349500"/>
            <a:ext cx="2881312" cy="2016125"/>
          </a:xfrm>
          <a:solidFill>
            <a:srgbClr val="FFFF66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800" b="1" smtClean="0">
                <a:solidFill>
                  <a:srgbClr val="EA5316"/>
                </a:solidFill>
              </a:rPr>
              <a:t>Вагончики :</a:t>
            </a:r>
            <a:r>
              <a:rPr lang="ru-RU" sz="1800" b="1" smtClean="0">
                <a:solidFill>
                  <a:schemeClr val="hlink"/>
                </a:solidFill>
              </a:rPr>
              <a:t> </a:t>
            </a:r>
            <a:r>
              <a:rPr lang="ru-RU" sz="1800" b="1" smtClean="0">
                <a:solidFill>
                  <a:srgbClr val="0000CC"/>
                </a:solidFill>
                <a:latin typeface="Times New Roman" pitchFamily="18" charset="0"/>
              </a:rPr>
              <a:t>четырехместные</a:t>
            </a:r>
            <a:r>
              <a:rPr lang="ru-RU" sz="1800" b="1" smtClean="0">
                <a:solidFill>
                  <a:srgbClr val="0000CC"/>
                </a:solidFill>
              </a:rPr>
              <a:t>:</a:t>
            </a:r>
            <a:r>
              <a:rPr lang="ru-RU" sz="1800" b="1" smtClean="0">
                <a:solidFill>
                  <a:srgbClr val="0000CC"/>
                </a:solidFill>
                <a:latin typeface="Times New Roman" pitchFamily="18" charset="0"/>
              </a:rPr>
              <a:t> белый цвет это единица;  красный цвет – четыре.</a:t>
            </a:r>
          </a:p>
        </p:txBody>
      </p:sp>
      <p:pic>
        <p:nvPicPr>
          <p:cNvPr id="32770" name="Picture 2" descr="G:\102CANON\IMG_0398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916113"/>
            <a:ext cx="3182937" cy="3241675"/>
          </a:xfrm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476375" y="476250"/>
            <a:ext cx="619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0">
                <a:solidFill>
                  <a:srgbClr val="66FFFF"/>
                </a:solidFill>
                <a:latin typeface="Arial" charset="0"/>
              </a:rPr>
              <a:t>«Путешествие на поезде»</a:t>
            </a:r>
          </a:p>
        </p:txBody>
      </p:sp>
      <p:pic>
        <p:nvPicPr>
          <p:cNvPr id="32772" name="Picture 9" descr="i?id=195299614-16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44675"/>
            <a:ext cx="684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C:\Users\Наталья\Downloads\a7912c612e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13684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67284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941888"/>
            <a:ext cx="17287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333375"/>
            <a:ext cx="5486400" cy="503238"/>
          </a:xfrm>
        </p:spPr>
        <p:txBody>
          <a:bodyPr anchor="b"/>
          <a:lstStyle/>
          <a:p>
            <a:pPr eaLnBrk="1" hangingPunct="1"/>
            <a:r>
              <a:rPr lang="ru-RU" sz="3400" b="1" smtClean="0">
                <a:solidFill>
                  <a:srgbClr val="FFFF00"/>
                </a:solidFill>
              </a:rPr>
              <a:t>«Игра с Винни -Пухом»</a:t>
            </a:r>
          </a:p>
        </p:txBody>
      </p:sp>
      <p:sp>
        <p:nvSpPr>
          <p:cNvPr id="3379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47813" y="1700213"/>
            <a:ext cx="5486400" cy="4260850"/>
          </a:xfrm>
          <a:solidFill>
            <a:srgbClr val="FFCCFF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CC"/>
                </a:solidFill>
              </a:rPr>
              <a:t>Упражнять в счете пределах 10, познакомить с образованием числа 6.</a:t>
            </a:r>
          </a:p>
        </p:txBody>
      </p:sp>
      <p:pic>
        <p:nvPicPr>
          <p:cNvPr id="33795" name="Picture 2" descr="G:\102CANON\IMG_0387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636838"/>
            <a:ext cx="4319588" cy="3238500"/>
          </a:xfrm>
        </p:spPr>
      </p:pic>
      <p:pic>
        <p:nvPicPr>
          <p:cNvPr id="33796" name="Picture 9" descr="i?id=195299614-16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688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67284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341438"/>
            <a:ext cx="11509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333375"/>
            <a:ext cx="4043362" cy="647700"/>
          </a:xfrm>
        </p:spPr>
        <p:txBody>
          <a:bodyPr anchor="b"/>
          <a:lstStyle/>
          <a:p>
            <a:pPr algn="ctr" eaLnBrk="1" hangingPunct="1"/>
            <a:r>
              <a:rPr lang="ru-RU" sz="3400" b="1" smtClean="0">
                <a:solidFill>
                  <a:srgbClr val="00FFFF"/>
                </a:solidFill>
              </a:rPr>
              <a:t>«</a:t>
            </a:r>
            <a:r>
              <a:rPr lang="ru-RU" sz="2400" b="1" smtClean="0">
                <a:solidFill>
                  <a:srgbClr val="00FFFF"/>
                </a:solidFill>
              </a:rPr>
              <a:t>Чет – Нечет»</a:t>
            </a:r>
          </a:p>
        </p:txBody>
      </p:sp>
      <p:sp>
        <p:nvSpPr>
          <p:cNvPr id="3481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76375" y="1557338"/>
            <a:ext cx="6553200" cy="4248150"/>
          </a:xfrm>
          <a:solidFill>
            <a:srgbClr val="CCFFCC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CC"/>
                </a:solidFill>
              </a:rPr>
              <a:t>Продолжать  увеличивать и уменьшать числа в пределах 10 на единицу; учить называть «соседей данного числа», познакомить с четными и нечетными числами, устанавливать логические связи.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CC"/>
                </a:solidFill>
              </a:rPr>
              <a:t>Синяя палочка – это 9.</a:t>
            </a:r>
          </a:p>
        </p:txBody>
      </p:sp>
      <p:pic>
        <p:nvPicPr>
          <p:cNvPr id="34819" name="Picture 2" descr="G:\102CANON\IMG_039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3121025"/>
            <a:ext cx="3457575" cy="2509838"/>
          </a:xfrm>
        </p:spPr>
      </p:pic>
      <p:pic>
        <p:nvPicPr>
          <p:cNvPr id="34820" name="Picture 9" descr="i?id=195299614-16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58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66CC"/>
                </a:solidFill>
              </a:rPr>
              <a:t>Состав чисел</a:t>
            </a:r>
          </a:p>
        </p:txBody>
      </p:sp>
      <p:sp>
        <p:nvSpPr>
          <p:cNvPr id="35842" name="Текст 2"/>
          <p:cNvSpPr>
            <a:spLocks noGrp="1"/>
          </p:cNvSpPr>
          <p:nvPr>
            <p:ph type="body" idx="4294967295"/>
          </p:nvPr>
        </p:nvSpPr>
        <p:spPr>
          <a:xfrm>
            <a:off x="684213" y="1628775"/>
            <a:ext cx="4040187" cy="639763"/>
          </a:xfrm>
          <a:solidFill>
            <a:srgbClr val="FFCCFF"/>
          </a:solidFill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200" b="1" smtClean="0">
                <a:solidFill>
                  <a:srgbClr val="FF66CC"/>
                </a:solidFill>
              </a:rPr>
              <a:t>«Считаем  парами или по два»</a:t>
            </a:r>
          </a:p>
        </p:txBody>
      </p:sp>
      <p:sp>
        <p:nvSpPr>
          <p:cNvPr id="3584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787900" y="1628775"/>
            <a:ext cx="3681413" cy="568325"/>
          </a:xfrm>
          <a:solidFill>
            <a:srgbClr val="99FF66"/>
          </a:solidFill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smtClean="0">
                <a:solidFill>
                  <a:srgbClr val="0000CC"/>
                </a:solidFill>
              </a:rPr>
              <a:t>«Составь коврик» для чисел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smtClean="0">
                <a:solidFill>
                  <a:srgbClr val="0000CC"/>
                </a:solidFill>
              </a:rPr>
              <a:t>7, 8, 9, 10.</a:t>
            </a:r>
          </a:p>
        </p:txBody>
      </p:sp>
      <p:pic>
        <p:nvPicPr>
          <p:cNvPr id="35844" name="Picture 2" descr="G:\102CANON\IMG_039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3744913" cy="2849563"/>
          </a:xfrm>
        </p:spPr>
      </p:pic>
      <p:pic>
        <p:nvPicPr>
          <p:cNvPr id="35845" name="Picture 3" descr="G:\102CANON\IMG_039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276475"/>
            <a:ext cx="3600450" cy="2881313"/>
          </a:xfrm>
        </p:spPr>
      </p:pic>
      <p:pic>
        <p:nvPicPr>
          <p:cNvPr id="35846" name="Picture 9" descr="i?id=195299614-16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2292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 descr="i?id=195299614-16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157788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EA5316"/>
                </a:solidFill>
              </a:rPr>
              <a:t>5 блок</a:t>
            </a:r>
            <a:br>
              <a:rPr lang="ru-RU" sz="3200" smtClean="0">
                <a:solidFill>
                  <a:srgbClr val="EA5316"/>
                </a:solidFill>
              </a:rPr>
            </a:br>
            <a:r>
              <a:rPr lang="ru-RU" sz="3200" smtClean="0">
                <a:solidFill>
                  <a:srgbClr val="00CC00"/>
                </a:solidFill>
              </a:rPr>
              <a:t>«Считаем ступеньки» (состав чисел)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  <a:solidFill>
            <a:srgbClr val="FFFF66"/>
          </a:solidFill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400" b="1" smtClean="0">
                <a:solidFill>
                  <a:srgbClr val="EA5316"/>
                </a:solidFill>
              </a:rPr>
              <a:t>«</a:t>
            </a:r>
            <a:r>
              <a:rPr lang="ru-RU" sz="1600" b="1" i="1" smtClean="0">
                <a:solidFill>
                  <a:srgbClr val="EA5316"/>
                </a:solidFill>
              </a:rPr>
              <a:t>Кто в домике живет?»</a:t>
            </a:r>
            <a:r>
              <a:rPr lang="ru-RU" sz="1600" b="1" i="1" smtClean="0"/>
              <a:t> </a:t>
            </a:r>
            <a:r>
              <a:rPr lang="ru-RU" sz="1600" b="1" i="1" smtClean="0">
                <a:solidFill>
                  <a:srgbClr val="00CC00"/>
                </a:solidFill>
              </a:rPr>
              <a:t>– 2.</a:t>
            </a:r>
          </a:p>
        </p:txBody>
      </p:sp>
      <p:sp>
        <p:nvSpPr>
          <p:cNvPr id="3686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500563" y="1484313"/>
            <a:ext cx="4184650" cy="712787"/>
          </a:xfrm>
          <a:solidFill>
            <a:srgbClr val="CCFFCC"/>
          </a:solidFill>
          <a:ln>
            <a:solidFill>
              <a:srgbClr val="CCFFCC"/>
            </a:solidFill>
          </a:ln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1600" b="1" smtClean="0">
                <a:solidFill>
                  <a:srgbClr val="FF66CC"/>
                </a:solidFill>
              </a:rPr>
              <a:t>«Покажи, как растут числа»</a:t>
            </a:r>
          </a:p>
        </p:txBody>
      </p:sp>
      <p:pic>
        <p:nvPicPr>
          <p:cNvPr id="36868" name="Содержимое 6" descr="SS101513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492375"/>
            <a:ext cx="3600450" cy="2736850"/>
          </a:xfrm>
        </p:spPr>
      </p:pic>
      <p:pic>
        <p:nvPicPr>
          <p:cNvPr id="36869" name="Picture 2" descr="G:\102CANON\IMG_04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420938"/>
            <a:ext cx="3600450" cy="2740025"/>
          </a:xfrm>
        </p:spPr>
      </p:pic>
      <p:pic>
        <p:nvPicPr>
          <p:cNvPr id="36870" name="Picture 3" descr="C:\Users\Наталья\Downloads\a7912c612e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229225"/>
            <a:ext cx="13684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449</TotalTime>
  <Words>157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Times New Roman</vt:lpstr>
      <vt:lpstr>Wingdings</vt:lpstr>
      <vt:lpstr>Скругленный</vt:lpstr>
      <vt:lpstr>3 блок. Изучаем понятия «высокий – низкий», «широкий – узкий», «длинный – короткий»</vt:lpstr>
      <vt:lpstr>4 блок</vt:lpstr>
      <vt:lpstr>Презентация PowerPoint</vt:lpstr>
      <vt:lpstr>«Игра с Винни -Пухом»</vt:lpstr>
      <vt:lpstr>«Чет – Нечет»</vt:lpstr>
      <vt:lpstr>Состав чисел</vt:lpstr>
      <vt:lpstr>5 блок «Считаем ступеньки» (состав чисел)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года - 2015</dc:title>
  <dc:creator>Admin</dc:creator>
  <cp:lastModifiedBy>Зинаида</cp:lastModifiedBy>
  <cp:revision>96</cp:revision>
  <dcterms:created xsi:type="dcterms:W3CDTF">2003-01-03T03:48:05Z</dcterms:created>
  <dcterms:modified xsi:type="dcterms:W3CDTF">2015-03-18T13:09:33Z</dcterms:modified>
</cp:coreProperties>
</file>