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81" r:id="rId2"/>
    <p:sldId id="282" r:id="rId3"/>
    <p:sldId id="283" r:id="rId4"/>
    <p:sldId id="284" r:id="rId5"/>
    <p:sldId id="288" r:id="rId6"/>
    <p:sldId id="28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CC33"/>
    <a:srgbClr val="FFCCFF"/>
    <a:srgbClr val="CCFF33"/>
    <a:srgbClr val="FF9900"/>
    <a:srgbClr val="0033CC"/>
    <a:srgbClr val="FF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7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39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CFC7-F793-4073-9564-1CE15E33716F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51B3-188E-4BFE-9792-0278E9391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F592C-DD4C-43FA-99BC-D6E73501B30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58BD-BA15-400D-B8F2-0F871796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8A9A-A8C6-48D3-9D17-04FA0A2AB20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9C0E-478A-4297-B173-14F73CCC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C677-2DBD-4D57-87C4-45CECC058D95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945A-7427-44EF-BBB0-C6AF9C632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EB3D-3C06-406F-8F42-A239D9B37222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E553-D6F0-41DF-BE6A-F0CF363DD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00F9-3E30-4D9B-B701-F70B1C507DE6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873A7-B1D8-4BC6-ACA7-201B62628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1443-714E-4C5D-BCAA-482962C5A8E4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D9CD9-4A78-4A1C-8733-CE5B88ACE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CB54-964D-438D-96FB-8FE405778A6C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15CCC-98DD-4DA7-88D7-318D3C1DA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DB32-B3EA-4B8A-BBDA-D315CA9EE9E3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5F39-E708-4B25-A0FA-FE23C53D4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29A5-D2FE-4ED6-BE82-013281A7ED5D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9823-EBB2-47EF-BD30-EADC1A369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8D253-41E0-4F56-A551-45487CDAE650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FA23-4B24-4E3C-9A01-50CA99F62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29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i="0"/>
            </a:p>
          </p:txBody>
        </p:sp>
        <p:sp>
          <p:nvSpPr>
            <p:cNvPr id="829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i="0"/>
            </a:p>
          </p:txBody>
        </p:sp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+mn-lt"/>
              </a:defRPr>
            </a:lvl1pPr>
          </a:lstStyle>
          <a:p>
            <a:pPr>
              <a:defRPr/>
            </a:pPr>
            <a:fld id="{B824FF0C-BEC5-493A-8DCD-2BD818B7C4EE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Black" pitchFamily="34" charset="0"/>
              </a:defRPr>
            </a:lvl1pPr>
          </a:lstStyle>
          <a:p>
            <a:pPr>
              <a:defRPr/>
            </a:pPr>
            <a:fld id="{371DDBF4-B696-45FF-B73C-9BF68DA2A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00FF"/>
                </a:solidFill>
              </a:rPr>
              <a:t/>
            </a:r>
            <a:br>
              <a:rPr lang="ru-RU" sz="3200" smtClean="0">
                <a:solidFill>
                  <a:srgbClr val="0000FF"/>
                </a:solidFill>
              </a:rPr>
            </a:br>
            <a:r>
              <a:rPr lang="ru-RU" sz="2400" smtClean="0">
                <a:solidFill>
                  <a:srgbClr val="00FFFF"/>
                </a:solidFill>
              </a:rPr>
              <a:t>6 блок</a:t>
            </a:r>
            <a:br>
              <a:rPr lang="ru-RU" sz="2400" smtClean="0">
                <a:solidFill>
                  <a:srgbClr val="00FFFF"/>
                </a:solidFill>
              </a:rPr>
            </a:br>
            <a:r>
              <a:rPr lang="ru-RU" sz="2400" smtClean="0">
                <a:solidFill>
                  <a:srgbClr val="00FFFF"/>
                </a:solidFill>
              </a:rPr>
              <a:t>Измерение с помощью палочек Кюизенера: какова длина фонтана китенка?</a:t>
            </a:r>
          </a:p>
        </p:txBody>
      </p:sp>
      <p:pic>
        <p:nvPicPr>
          <p:cNvPr id="37890" name="Picture 2" descr="G:\102CANON\IMG_040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708275"/>
            <a:ext cx="3889375" cy="2957513"/>
          </a:xfrm>
        </p:spPr>
      </p:pic>
      <p:pic>
        <p:nvPicPr>
          <p:cNvPr id="37891" name="Picture 3" descr="G:\102CANON\IMG_040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3889375" cy="2957512"/>
          </a:xfrm>
        </p:spPr>
      </p:pic>
      <p:pic>
        <p:nvPicPr>
          <p:cNvPr id="37892" name="Picture 6" descr="67284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013325"/>
            <a:ext cx="12954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9" descr="i?id=195299614-16-73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341438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9900"/>
                </a:solidFill>
              </a:rPr>
              <a:t>7 блок</a:t>
            </a:r>
            <a:br>
              <a:rPr lang="ru-RU" sz="2400" smtClean="0">
                <a:solidFill>
                  <a:srgbClr val="FF9900"/>
                </a:solidFill>
              </a:rPr>
            </a:br>
            <a:r>
              <a:rPr lang="ru-RU" sz="2400" smtClean="0">
                <a:solidFill>
                  <a:srgbClr val="FF9900"/>
                </a:solidFill>
              </a:rPr>
              <a:t>математические действия с помощью палочек Кюизенера</a:t>
            </a:r>
          </a:p>
        </p:txBody>
      </p:sp>
      <p:pic>
        <p:nvPicPr>
          <p:cNvPr id="38914" name="Содержимое 4" descr="SS10151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3744913" cy="3173413"/>
          </a:xfrm>
        </p:spPr>
      </p:pic>
      <p:sp>
        <p:nvSpPr>
          <p:cNvPr id="38915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628775"/>
            <a:ext cx="3889375" cy="441960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0099"/>
                </a:solidFill>
                <a:latin typeface="Times New Roman" pitchFamily="18" charset="0"/>
              </a:rPr>
              <a:t>«Ежиха и ежонок решили узнать длину дорожки и стали измерять ее шагами. Ежиха сообщила ежонку, что длина дорожки – 5 шагов. Ежонок удивился, ведь у него длина дорожки – 10 шагов. </a:t>
            </a:r>
          </a:p>
          <a:p>
            <a:pPr eaLnBrk="1" hangingPunct="1"/>
            <a:r>
              <a:rPr lang="ru-RU" sz="1800" i="1" smtClean="0">
                <a:solidFill>
                  <a:srgbClr val="000099"/>
                </a:solidFill>
                <a:latin typeface="Times New Roman" pitchFamily="18" charset="0"/>
              </a:rPr>
              <a:t>Дети приходят к выводу, что чем больше мерка. Тем меньше число, и наоборот, чем меньше мерка, тем больше число.</a:t>
            </a:r>
          </a:p>
          <a:p>
            <a:pPr eaLnBrk="1" hangingPunct="1"/>
            <a:r>
              <a:rPr lang="ru-RU" sz="1800" b="1" i="1" smtClean="0">
                <a:solidFill>
                  <a:srgbClr val="000099"/>
                </a:solidFill>
                <a:latin typeface="Times New Roman" pitchFamily="18" charset="0"/>
              </a:rPr>
              <a:t>У Насти получилось 10 шагов.</a:t>
            </a:r>
          </a:p>
        </p:txBody>
      </p:sp>
      <p:pic>
        <p:nvPicPr>
          <p:cNvPr id="38916" name="Picture 12" descr="i?id=145498108-48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300663"/>
            <a:ext cx="8651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00FFFF"/>
                </a:solidFill>
              </a:rPr>
              <a:t>8 блок </a:t>
            </a:r>
            <a:br>
              <a:rPr lang="ru-RU" sz="2400" smtClean="0">
                <a:solidFill>
                  <a:srgbClr val="00FFFF"/>
                </a:solidFill>
              </a:rPr>
            </a:br>
            <a:r>
              <a:rPr lang="ru-RU" sz="2400" smtClean="0">
                <a:solidFill>
                  <a:srgbClr val="00FFFF"/>
                </a:solidFill>
              </a:rPr>
              <a:t>решение логических задач с помощью палочек Кюизенера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4294967295"/>
          </p:nvPr>
        </p:nvSpPr>
        <p:spPr>
          <a:xfrm>
            <a:off x="539750" y="1484313"/>
            <a:ext cx="4040188" cy="639762"/>
          </a:xfrm>
          <a:solidFill>
            <a:srgbClr val="CCFF33"/>
          </a:solidFill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smtClean="0">
                <a:solidFill>
                  <a:srgbClr val="00CCFF"/>
                </a:solidFill>
              </a:rPr>
              <a:t>«</a:t>
            </a:r>
            <a:r>
              <a:rPr lang="ru-RU" sz="1600" b="1" i="1" smtClean="0">
                <a:solidFill>
                  <a:srgbClr val="FF00FF"/>
                </a:solidFill>
              </a:rPr>
              <a:t>На цветовую последовательность»</a:t>
            </a:r>
          </a:p>
        </p:txBody>
      </p:sp>
      <p:sp>
        <p:nvSpPr>
          <p:cNvPr id="39939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859338" y="1484313"/>
            <a:ext cx="3529012" cy="712787"/>
          </a:xfrm>
          <a:solidFill>
            <a:srgbClr val="FFCC99"/>
          </a:solidFill>
        </p:spPr>
        <p:txBody>
          <a:bodyPr anchor="b"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b="1" i="1" smtClean="0"/>
              <a:t>Слева и справа»</a:t>
            </a:r>
          </a:p>
        </p:txBody>
      </p:sp>
      <p:pic>
        <p:nvPicPr>
          <p:cNvPr id="39940" name="Picture 2" descr="G:\102CANON\IMG_04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965717">
            <a:off x="755650" y="2492375"/>
            <a:ext cx="3890963" cy="2960688"/>
          </a:xfrm>
        </p:spPr>
      </p:pic>
      <p:pic>
        <p:nvPicPr>
          <p:cNvPr id="39941" name="Picture 3" descr="G:\102CANON\IMG_04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1014893">
            <a:off x="4572000" y="2708275"/>
            <a:ext cx="3671888" cy="2792413"/>
          </a:xfrm>
        </p:spPr>
      </p:pic>
      <p:pic>
        <p:nvPicPr>
          <p:cNvPr id="39942" name="Picture 6" descr="67284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5229225"/>
            <a:ext cx="12954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 build="p"/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00FFFF"/>
                </a:solidFill>
                <a:latin typeface="Times New Roman" pitchFamily="18" charset="0"/>
              </a:rPr>
              <a:t>Работа с родителями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sz="half" idx="4294967295"/>
          </p:nvPr>
        </p:nvSpPr>
        <p:spPr>
          <a:xfrm>
            <a:off x="900113" y="1600200"/>
            <a:ext cx="3598862" cy="4276725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2500" i="1" smtClean="0">
                <a:solidFill>
                  <a:srgbClr val="9933FF"/>
                </a:solidFill>
              </a:rPr>
              <a:t>Анкетирование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Групповое родительское собрание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Консультации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Дни открытых дверей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Семейный досуг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КВН</a:t>
            </a:r>
          </a:p>
          <a:p>
            <a:pPr eaLnBrk="1" hangingPunct="1"/>
            <a:r>
              <a:rPr lang="ru-RU" sz="2400" i="1" smtClean="0">
                <a:solidFill>
                  <a:srgbClr val="9933FF"/>
                </a:solidFill>
              </a:rPr>
              <a:t>Видеофильм</a:t>
            </a:r>
          </a:p>
          <a:p>
            <a:pPr eaLnBrk="1" hangingPunct="1"/>
            <a:endParaRPr lang="ru-RU" sz="2400" i="1" smtClean="0">
              <a:solidFill>
                <a:srgbClr val="9933FF"/>
              </a:solidFill>
            </a:endParaRPr>
          </a:p>
        </p:txBody>
      </p:sp>
      <p:sp>
        <p:nvSpPr>
          <p:cNvPr id="40963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3438" y="1628775"/>
            <a:ext cx="3600450" cy="4248150"/>
          </a:xfrm>
          <a:solidFill>
            <a:srgbClr val="FFCC99"/>
          </a:solidFill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000099"/>
                </a:solidFill>
              </a:rPr>
              <a:t>Творческая лаборатория родителей</a:t>
            </a:r>
          </a:p>
          <a:p>
            <a:pPr eaLnBrk="1" hangingPunct="1"/>
            <a:r>
              <a:rPr lang="ru-RU" sz="2400" i="1" smtClean="0">
                <a:solidFill>
                  <a:srgbClr val="000099"/>
                </a:solidFill>
              </a:rPr>
              <a:t>Еженедельная информация для родителей</a:t>
            </a:r>
          </a:p>
          <a:p>
            <a:pPr eaLnBrk="1" hangingPunct="1"/>
            <a:r>
              <a:rPr lang="ru-RU" sz="2400" i="1" smtClean="0">
                <a:solidFill>
                  <a:srgbClr val="000099"/>
                </a:solidFill>
              </a:rPr>
              <a:t>Совместное занятие с детьми и родителями</a:t>
            </a:r>
          </a:p>
          <a:p>
            <a:pPr eaLnBrk="1" hangingPunct="1"/>
            <a:r>
              <a:rPr lang="ru-RU" sz="2400" i="1" smtClean="0">
                <a:solidFill>
                  <a:srgbClr val="000099"/>
                </a:solidFill>
              </a:rPr>
              <a:t>презентация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CCFF"/>
                </a:solidFill>
              </a:rPr>
              <a:t>После родительского собрания</a:t>
            </a:r>
          </a:p>
        </p:txBody>
      </p:sp>
      <p:pic>
        <p:nvPicPr>
          <p:cNvPr id="41986" name="Содержимое 6" descr="Изображение 006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349500"/>
            <a:ext cx="3744913" cy="2847975"/>
          </a:xfrm>
        </p:spPr>
      </p:pic>
      <p:pic>
        <p:nvPicPr>
          <p:cNvPr id="41987" name="Содержимое 3" descr="Изображение 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3241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827088" y="1557338"/>
            <a:ext cx="7273925" cy="82232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Весёлые старты!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С отцами веселее!</a:t>
            </a:r>
          </a:p>
        </p:txBody>
      </p:sp>
      <p:pic>
        <p:nvPicPr>
          <p:cNvPr id="41989" name="Picture 9" descr="i?id=195299614-16-73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291138"/>
            <a:ext cx="9366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613" y="260350"/>
            <a:ext cx="5486400" cy="647700"/>
          </a:xfrm>
        </p:spPr>
        <p:txBody>
          <a:bodyPr anchor="b"/>
          <a:lstStyle/>
          <a:p>
            <a:pPr eaLnBrk="1" hangingPunct="1"/>
            <a:r>
              <a:rPr lang="ru-RU" sz="2400" b="1" smtClean="0">
                <a:solidFill>
                  <a:srgbClr val="0033CC"/>
                </a:solidFill>
              </a:rPr>
              <a:t>Танец «Ты -морячка, я –моряк»</a:t>
            </a:r>
          </a:p>
        </p:txBody>
      </p:sp>
      <p:pic>
        <p:nvPicPr>
          <p:cNvPr id="43010" name="Рисунок 4" descr="Изображение 012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1628775"/>
            <a:ext cx="4175125" cy="3068638"/>
          </a:xfrm>
        </p:spPr>
      </p:pic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779838" y="5229225"/>
            <a:ext cx="4321175" cy="504825"/>
          </a:xfrm>
          <a:solidFill>
            <a:srgbClr val="FFCCFF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1600" i="1" smtClean="0">
                <a:solidFill>
                  <a:srgbClr val="000099"/>
                </a:solidFill>
              </a:rPr>
              <a:t>После занятий иногда  хочется поплясать.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684213" y="2060575"/>
            <a:ext cx="3095625" cy="161766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9933FF"/>
                </a:solidFill>
              </a:rPr>
              <a:t>Наши праздники не проходят без танцев.</a:t>
            </a:r>
          </a:p>
          <a:p>
            <a:pPr algn="ctr"/>
            <a:endParaRPr lang="ru-RU" sz="1600">
              <a:solidFill>
                <a:srgbClr val="9933FF"/>
              </a:solidFill>
            </a:endParaRPr>
          </a:p>
          <a:p>
            <a:pPr algn="ctr"/>
            <a:endParaRPr lang="ru-RU" sz="1600">
              <a:solidFill>
                <a:srgbClr val="9933FF"/>
              </a:solidFill>
            </a:endParaRP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ru-RU">
              <a:solidFill>
                <a:srgbClr val="9933FF"/>
              </a:solidFill>
              <a:latin typeface="Arial" charset="0"/>
            </a:endParaRPr>
          </a:p>
        </p:txBody>
      </p:sp>
      <p:pic>
        <p:nvPicPr>
          <p:cNvPr id="43014" name="Содержимое 5" descr="Изображение 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068638"/>
            <a:ext cx="3095625" cy="2592387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449</TotalTime>
  <Words>143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Times New Roman</vt:lpstr>
      <vt:lpstr>Wingdings</vt:lpstr>
      <vt:lpstr>Скругленный</vt:lpstr>
      <vt:lpstr> 6 блок Измерение с помощью палочек Кюизенера: какова длина фонтана китенка?</vt:lpstr>
      <vt:lpstr>7 блок математические действия с помощью палочек Кюизенера</vt:lpstr>
      <vt:lpstr>8 блок  решение логических задач с помощью палочек Кюизенера</vt:lpstr>
      <vt:lpstr>Работа с родителями</vt:lpstr>
      <vt:lpstr>После родительского собрания</vt:lpstr>
      <vt:lpstr>Танец «Ты -морячка, я –моряк»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года - 2015</dc:title>
  <dc:creator>Admin</dc:creator>
  <cp:lastModifiedBy>Зинаида</cp:lastModifiedBy>
  <cp:revision>95</cp:revision>
  <dcterms:created xsi:type="dcterms:W3CDTF">2003-01-03T03:48:05Z</dcterms:created>
  <dcterms:modified xsi:type="dcterms:W3CDTF">2015-03-18T13:12:33Z</dcterms:modified>
</cp:coreProperties>
</file>