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9" r:id="rId2"/>
    <p:sldId id="256" r:id="rId3"/>
    <p:sldId id="260" r:id="rId4"/>
    <p:sldId id="258" r:id="rId5"/>
    <p:sldId id="262" r:id="rId6"/>
    <p:sldId id="263" r:id="rId7"/>
    <p:sldId id="264" r:id="rId8"/>
    <p:sldId id="266" r:id="rId9"/>
    <p:sldId id="265" r:id="rId10"/>
    <p:sldId id="267" r:id="rId11"/>
    <p:sldId id="273" r:id="rId12"/>
    <p:sldId id="274" r:id="rId13"/>
    <p:sldId id="261" r:id="rId14"/>
    <p:sldId id="259" r:id="rId15"/>
    <p:sldId id="269" r:id="rId16"/>
    <p:sldId id="276" r:id="rId17"/>
    <p:sldId id="277" r:id="rId18"/>
    <p:sldId id="275" r:id="rId19"/>
    <p:sldId id="268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0B05DE-A059-4F9B-A44D-CEBA232905AC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5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</a:rPr>
              <a:t>МБДОУ </a:t>
            </a:r>
            <a:r>
              <a:rPr lang="ru-RU" sz="3100" b="1" i="1" dirty="0">
                <a:solidFill>
                  <a:schemeClr val="accent2">
                    <a:lumMod val="50000"/>
                  </a:schemeClr>
                </a:solidFill>
              </a:rPr>
              <a:t>детский сад №1 «Колосок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</a:rPr>
              <a:t>» Комсомольского района  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2492896"/>
            <a:ext cx="4762872" cy="386202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Григорьева Елена Владимировна;</a:t>
            </a:r>
          </a:p>
          <a:p>
            <a:r>
              <a:rPr lang="ru-RU" dirty="0" smtClean="0"/>
              <a:t>Воспитатель первой квалификационной категории;</a:t>
            </a:r>
          </a:p>
          <a:p>
            <a:r>
              <a:rPr lang="ru-RU" dirty="0" smtClean="0"/>
              <a:t>Стаж педагогической работы – 17 лет ;</a:t>
            </a:r>
          </a:p>
          <a:p>
            <a:r>
              <a:rPr lang="ru-RU" dirty="0" smtClean="0"/>
              <a:t>ЧГПУ им. И.Я. Яковлева- 2001 год.</a:t>
            </a:r>
          </a:p>
          <a:p>
            <a:endParaRPr lang="ru-RU" dirty="0"/>
          </a:p>
        </p:txBody>
      </p:sp>
      <p:pic>
        <p:nvPicPr>
          <p:cNvPr id="2050" name="Picture 2" descr="C:\Documents and Settings\User\Рабочий стол\Григорьева Е.В._воспитате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2952327" cy="41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883446"/>
      </p:ext>
    </p:extLst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Этапы работы с детьми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 marL="571500" indent="-571500">
              <a:buNone/>
            </a:pPr>
            <a:r>
              <a:rPr lang="ru-RU" dirty="0" smtClean="0">
                <a:solidFill>
                  <a:schemeClr val="accent1"/>
                </a:solidFill>
              </a:rPr>
              <a:t>1 этап. </a:t>
            </a:r>
            <a:r>
              <a:rPr lang="ru-RU" dirty="0" smtClean="0"/>
              <a:t>Изготовление новых дидактических игр.</a:t>
            </a:r>
          </a:p>
          <a:p>
            <a:pPr marL="571500" indent="-571500">
              <a:buNone/>
            </a:pPr>
            <a:r>
              <a:rPr lang="ru-RU" dirty="0" smtClean="0">
                <a:solidFill>
                  <a:schemeClr val="accent1"/>
                </a:solidFill>
              </a:rPr>
              <a:t>2 этап. </a:t>
            </a:r>
            <a:r>
              <a:rPr lang="ru-RU" dirty="0" smtClean="0"/>
              <a:t>Разработка перспективного плана             		  дидактических игр по блокам </a:t>
            </a:r>
            <a:r>
              <a:rPr lang="ru-RU" dirty="0" err="1" smtClean="0"/>
              <a:t>Дьенеша</a:t>
            </a:r>
            <a:r>
              <a:rPr lang="ru-RU" dirty="0" smtClean="0"/>
              <a:t>.</a:t>
            </a:r>
          </a:p>
          <a:p>
            <a:pPr marL="571500" indent="-571500">
              <a:buNone/>
            </a:pPr>
            <a:r>
              <a:rPr lang="ru-RU" dirty="0" smtClean="0">
                <a:solidFill>
                  <a:schemeClr val="accent1"/>
                </a:solidFill>
              </a:rPr>
              <a:t>3 этап. </a:t>
            </a:r>
            <a:r>
              <a:rPr lang="ru-RU" dirty="0" smtClean="0"/>
              <a:t>Обогащение предметно-развивающей среды.</a:t>
            </a:r>
          </a:p>
          <a:p>
            <a:pPr marL="571500" indent="-571500">
              <a:buNone/>
            </a:pPr>
            <a:r>
              <a:rPr lang="ru-RU" dirty="0" smtClean="0">
                <a:solidFill>
                  <a:srgbClr val="0070C0"/>
                </a:solidFill>
              </a:rPr>
              <a:t>4 этап. </a:t>
            </a:r>
            <a:r>
              <a:rPr lang="ru-RU" dirty="0" smtClean="0"/>
              <a:t>Диагностика развития логического     	 	  мышления.</a:t>
            </a:r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 этап.</a:t>
            </a:r>
            <a:r>
              <a:rPr lang="ru-RU" dirty="0" smtClean="0"/>
              <a:t> </a:t>
            </a:r>
            <a:r>
              <a:rPr lang="ru-RU" sz="4900" b="1" dirty="0" smtClean="0"/>
              <a:t>Изготовление новых дидактических игр.</a:t>
            </a:r>
            <a:endParaRPr lang="ru-RU" sz="4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«Монгольская игра»;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«Логические цепочки» (несколько вариантов);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Игра «Лодочки и флажки».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2 этап. Разработка перспективного плана дидактических игр по блокам </a:t>
            </a:r>
            <a:r>
              <a:rPr lang="ru-RU" sz="4000" b="1" dirty="0" err="1" smtClean="0"/>
              <a:t>Дьенеша</a:t>
            </a:r>
            <a:r>
              <a:rPr lang="ru-RU" sz="4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435349" cy="5091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1643050"/>
            <a:ext cx="44291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          </a:t>
            </a:r>
            <a:r>
              <a:rPr lang="ru-RU" dirty="0" err="1" smtClean="0">
                <a:latin typeface="Bookman Old Style" pitchFamily="18" charset="0"/>
              </a:rPr>
              <a:t>Золтан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Дьенеш</a:t>
            </a:r>
            <a:r>
              <a:rPr lang="ru-RU" dirty="0" smtClean="0">
                <a:latin typeface="Bookman Old Style" pitchFamily="18" charset="0"/>
              </a:rPr>
              <a:t> - венгерский психолог, теоретик и практик так называемой "новой математики". Суть этого подхода заключается в том, что математические знания дети получают, не решая многочисленные примеры в тетрадках и читая скучные учебники, а играя. Самое известное его пособие — Блоки </a:t>
            </a:r>
            <a:r>
              <a:rPr lang="ru-RU" dirty="0" err="1" smtClean="0">
                <a:latin typeface="Bookman Old Style" pitchFamily="18" charset="0"/>
              </a:rPr>
              <a:t>Дьенеша</a:t>
            </a:r>
            <a:r>
              <a:rPr lang="ru-RU" dirty="0" smtClean="0">
                <a:latin typeface="Bookman Old Style" pitchFamily="18" charset="0"/>
              </a:rPr>
              <a:t>, которые специально разработаны для подготовки мышления детей к усвоению математики. </a:t>
            </a: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sz="34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6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Логические блоки </a:t>
            </a:r>
            <a:r>
              <a:rPr lang="ru-RU" sz="6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Дьенеша</a:t>
            </a:r>
            <a:r>
              <a:rPr lang="ru-RU" sz="6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представляют собой набор из 48геометрических фигур: </a:t>
            </a:r>
          </a:p>
          <a:p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а) четырех форм (круги, треугольники, квадраты, прямоугольники);</a:t>
            </a:r>
          </a:p>
          <a:p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б) трех цветов (красные, синие и желтые);</a:t>
            </a:r>
          </a:p>
          <a:p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в) двух размеров (большие и маленькие);</a:t>
            </a:r>
          </a:p>
          <a:p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г) двух видов  толщины (толстые и тонкие).</a:t>
            </a:r>
          </a:p>
          <a:p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 </a:t>
            </a: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 наборе нет  ни одной одинаковой фигуры. Каждая геометрическая фигура характеризуется  четырьмя признаками: формой, цветом, размером, толщиной.</a:t>
            </a:r>
          </a:p>
          <a:p>
            <a:pPr algn="ctr">
              <a:buNone/>
            </a:pPr>
            <a:r>
              <a:rPr lang="ru-RU" sz="6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с формой, цветом, размером, толщиной объектов.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пространственные представления.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логическое мышление, представление о множестве, операции над    множествами (сравнение, разбиение, классификация, абстрагирование).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умения выявлять свойства в объектах, называть их, адекватно обозначать их отсутствие, обобщать объекты по их свойствам, объяснять сходства и различия объектов, обосновывать свои рассуждения.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знания, умения и навыки, необходимые для самостоятельного решения учебных задач.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познавательные процессы, мыслительные операции.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самостоятельность, инициативу, настойчивость в достижении цели.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творческие способности, воображение, фантазию, способности к моделированию и конструированию.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психические функции, связанные с речевой деятельностью</a:t>
            </a:r>
            <a:r>
              <a:rPr lang="ru-RU" sz="6800" b="1" dirty="0" smtClean="0">
                <a:solidFill>
                  <a:srgbClr val="CC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sz="6800" b="1" dirty="0" smtClean="0">
              <a:solidFill>
                <a:srgbClr val="CC00FF"/>
              </a:solidFill>
              <a:latin typeface="Bookman Old Style" pitchFamily="18" charset="0"/>
            </a:endParaRPr>
          </a:p>
          <a:p>
            <a:pPr algn="just">
              <a:buNone/>
            </a:pPr>
            <a:endParaRPr lang="ru-RU" sz="64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6400" dirty="0" smtClean="0">
                <a:latin typeface="Bookman Old Style" pitchFamily="18" charset="0"/>
              </a:rPr>
              <a:t>        </a:t>
            </a:r>
            <a:endParaRPr lang="ru-RU" sz="6400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Рабочий стол\Рисунок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4143404" cy="2573792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Рисунок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857628"/>
            <a:ext cx="3197990" cy="268319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Рисунок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42"/>
            <a:ext cx="4083050" cy="2903537"/>
          </a:xfrm>
          <a:prstGeom prst="rect">
            <a:avLst/>
          </a:prstGeom>
          <a:noFill/>
        </p:spPr>
      </p:pic>
      <p:pic>
        <p:nvPicPr>
          <p:cNvPr id="6" name="Picture 9" descr="https://docs.google.com/viewer?url=http%3A%2F%2Fnsportal.ru%2Fsites%2Fdefault%2Ffiles%2Fbloki.ppt&amp;docid=d838973e7c4b789a6454aaffca6c0e04&amp;a=bi&amp;pagenumber=9&amp;w=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00042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82455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ОРГАНИЗАЦИИ РАБОТЫ С ЛОГИЧЕСКИМИ БЛОКАМИ ДЬЕНЕША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CC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Интегрированная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непосредственно- образовательная деятельность, обеспечивающие наглядность, системность и доступность, смену деятельности. 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Совместная и самостоятельная игровая деятельность (дидактические игры, настольно-печатные, подвижные, сюжетно-ролевые игры).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в подвижных играх (предметные ориентиры, обозначения домиков, дорожек, лабиринтов);</a:t>
            </a:r>
          </a:p>
          <a:p>
            <a:pPr eaLnBrk="0" hangingPunct="0">
              <a:buNone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как настольно-печатные (изготовить карты к играм “Рассели жильцов”, “Найди место фигуре”);</a:t>
            </a:r>
          </a:p>
          <a:p>
            <a:pPr eaLnBrk="0" hangingPunct="0">
              <a:buNone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сюжетно-ролевых играх: “Магазин” - деньги обозначаются блоками. “Почта” - адрес на доме обозначается кодовыми карточками. Аналогично, “Поезд” - билеты, места. </a:t>
            </a:r>
          </a:p>
          <a:p>
            <a:pPr eaLnBrk="0" hangingPunct="0">
              <a:buNone/>
            </a:pP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 образовательной деятельности в предметно-развивающей среде (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ИЗО-деятельность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аппликация, режимные моменты, предметные ориентиры).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931153" cy="594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429000"/>
            <a:ext cx="4361718" cy="32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F:\P1010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519537" cy="338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3 этап. Обогащение предметно-развивающей среды.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8858312" cy="46101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/>
              <a:t>  </a:t>
            </a:r>
            <a:r>
              <a:rPr lang="ru-RU" sz="2000" dirty="0" smtClean="0"/>
              <a:t>Основные направления создания предметной среды отражены в «Концепции построения развивающей  среды для организации жизни детей и взрослых в системе дошкольного образования», разработанный по заказу МО России коллективом авторов под руководством В.А. Петровского. В концепции заданы основные принципы построения развивающей среды в дошкольных учреждениях.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en-US" sz="2000" dirty="0" smtClean="0"/>
              <a:t>   </a:t>
            </a:r>
            <a:r>
              <a:rPr lang="ru-RU" sz="2000" dirty="0" smtClean="0"/>
              <a:t>Построение развивающей среды дает ребенку чувство психологической защищенности, помогает развитию личности, способностей, овладению разными способами деятельности.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en-US" sz="2000" dirty="0" smtClean="0"/>
              <a:t>   </a:t>
            </a:r>
            <a:r>
              <a:rPr lang="ru-RU" sz="2000" dirty="0" smtClean="0"/>
              <a:t>Материал по интеллектуальному развитию, располагается в «Игротеке» куда входят все ранее изготовленные дидактические игры, такие как: «Сложи квадрат», «Сложи узор» Никитина, «Собери целое из части» и др.</a:t>
            </a:r>
            <a:endParaRPr lang="ru-RU" sz="2000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4 этап. Диагностика развития логического мышления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Для изучения особенностей развития мыслительных операций у детей старшего дошкольного возраста  используются методики: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«Самое непохожее» (Л. А. </a:t>
            </a:r>
            <a:r>
              <a:rPr lang="ru-RU" dirty="0" err="1" smtClean="0"/>
              <a:t>Венгер</a:t>
            </a:r>
            <a:r>
              <a:rPr lang="ru-RU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«Свободная классификация» («Психолог в детском дошкольном учреждении» под ред. Т.В. Лаврентьевой.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Методика на выявление умения сравнивать («Психологическое изучение ребенка дошкольного возраста» Е.В. </a:t>
            </a:r>
            <a:r>
              <a:rPr lang="ru-RU" dirty="0" err="1" smtClean="0"/>
              <a:t>Гуниной</a:t>
            </a:r>
            <a:r>
              <a:rPr lang="ru-RU" dirty="0" smtClean="0"/>
              <a:t>).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2857520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</a:rPr>
              <a:t/>
            </a:r>
            <a:br>
              <a:rPr lang="ru-RU" sz="2800" u="sng" dirty="0" smtClean="0">
                <a:solidFill>
                  <a:srgbClr val="002060"/>
                </a:solidFill>
              </a:rPr>
            </a:br>
            <a:r>
              <a:rPr lang="ru-RU" sz="2800" u="sng" dirty="0" smtClean="0">
                <a:solidFill>
                  <a:srgbClr val="002060"/>
                </a:solidFill>
              </a:rPr>
              <a:t>Развитие логического мышления у детей дошкольного возраста через использование блоков </a:t>
            </a:r>
            <a:r>
              <a:rPr lang="ru-RU" sz="2800" u="sng" dirty="0" err="1" smtClean="0">
                <a:solidFill>
                  <a:srgbClr val="002060"/>
                </a:solidFill>
              </a:rPr>
              <a:t>Дьенеша</a:t>
            </a:r>
            <a:endParaRPr lang="ru-RU" sz="28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92935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700" dirty="0" smtClean="0"/>
              <a:t>1)   От рождения до школы. Примерная основная общеобразовательная программа дошкольного образования / Под ред. Н.Е. </a:t>
            </a:r>
            <a:r>
              <a:rPr lang="ru-RU" sz="2700" dirty="0" err="1" smtClean="0"/>
              <a:t>Вераксы</a:t>
            </a:r>
            <a:r>
              <a:rPr lang="ru-RU" sz="2700" dirty="0" smtClean="0"/>
              <a:t>, Т.С. Комаровой, М.А. Васильевой. – М.: Мозаика – Синтез, 2010</a:t>
            </a:r>
          </a:p>
          <a:p>
            <a:pPr>
              <a:buNone/>
            </a:pPr>
            <a:r>
              <a:rPr lang="ru-RU" sz="2700" dirty="0" smtClean="0"/>
              <a:t>2)  Федеральные государственные требования к структуре основной общеобразовательной программы дошкольного образования.</a:t>
            </a:r>
          </a:p>
          <a:p>
            <a:pPr>
              <a:buNone/>
            </a:pPr>
            <a:r>
              <a:rPr lang="ru-RU" sz="2700" dirty="0" smtClean="0"/>
              <a:t>3)   </a:t>
            </a:r>
            <a:r>
              <a:rPr lang="ru-RU" sz="2700" dirty="0" err="1" smtClean="0"/>
              <a:t>Венгер</a:t>
            </a:r>
            <a:r>
              <a:rPr lang="ru-RU" sz="2700" dirty="0" smtClean="0"/>
              <a:t> Л.А. Развитие мышления дошкольника //Дошкольное воспитание 1974 - №7 –  с 5-6</a:t>
            </a:r>
          </a:p>
          <a:p>
            <a:pPr>
              <a:buNone/>
            </a:pPr>
            <a:r>
              <a:rPr lang="ru-RU" sz="2700" dirty="0" smtClean="0"/>
              <a:t>4)   </a:t>
            </a:r>
            <a:r>
              <a:rPr lang="ru-RU" sz="2700" dirty="0" err="1" smtClean="0"/>
              <a:t>Венгер</a:t>
            </a:r>
            <a:r>
              <a:rPr lang="ru-RU" sz="2700" dirty="0" smtClean="0"/>
              <a:t> Л.А., Дьяченко О.М. Игры и упражнения по развитию умственных способностей  у детей дошкольного возраста – М:Просвещение, 1989</a:t>
            </a:r>
          </a:p>
          <a:p>
            <a:pPr>
              <a:buNone/>
            </a:pPr>
            <a:r>
              <a:rPr lang="ru-RU" sz="2700" dirty="0" smtClean="0"/>
              <a:t>5)   Дьяченко О.М. Возможности образовательной работы с умственно одаренными </a:t>
            </a:r>
          </a:p>
          <a:p>
            <a:pPr>
              <a:buNone/>
            </a:pPr>
            <a:r>
              <a:rPr lang="ru-RU" sz="2700" dirty="0" smtClean="0"/>
              <a:t> детьми 5-7 лет // Дошкольное воспитание – 1995 – №3 – с 24 – 36</a:t>
            </a:r>
          </a:p>
          <a:p>
            <a:pPr>
              <a:buNone/>
            </a:pPr>
            <a:r>
              <a:rPr lang="ru-RU" sz="2700" dirty="0" smtClean="0"/>
              <a:t>6)   Давайте поиграем: Мат. Игры для детей 5-6 лет: Кн. для воспитателей дет сада и </a:t>
            </a:r>
          </a:p>
          <a:p>
            <a:pPr>
              <a:buNone/>
            </a:pPr>
            <a:r>
              <a:rPr lang="ru-RU" sz="2700" dirty="0" smtClean="0"/>
              <a:t>родителей/ под редакцией А.А. Соляра – М.: Просвещение, 1991</a:t>
            </a:r>
          </a:p>
          <a:p>
            <a:pPr>
              <a:buNone/>
            </a:pPr>
            <a:r>
              <a:rPr lang="ru-RU" sz="2700" dirty="0" smtClean="0"/>
              <a:t>7)   Михайлова З.А. Использование игровых методов при обучении дошкольников // </a:t>
            </a:r>
          </a:p>
          <a:p>
            <a:pPr>
              <a:buNone/>
            </a:pPr>
            <a:r>
              <a:rPr lang="ru-RU" sz="2700" dirty="0" smtClean="0"/>
              <a:t> Дошкольное воспитание – 1988 - №2 – с 24 – 30</a:t>
            </a:r>
          </a:p>
          <a:p>
            <a:pPr>
              <a:buNone/>
            </a:pPr>
            <a:r>
              <a:rPr lang="ru-RU" sz="2700" dirty="0" smtClean="0"/>
              <a:t>8)   Михайлова З.А Игровые задачи для дошкольников – СПб: « Детство – Пресс»,1990</a:t>
            </a:r>
          </a:p>
          <a:p>
            <a:pPr>
              <a:buNone/>
            </a:pPr>
            <a:r>
              <a:rPr lang="ru-RU" sz="2700" dirty="0" smtClean="0"/>
              <a:t>9)   Михайлова З.А. Игровые занимательные задачи для дошкольников. – М.: Просвещение, 1985</a:t>
            </a:r>
          </a:p>
          <a:p>
            <a:pPr>
              <a:buNone/>
            </a:pPr>
            <a:r>
              <a:rPr lang="ru-RU" sz="2700" dirty="0" smtClean="0"/>
              <a:t>10)  Тихомирова Л.Ф. Развитие логического мышления детей – М: Просвещение, 1981</a:t>
            </a:r>
          </a:p>
          <a:p>
            <a:pPr>
              <a:buNone/>
            </a:pPr>
            <a:r>
              <a:rPr lang="ru-RU" sz="2700" dirty="0" smtClean="0"/>
              <a:t>11) Смоленцева А.А., </a:t>
            </a:r>
            <a:r>
              <a:rPr lang="ru-RU" sz="2700" dirty="0" err="1" smtClean="0"/>
              <a:t>Пустовойт</a:t>
            </a:r>
            <a:r>
              <a:rPr lang="ru-RU" sz="2700" dirty="0" smtClean="0"/>
              <a:t> О.В. Математика до школы. – Н.Новгород 1996</a:t>
            </a:r>
          </a:p>
          <a:p>
            <a:pPr>
              <a:buNone/>
            </a:pPr>
            <a:r>
              <a:rPr lang="ru-RU" sz="2700" dirty="0" smtClean="0"/>
              <a:t>12) </a:t>
            </a:r>
            <a:r>
              <a:rPr lang="ru-RU" sz="2700" dirty="0" err="1" smtClean="0"/>
              <a:t>Фидлер</a:t>
            </a:r>
            <a:r>
              <a:rPr lang="ru-RU" sz="2700" dirty="0" smtClean="0"/>
              <a:t> М. Математика уже в детском саду. – М: Просвещение 1981</a:t>
            </a:r>
          </a:p>
          <a:p>
            <a:pPr>
              <a:buNone/>
            </a:pPr>
            <a:r>
              <a:rPr lang="ru-RU" sz="2700" dirty="0" smtClean="0"/>
              <a:t>13) Федорова Е. Интеллектуальные игры для развития мышления у старших  </a:t>
            </a:r>
          </a:p>
          <a:p>
            <a:pPr>
              <a:buNone/>
            </a:pPr>
            <a:r>
              <a:rPr lang="ru-RU" sz="2700" dirty="0" smtClean="0"/>
              <a:t> дошкольников // Дошкольное воспитание – 1996 - №3 – с 19 – 22 </a:t>
            </a:r>
          </a:p>
          <a:p>
            <a:pPr>
              <a:buNone/>
            </a:pPr>
            <a:r>
              <a:rPr lang="ru-RU" sz="2700" dirty="0" smtClean="0"/>
              <a:t>14) </a:t>
            </a:r>
            <a:r>
              <a:rPr lang="ru-RU" sz="2700" dirty="0" err="1" smtClean="0"/>
              <a:t>Юзбекова</a:t>
            </a:r>
            <a:r>
              <a:rPr lang="ru-RU" sz="2700" dirty="0" smtClean="0"/>
              <a:t> Е.А Ступеньки творчества (Место игры в интеллектуальном развитии </a:t>
            </a:r>
          </a:p>
          <a:p>
            <a:pPr>
              <a:buNone/>
            </a:pPr>
            <a:r>
              <a:rPr lang="ru-RU" sz="2700" dirty="0" smtClean="0"/>
              <a:t> дошкольника). Методические рекомендации для воспитателей ДОУ и родителей. – </a:t>
            </a:r>
            <a:r>
              <a:rPr lang="ru-RU" sz="2700" dirty="0" err="1" smtClean="0"/>
              <a:t>М.Линка</a:t>
            </a:r>
            <a:r>
              <a:rPr lang="ru-RU" sz="2700" dirty="0" smtClean="0"/>
              <a:t> Пресс . 2006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900618" cy="542928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400" dirty="0" smtClean="0">
                <a:latin typeface="Bookman Old Style" pitchFamily="18" charset="0"/>
              </a:rPr>
              <a:t>   </a:t>
            </a:r>
            <a:r>
              <a:rPr lang="ru-RU" sz="2400" dirty="0" smtClean="0">
                <a:latin typeface="Bookman Old Style" pitchFamily="18" charset="0"/>
              </a:rPr>
              <a:t>В дошкольной педагогике существует множество разнообразных программ, методик, обеспечивающих </a:t>
            </a:r>
            <a:r>
              <a:rPr lang="ru-RU" sz="2400" u="sng" dirty="0" smtClean="0">
                <a:latin typeface="Bookman Old Style" pitchFamily="18" charset="0"/>
              </a:rPr>
              <a:t>интеллектуальное развитие детей:</a:t>
            </a:r>
            <a:endParaRPr lang="en-US" sz="2400" u="sng" dirty="0" smtClean="0">
              <a:latin typeface="Bookman Old Style" pitchFamily="18" charset="0"/>
            </a:endParaRPr>
          </a:p>
          <a:p>
            <a:pPr algn="just"/>
            <a:endParaRPr lang="ru-RU" sz="2400" b="1" u="sng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Программа «Развитие»;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Программа «Детство»;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Программа «Сообщество»;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Система </a:t>
            </a:r>
            <a:r>
              <a:rPr lang="ru-RU" sz="2400" dirty="0" err="1" smtClean="0">
                <a:latin typeface="Bookman Old Style" pitchFamily="18" charset="0"/>
              </a:rPr>
              <a:t>Монтессори</a:t>
            </a:r>
            <a:r>
              <a:rPr lang="ru-RU" sz="2400" dirty="0" smtClean="0">
                <a:latin typeface="Bookman Old Style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Методика ТРИЗ и др.</a:t>
            </a:r>
          </a:p>
          <a:p>
            <a:pPr algn="just"/>
            <a:endParaRPr lang="ru-RU" sz="20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Bookman Old Style" pitchFamily="18" charset="0"/>
              </a:rPr>
              <a:t>    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100" name="Picture 4" descr="http://im8-tub-ru.yandex.net/i?id=99523783-4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071810"/>
            <a:ext cx="3150416" cy="30487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5000660" cy="54292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700" dirty="0" smtClean="0">
                <a:latin typeface="Bookman Old Style" pitchFamily="18" charset="0"/>
              </a:rPr>
              <a:t>        </a:t>
            </a:r>
            <a:r>
              <a:rPr lang="ru-RU" sz="1800" dirty="0" smtClean="0">
                <a:latin typeface="Bookman Old Style" pitchFamily="18" charset="0"/>
              </a:rPr>
              <a:t>Наблюдая за детьми старшей группы, мы отметили, что дети очень активны в восприятии логических задач. Они настойчиво ищут ход решения, который ведет к результату. Детям интересна конечная цель: сложить, найти нужную фигуру, преобразовать, которая увлекает их. </a:t>
            </a: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   Проанализировав ситуацию в группе перед нами встал вопрос: каким образом, с помощью чего можно помочь ребенку-дошкольнику преодолеть трудности развития логического мышления. </a:t>
            </a:r>
          </a:p>
        </p:txBody>
      </p:sp>
      <p:pic>
        <p:nvPicPr>
          <p:cNvPr id="9218" name="Picture 2" descr="http://rudocs.exdat.com/pars_docs/tw_refs/371/370883/370883_html_m6790eb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285992"/>
            <a:ext cx="2786082" cy="40555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pPr algn="ctr"/>
            <a:r>
              <a:rPr lang="ru-RU" dirty="0" smtClean="0"/>
              <a:t>Проблема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Недостаточно условий для самостоятельного развития логического мышления у детей старшего дошкольного возраста.</a:t>
            </a:r>
          </a:p>
          <a:p>
            <a:r>
              <a:rPr lang="ru-RU" dirty="0" smtClean="0"/>
              <a:t>Нет системы работы по развитию логического мышления у детей дошкольного возраста.</a:t>
            </a:r>
          </a:p>
          <a:p>
            <a:r>
              <a:rPr lang="ru-RU" dirty="0" smtClean="0"/>
              <a:t>Малое количество специальной литературы по развитию логического мышления.</a:t>
            </a:r>
          </a:p>
          <a:p>
            <a:r>
              <a:rPr lang="ru-RU" dirty="0" smtClean="0"/>
              <a:t>Малоэффективные методы работы с родителями.</a:t>
            </a:r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>
              <a:buNone/>
            </a:pPr>
            <a:r>
              <a:rPr lang="ru-RU" b="1" i="1" dirty="0" smtClean="0"/>
              <a:t>   Разработать систему мероприятий </a:t>
            </a:r>
          </a:p>
          <a:p>
            <a:pPr algn="ctr">
              <a:buNone/>
            </a:pPr>
            <a:r>
              <a:rPr lang="ru-RU" b="1" i="1" dirty="0" smtClean="0"/>
              <a:t>по созданию условий для самостоятельного логического мышления у детей старшего дошкольного возраста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pPr algn="ctr"/>
            <a:r>
              <a:rPr lang="ru-RU" b="1" dirty="0" smtClean="0"/>
              <a:t>Задачи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психолого-педагогическую литературу по вопросу «Развитие логического мышления у детей дошкольного возраста».</a:t>
            </a:r>
          </a:p>
          <a:p>
            <a:r>
              <a:rPr lang="ru-RU" dirty="0" smtClean="0"/>
              <a:t>Разработать тематику дидактических  игр для создания игротеки.</a:t>
            </a:r>
          </a:p>
          <a:p>
            <a:r>
              <a:rPr lang="ru-RU" dirty="0" smtClean="0"/>
              <a:t>Разработать перспективный план дидактических игр на основе блоков </a:t>
            </a:r>
            <a:r>
              <a:rPr lang="ru-RU" dirty="0" err="1" smtClean="0"/>
              <a:t>Дьенеша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Выбрать диагностические методики по выявлению уровня развития логического мышления у детей старшего дошкольного возраста.</a:t>
            </a:r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Ожидаемый результат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Овладение детьми приемами логического мышления.</a:t>
            </a:r>
          </a:p>
          <a:p>
            <a:r>
              <a:rPr lang="ru-RU" dirty="0" smtClean="0"/>
              <a:t>Использование логических блоков </a:t>
            </a:r>
            <a:r>
              <a:rPr lang="ru-RU" dirty="0" err="1" smtClean="0"/>
              <a:t>Дьенеша</a:t>
            </a:r>
            <a:r>
              <a:rPr lang="ru-RU" dirty="0" smtClean="0"/>
              <a:t>  даст возможность приобщить детей к выполнению игровых действий на классификацию по совместным свойствам.</a:t>
            </a:r>
          </a:p>
          <a:p>
            <a:r>
              <a:rPr lang="ru-RU" dirty="0" smtClean="0"/>
              <a:t>Проявить интерес к новым дидактическим играм по развитию логического мышления.</a:t>
            </a:r>
          </a:p>
          <a:p>
            <a:r>
              <a:rPr lang="ru-RU" dirty="0" smtClean="0"/>
              <a:t>Создание игротеки, методических материалов для родителей по данной теме.</a:t>
            </a:r>
            <a:endParaRPr lang="ru-RU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pPr algn="ctr"/>
            <a:r>
              <a:rPr lang="ru-RU" b="1" dirty="0" smtClean="0"/>
              <a:t>Участники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  Дети старшего дошкольного </a:t>
            </a:r>
          </a:p>
          <a:p>
            <a:pPr algn="ctr">
              <a:buNone/>
            </a:pPr>
            <a:r>
              <a:rPr lang="ru-RU" b="1" dirty="0" smtClean="0"/>
              <a:t>возраста, педагоги, родители.</a:t>
            </a:r>
            <a:endParaRPr lang="ru-RU" b="1" dirty="0"/>
          </a:p>
        </p:txBody>
      </p:sp>
      <p:pic>
        <p:nvPicPr>
          <p:cNvPr id="3077" name="Picture 5" descr="C:\Documents and Settings\Admin\Рабочий стол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14686"/>
            <a:ext cx="4218853" cy="328614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86"/>
            <a:ext cx="4475162" cy="335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546</TotalTime>
  <Words>1244</Words>
  <Application>Microsoft Office PowerPoint</Application>
  <PresentationFormat>Экран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   МБДОУ детский сад №1 «Колосок» Комсомольского района  </vt:lpstr>
      <vt:lpstr> Развитие логического мышления у детей дошкольного возраста через использование блоков Дьенеша</vt:lpstr>
      <vt:lpstr>Презентация PowerPoint</vt:lpstr>
      <vt:lpstr>Презентация PowerPoint</vt:lpstr>
      <vt:lpstr>Проблема проекта</vt:lpstr>
      <vt:lpstr>Цель проекта:</vt:lpstr>
      <vt:lpstr>Задачи проекта</vt:lpstr>
      <vt:lpstr>Ожидаемый результат</vt:lpstr>
      <vt:lpstr>Участники проекта</vt:lpstr>
      <vt:lpstr>Этапы работы с детьми</vt:lpstr>
      <vt:lpstr>1 этап. Изготовление новых дидактических игр.</vt:lpstr>
      <vt:lpstr>                2 этап. Разработка перспективного плана дидактических игр по блокам Дьенеша.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этап. Обогащение предметно-развивающей среды.</vt:lpstr>
      <vt:lpstr>4 этап. Диагностика развития логического мышления</vt:lpstr>
      <vt:lpstr>Литература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Курсовой проект  на тему: « Развитие логического мышления у детей дошкольного возраста через использование блоков Дьенеша» </dc:title>
  <dc:creator>Admin</dc:creator>
  <cp:lastModifiedBy>user PC</cp:lastModifiedBy>
  <cp:revision>64</cp:revision>
  <dcterms:created xsi:type="dcterms:W3CDTF">2013-03-15T18:29:01Z</dcterms:created>
  <dcterms:modified xsi:type="dcterms:W3CDTF">2015-03-19T13:04:46Z</dcterms:modified>
</cp:coreProperties>
</file>