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06720-FC3C-4C63-9A33-A9C8AE5AFD97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15952-7F7D-4756-964D-458D05BC9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10CBC-D723-41D6-B007-EC953BD68315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9C3C-D6D5-408C-8850-D4F045030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8AB0-7537-4843-B7F6-8077CBBCEFD4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A92C-01BA-487A-90EA-FE702AF8F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57719-CBDD-40C6-9CA6-4A3C95C0116E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0CA9-9BBF-4518-ADE3-8BD0C832F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73175-E4CE-43FA-B94A-42F55224E027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FABC7-21B3-4A2E-B5BF-A3382A1F0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B787B-20D3-4EF8-9565-DC84B0FE4E13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C387E-D4F1-46E5-83E7-7D08D8BE8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2D65-712D-43C7-AA02-F1D3A7186AB3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C151-2B40-412F-BC57-F738978BF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E3EC3-6DDB-4EF9-9723-12DF79C69E68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8B9CB-FB3D-4B26-9C93-69275755B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AE6B-F081-41B1-A2B7-BE23DFB01134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4E19-1572-4070-B38E-D68208642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4FD94-77F1-442E-B3CD-CEF7F338A58D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DDA55-7C99-4775-8696-CF285C4C5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2ABB9-D307-4E34-825E-F510A7CF3DD1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B1B9-59E3-4EA6-A7E3-061AE645F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2060">
                <a:alpha val="67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2AE8C3-AC27-4D6C-A7C6-1FD6261F7C81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059141-23E1-46E5-B34C-AA0489AEB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6;&#1040;&#1041;&#1054;&#1063;&#1048;&#1045;%20&#1044;&#1054;&#1050;&#1059;&#1052;&#1045;&#1053;&#1058;&#1067;\&#1050;&#1086;&#1085;&#1082;&#1091;&#1088;&#1089;&#1099;\&#1055;&#1088;&#1086;&#1092;&#1080;\&#1084;&#1091;&#1079;&#1099;&#1082;&#1072;\&#1075;&#1078;&#1077;&#1083;&#1100;\&#1043;&#1078;&#1077;&#1083;&#1100;%20&#1084;&#1086;&#1103;%20&#1089;&#1090;&#1072;&#1088;&#1080;&#1085;&#1085;&#1072;&#1103;%20&#1042;&#1083;&#1072;&#1076;&#1080;&#1084;&#1080;&#1088;%20&#1057;&#1090;&#1088;&#1077;&#1083;&#1082;&#1086;&#1074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684213" y="549275"/>
            <a:ext cx="2808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3" y="2214563"/>
            <a:ext cx="2928937" cy="267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  <a:cs typeface="+mn-cs"/>
              </a:rPr>
              <a:t>Интегрированное музыкальное занятие: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  <a:cs typeface="+mn-cs"/>
              </a:rPr>
              <a:t> «Звонкая Гжель»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  <a:cs typeface="+mn-cs"/>
              </a:rPr>
              <a:t>в подготовительной группе</a:t>
            </a: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</a:br>
            <a:endParaRPr lang="ru-RU" sz="24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5" y="260350"/>
            <a:ext cx="8643938" cy="9239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Муниципальное казенное дошкольное образовательное учреждение детский сад </a:t>
            </a:r>
            <a:r>
              <a:rPr lang="ru-RU" b="1" dirty="0" err="1">
                <a:solidFill>
                  <a:srgbClr val="002060"/>
                </a:solidFill>
                <a:latin typeface="+mn-lt"/>
                <a:cs typeface="+mn-cs"/>
              </a:rPr>
              <a:t>общеразвивающего</a:t>
            </a: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 вида № 17 «</a:t>
            </a:r>
            <a:r>
              <a:rPr lang="ru-RU" b="1" dirty="0" err="1">
                <a:solidFill>
                  <a:srgbClr val="002060"/>
                </a:solidFill>
                <a:latin typeface="+mn-lt"/>
                <a:cs typeface="+mn-cs"/>
              </a:rPr>
              <a:t>Чебурашка</a:t>
            </a: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» г.Омутнинска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Кировской области  2013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57438" y="6072188"/>
            <a:ext cx="4248150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Автор: </a:t>
            </a:r>
            <a:r>
              <a:rPr lang="ru-RU" sz="2000" b="1" dirty="0" err="1">
                <a:solidFill>
                  <a:srgbClr val="002060"/>
                </a:solidFill>
              </a:rPr>
              <a:t>Ситчихина</a:t>
            </a:r>
            <a:r>
              <a:rPr lang="ru-RU" sz="2000" b="1" dirty="0">
                <a:solidFill>
                  <a:srgbClr val="002060"/>
                </a:solidFill>
              </a:rPr>
              <a:t> Ольга Николаевна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50" y="2286000"/>
            <a:ext cx="2928938" cy="25860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«Музыка – могучий</a:t>
            </a:r>
          </a:p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 источник мысли. Без</a:t>
            </a:r>
          </a:p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музыкального</a:t>
            </a:r>
          </a:p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воспитания</a:t>
            </a:r>
          </a:p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невозможно </a:t>
            </a:r>
          </a:p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полноценное </a:t>
            </a:r>
          </a:p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умственное </a:t>
            </a:r>
          </a:p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развитие»</a:t>
            </a:r>
          </a:p>
          <a:p>
            <a:pPr algn="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Сухомлинский В.</a:t>
            </a:r>
          </a:p>
        </p:txBody>
      </p:sp>
      <p:pic>
        <p:nvPicPr>
          <p:cNvPr id="10" name="Рисунок 9" descr="8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75856" y="1628800"/>
            <a:ext cx="2590848" cy="3528392"/>
          </a:xfrm>
          <a:prstGeom prst="ellipse">
            <a:avLst/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Гжель моя старинная Владимир Стрелк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6610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DSCN0491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683568" y="1340768"/>
            <a:ext cx="7529940" cy="38576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071813" y="5715000"/>
            <a:ext cx="3071812" cy="40005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Детские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Рисунок 5" descr="DSCN0499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428596" y="285727"/>
            <a:ext cx="3786214" cy="34616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292" name="Рисунок 6" descr="DSCN0504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4143372" y="3357562"/>
            <a:ext cx="4286280" cy="31872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5000625" y="1143000"/>
            <a:ext cx="3357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Ручеек побежал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кораблик в путь позвал</a:t>
            </a:r>
            <a:r>
              <a:rPr lang="ru-RU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 descr="DSCN0508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1357290" y="1071546"/>
            <a:ext cx="6286544" cy="42862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214438" y="5786438"/>
            <a:ext cx="6500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Рефлексия занятия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143116"/>
            <a:ext cx="4794325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475" y="404813"/>
            <a:ext cx="2520950" cy="5222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Актуальност</a:t>
            </a:r>
            <a:r>
              <a:rPr lang="ru-RU" sz="2400" b="1" dirty="0">
                <a:solidFill>
                  <a:srgbClr val="002060"/>
                </a:solidFill>
                <a:latin typeface="+mn-lt"/>
                <a:cs typeface="+mn-cs"/>
              </a:rPr>
              <a:t>ь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000125" y="1357313"/>
            <a:ext cx="75723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Говоря о развитии ребенка чаще всего имеют ввиду интеллектуальное развитие,  о эмоциональном развитии мало кто думает. Между тем, каждый год в детский сад приходят дети с нарушениями в развитии, среди которых особое место занимают нарушения в эмоционально-волевой сфере. Малыши меньше удивляются и восхищаются, реже сопереживают. Их интересы ограничены, а игры однообразны. Известно, что гармония личности возможна только при условии нормального, равновесного становления двух основных сфер психики - ин­теллектуальной и эмоциональной, или, как гово­рил Л. С. Выготский, при условии «единства интеллекта и аффекта». Известно также, что в дошкольном детстве </a:t>
            </a:r>
            <a:r>
              <a:rPr lang="ru-RU" b="1" i="1"/>
              <a:t>эмоциональная сфера </a:t>
            </a:r>
            <a:r>
              <a:rPr lang="ru-RU"/>
              <a:t>является ведущей сферой психического развития. </a:t>
            </a:r>
          </a:p>
          <a:p>
            <a:pPr algn="just"/>
            <a:r>
              <a:rPr lang="ru-RU"/>
              <a:t>Одна из центральных ролей в формировании эмоциональной составляющей принадлежит искусству как явлению эмоционально-образному по самой своей природе. К музыке это относится в наибольшей степени.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8"/>
          <p:cNvSpPr>
            <a:spLocks noChangeArrowheads="1"/>
          </p:cNvSpPr>
          <p:nvPr/>
        </p:nvSpPr>
        <p:spPr bwMode="auto">
          <a:xfrm>
            <a:off x="539750" y="908050"/>
            <a:ext cx="5832475" cy="5207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288" y="333375"/>
            <a:ext cx="8391525" cy="15700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  <a:cs typeface="+mn-cs"/>
              </a:rPr>
              <a:t>Цель:   р</a:t>
            </a:r>
            <a:r>
              <a:rPr lang="ru-RU" sz="2400" dirty="0"/>
              <a:t>азвитие эмоциональной отзывчивости у детей дошкольного возраста в процессе организации и проведения музыкальных занятий.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4100" name="TextBox 41"/>
          <p:cNvSpPr txBox="1">
            <a:spLocks noChangeArrowheads="1"/>
          </p:cNvSpPr>
          <p:nvPr/>
        </p:nvSpPr>
        <p:spPr bwMode="auto">
          <a:xfrm>
            <a:off x="1331913" y="32845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77" name="Рисунок 63" descr="Фото1737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500034" y="2143116"/>
            <a:ext cx="3527425" cy="21177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Рисунок 64" descr="Фото1738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4500562" y="2143116"/>
            <a:ext cx="3514725" cy="21097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4" name="Рисунок 70" descr="1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500034" y="4500570"/>
            <a:ext cx="3395663" cy="21605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500563" y="4572000"/>
            <a:ext cx="3571875" cy="2071688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857750" y="5286375"/>
            <a:ext cx="30718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           Выставка «Пасхальные чудеса»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850" y="260350"/>
            <a:ext cx="8280400" cy="60023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  <a:cs typeface="+mn-cs"/>
              </a:rPr>
              <a:t>Задачи</a:t>
            </a:r>
            <a:endParaRPr lang="ru-RU" sz="2400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+mn-lt"/>
                <a:cs typeface="+mn-cs"/>
              </a:rPr>
              <a:t>Образовательные: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  <a:cs typeface="+mn-cs"/>
              </a:rPr>
              <a:t> Обогащать впечатления детей, вызывать яркий эмоциональный отклик при восприятии  музыкального произведения.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  <a:cs typeface="+mn-cs"/>
              </a:rPr>
              <a:t> Формировать музыкально-эстетический вкус при восприятии гжельской росписи.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  <a:cs typeface="+mn-cs"/>
              </a:rPr>
              <a:t> Учить простукивать заданный ритм.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  <a:cs typeface="+mn-cs"/>
              </a:rPr>
              <a:t> Закреплять умение петь с музыкальным сопровождением и без него.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  <a:cs typeface="+mn-cs"/>
              </a:rPr>
              <a:t> Закреплять музыкальное понятие: а капелла.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  <a:cs typeface="+mn-cs"/>
              </a:rPr>
              <a:t> Побуждать самостоятельно, составлять декоративный узор по мотивам гжельской росписи.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+mn-lt"/>
                <a:cs typeface="+mn-cs"/>
              </a:rPr>
              <a:t>Развивающие: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  <a:cs typeface="+mn-cs"/>
              </a:rPr>
              <a:t> Развивать музыкальную память.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  <a:cs typeface="+mn-cs"/>
              </a:rPr>
              <a:t> Способствовать развитию хороводных движений, умения выразительно и ритмично двигаться в соответствии с пением.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+mn-lt"/>
                <a:cs typeface="+mn-cs"/>
              </a:rPr>
              <a:t>Воспитательные: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  <a:cs typeface="+mn-cs"/>
              </a:rPr>
              <a:t> Воспитывать уважение к взрослым.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  <a:cs typeface="+mn-cs"/>
              </a:rPr>
              <a:t> Воспитывать дружеские отношения  между сверстниками, уметь договариваться между собой.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DSCN0436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500034" y="3286124"/>
            <a:ext cx="3929063" cy="2476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7" name="Рисунок 4" descr="DSCN0446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5143504" y="3214686"/>
            <a:ext cx="3490913" cy="2571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4" name="Облако 33"/>
          <p:cNvSpPr/>
          <p:nvPr/>
        </p:nvSpPr>
        <p:spPr>
          <a:xfrm>
            <a:off x="250825" y="1412875"/>
            <a:ext cx="3097213" cy="1655763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Как хорошо! Весна пришла.</a:t>
            </a:r>
            <a:br>
              <a:rPr lang="ru-RU" b="1" dirty="0"/>
            </a:br>
            <a:r>
              <a:rPr lang="ru-RU" b="1" dirty="0"/>
              <a:t>Легко дыханье ветерка.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5" name="Облако 34"/>
          <p:cNvSpPr/>
          <p:nvPr/>
        </p:nvSpPr>
        <p:spPr>
          <a:xfrm>
            <a:off x="3059113" y="188913"/>
            <a:ext cx="3097212" cy="165576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И, нежась в солнечных лучах,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6" name="Облако 35"/>
          <p:cNvSpPr/>
          <p:nvPr/>
        </p:nvSpPr>
        <p:spPr>
          <a:xfrm>
            <a:off x="5795963" y="1125538"/>
            <a:ext cx="3097212" cy="165576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Плывут по небу облака.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 descr="DSCN0460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5004048" y="332656"/>
            <a:ext cx="3764176" cy="27860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1" name="Рисунок 4" descr="DSCN0461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971600" y="3645024"/>
            <a:ext cx="3384376" cy="28137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2" name="Рисунок 5" descr="DSCN0464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5143504" y="3500438"/>
            <a:ext cx="3357554" cy="26665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Солнце 6"/>
          <p:cNvSpPr/>
          <p:nvPr/>
        </p:nvSpPr>
        <p:spPr>
          <a:xfrm>
            <a:off x="0" y="-315913"/>
            <a:ext cx="5903913" cy="453707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4" name="TextBox 15"/>
          <p:cNvSpPr txBox="1">
            <a:spLocks noChangeArrowheads="1"/>
          </p:cNvSpPr>
          <p:nvPr/>
        </p:nvSpPr>
        <p:spPr bwMode="auto">
          <a:xfrm>
            <a:off x="1692275" y="1196975"/>
            <a:ext cx="26654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Солнце выплыло из тучи,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Лужу высушить спешит.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Наша капелька из лужи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В небо паром улетит.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Рисунок 7" descr="39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5572132" y="3857628"/>
            <a:ext cx="2214562" cy="27352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6" name="Рисунок 12" descr="97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5643570" y="357166"/>
            <a:ext cx="2143140" cy="32103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8" name="Рисунок 15" descr="33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1214414" y="4000504"/>
            <a:ext cx="3363912" cy="25527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755650" y="188913"/>
            <a:ext cx="4608513" cy="646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Ах, какая гжель – Синий завиток!</a:t>
            </a:r>
            <a:b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</a:b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Ах, какая гжель – голубой цветок!</a:t>
            </a:r>
          </a:p>
        </p:txBody>
      </p:sp>
      <p:pic>
        <p:nvPicPr>
          <p:cNvPr id="8" name="Рисунок 7" descr="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15616" y="1124744"/>
            <a:ext cx="3567373" cy="2376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 descr="DSCN0474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1285852" y="285728"/>
            <a:ext cx="6054762" cy="52149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1428750" y="5857875"/>
            <a:ext cx="5857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Бело - голубое чудо в мире славится повсюду!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Гжелью называют,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Кто ее не знает?!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 descr="DSCN0484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500034" y="357166"/>
            <a:ext cx="4221402" cy="31670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45" name="Рисунок 7" descr="DSCN0489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4357686" y="3643314"/>
            <a:ext cx="4594356" cy="30003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5429250" y="1357313"/>
            <a:ext cx="3071813" cy="9239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Роспись пасхальных яиц восковыми мелками, гжельскими узорами.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406</Words>
  <Application>Microsoft Office PowerPoint</Application>
  <PresentationFormat>Экран (4:3)</PresentationFormat>
  <Paragraphs>50</Paragraphs>
  <Slides>13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Ситчихина</dc:creator>
  <cp:lastModifiedBy>Ситчихина</cp:lastModifiedBy>
  <cp:revision>53</cp:revision>
  <dcterms:created xsi:type="dcterms:W3CDTF">2013-06-17T06:40:40Z</dcterms:created>
  <dcterms:modified xsi:type="dcterms:W3CDTF">2014-02-10T16:18:10Z</dcterms:modified>
</cp:coreProperties>
</file>