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7" r:id="rId3"/>
    <p:sldId id="261" r:id="rId4"/>
    <p:sldId id="262" r:id="rId5"/>
    <p:sldId id="260" r:id="rId6"/>
    <p:sldId id="263" r:id="rId7"/>
    <p:sldId id="264" r:id="rId8"/>
    <p:sldId id="265" r:id="rId9"/>
    <p:sldId id="266" r:id="rId10"/>
    <p:sldId id="270" r:id="rId11"/>
    <p:sldId id="271" r:id="rId12"/>
    <p:sldId id="272" r:id="rId13"/>
    <p:sldId id="273" r:id="rId14"/>
    <p:sldId id="275" r:id="rId15"/>
    <p:sldId id="276" r:id="rId16"/>
    <p:sldId id="274" r:id="rId17"/>
    <p:sldId id="277" r:id="rId18"/>
    <p:sldId id="278" r:id="rId19"/>
    <p:sldId id="269" r:id="rId20"/>
    <p:sldId id="26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9B9D4EA-AE24-447B-A813-37B936446B01}">
          <p14:sldIdLst>
            <p14:sldId id="256"/>
            <p14:sldId id="267"/>
            <p14:sldId id="261"/>
            <p14:sldId id="262"/>
          </p14:sldIdLst>
        </p14:section>
        <p14:section name="Раздел без заголовка" id="{261E5F81-CB24-4930-B4DE-D7E6A853675C}">
          <p14:sldIdLst>
            <p14:sldId id="260"/>
            <p14:sldId id="263"/>
            <p14:sldId id="264"/>
            <p14:sldId id="265"/>
            <p14:sldId id="266"/>
            <p14:sldId id="270"/>
            <p14:sldId id="271"/>
            <p14:sldId id="272"/>
            <p14:sldId id="273"/>
            <p14:sldId id="275"/>
            <p14:sldId id="276"/>
            <p14:sldId id="274"/>
            <p14:sldId id="277"/>
            <p14:sldId id="278"/>
            <p14:sldId id="269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737" autoAdjust="0"/>
  </p:normalViewPr>
  <p:slideViewPr>
    <p:cSldViewPr>
      <p:cViewPr varScale="1">
        <p:scale>
          <a:sx n="52" d="100"/>
          <a:sy n="52" d="100"/>
        </p:scale>
        <p:origin x="-121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CAA92-CE43-446C-9DB3-DD4E0DF42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6041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032.radikal.ru/0901/86/8778beacf12f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648600" y="1279697"/>
            <a:ext cx="5648623" cy="1718016"/>
          </a:xfrm>
        </p:spPr>
        <p:txBody>
          <a:bodyPr/>
          <a:lstStyle/>
          <a:p>
            <a:r>
              <a:rPr lang="ru-RU" b="1" dirty="0" smtClean="0"/>
              <a:t>Классификация прав ребенка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2484944" y="2952175"/>
            <a:ext cx="6511131" cy="1340413"/>
          </a:xfrm>
        </p:spPr>
        <p:txBody>
          <a:bodyPr>
            <a:normAutofit fontScale="70000" lnSpcReduction="20000"/>
          </a:bodyPr>
          <a:lstStyle/>
          <a:p>
            <a:r>
              <a:rPr lang="ru-RU" sz="2800" dirty="0" smtClean="0"/>
              <a:t>Работу выполнили </a:t>
            </a:r>
          </a:p>
          <a:p>
            <a:r>
              <a:rPr lang="ru-RU" sz="2800" dirty="0" smtClean="0"/>
              <a:t>Студенты БУ 34 </a:t>
            </a:r>
            <a:r>
              <a:rPr lang="en-US" sz="2800" dirty="0" err="1" smtClean="0"/>
              <a:t>zs</a:t>
            </a:r>
            <a:endParaRPr lang="en-US" sz="2800" dirty="0" smtClean="0"/>
          </a:p>
          <a:p>
            <a:r>
              <a:rPr lang="ru-RU" sz="2800" dirty="0" smtClean="0"/>
              <a:t>Е.Н. Вершинина</a:t>
            </a:r>
          </a:p>
          <a:p>
            <a:r>
              <a:rPr lang="ru-RU" sz="2800" dirty="0" smtClean="0"/>
              <a:t>Н.В. Чистякова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93100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7386638" cy="4497388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1600" b="1" smtClean="0"/>
              <a:t>Одним из самых важных прав ребенка в нашей стране признается </a:t>
            </a:r>
            <a:r>
              <a:rPr lang="ru-RU" altLang="ru-RU" sz="1600" b="1" u="sng" smtClean="0"/>
              <a:t>право жить и воспитываться в семье</a:t>
            </a:r>
            <a:r>
              <a:rPr lang="ru-RU" altLang="ru-RU" sz="1600" b="1" smtClean="0"/>
              <a:t> </a:t>
            </a:r>
          </a:p>
          <a:p>
            <a:pPr eaLnBrk="1" hangingPunct="1"/>
            <a:r>
              <a:rPr lang="ru-RU" altLang="ru-RU" sz="1600" b="1" u="sng" smtClean="0"/>
              <a:t>Право на заботу родителей.</a:t>
            </a:r>
            <a:r>
              <a:rPr lang="ru-RU" altLang="ru-RU" sz="1600" b="1" u="sng" smtClean="0">
                <a:solidFill>
                  <a:schemeClr val="accent2"/>
                </a:solidFill>
              </a:rPr>
              <a:t> </a:t>
            </a:r>
          </a:p>
          <a:p>
            <a:pPr eaLnBrk="1" hangingPunct="1"/>
            <a:endParaRPr lang="ru-RU" altLang="ru-RU" sz="1600" b="1" smtClean="0"/>
          </a:p>
        </p:txBody>
      </p:sp>
      <p:sp>
        <p:nvSpPr>
          <p:cNvPr id="12291" name="WordArt 12"/>
          <p:cNvSpPr>
            <a:spLocks noChangeArrowheads="1" noChangeShapeType="1" noTextEdit="1"/>
          </p:cNvSpPr>
          <p:nvPr/>
        </p:nvSpPr>
        <p:spPr bwMode="auto">
          <a:xfrm>
            <a:off x="971550" y="0"/>
            <a:ext cx="5761038" cy="9080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Impact"/>
              </a:rPr>
              <a:t>Ты и семья !</a:t>
            </a:r>
          </a:p>
        </p:txBody>
      </p:sp>
      <p:sp>
        <p:nvSpPr>
          <p:cNvPr id="12292" name="Rectangle 13"/>
          <p:cNvSpPr>
            <a:spLocks noChangeArrowheads="1"/>
          </p:cNvSpPr>
          <p:nvPr/>
        </p:nvSpPr>
        <p:spPr bwMode="auto">
          <a:xfrm>
            <a:off x="323850" y="1916113"/>
            <a:ext cx="6913563" cy="531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Забота родителей о ребенке заключается не только в удовлетворении его жизненно необходимых потребностей материально- бытового характера (питание, обеспечение одеждой, обувью, учебными принадлежностями и т.п.), но и в проявлении внимания к ребенку, оказании помощи при разрешении интересующих его вопросов, возможных конфликтов с другими детьми и т.д., то есть в обеспечении разнообразных интересов детей.</a:t>
            </a:r>
            <a:br>
              <a:rPr lang="ru-RU" altLang="ru-RU"/>
            </a:br>
            <a:r>
              <a:rPr lang="ru-RU" altLang="ru-RU" b="1" u="sng"/>
              <a:t>Право выражать свое мнение.</a:t>
            </a:r>
          </a:p>
          <a:p>
            <a:pPr eaLnBrk="1" hangingPunct="1"/>
            <a:r>
              <a:rPr lang="ru-RU" altLang="ru-RU"/>
              <a:t>Это значит, что ребенок имеет право выражать свое мнение при решении в семье любого вопроса, затрагивающего его интересы.</a:t>
            </a:r>
          </a:p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</p:txBody>
      </p:sp>
      <p:pic>
        <p:nvPicPr>
          <p:cNvPr id="12293" name="Picture 18" descr="i?id=706198-13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61025"/>
            <a:ext cx="14287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20" descr="i?id=108668504-48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558958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22" descr="i?id=203529207-28-7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5589588"/>
            <a:ext cx="1439862" cy="1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3790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7386638" cy="5545137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000" b="1" dirty="0" smtClean="0"/>
              <a:t>Ты имеешь право поступить в школу (причем не позже 9 лет) при отсутствии противопоказаний по состоянию здоровья. По заявлению родителей (законных представителей) тебя могут принять в школу в более раннем возрасте.</a:t>
            </a:r>
          </a:p>
        </p:txBody>
      </p:sp>
      <p:sp>
        <p:nvSpPr>
          <p:cNvPr id="13315" name="WordArt 4"/>
          <p:cNvSpPr>
            <a:spLocks noChangeArrowheads="1" noChangeShapeType="1"/>
          </p:cNvSpPr>
          <p:nvPr/>
        </p:nvSpPr>
        <p:spPr bwMode="auto">
          <a:xfrm>
            <a:off x="755650" y="188913"/>
            <a:ext cx="6769100" cy="75406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Impact"/>
              </a:rPr>
              <a:t>Ты и школа !</a:t>
            </a:r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468313" y="2437964"/>
            <a:ext cx="6551612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u="sng" dirty="0"/>
              <a:t>ТВОИ ПРАВА</a:t>
            </a:r>
          </a:p>
          <a:p>
            <a:pPr eaLnBrk="1" hangingPunct="1"/>
            <a:r>
              <a:rPr lang="ru-RU" altLang="ru-RU" dirty="0"/>
              <a:t>1. Получить образование бесплатно </a:t>
            </a:r>
          </a:p>
          <a:p>
            <a:pPr eaLnBrk="1" hangingPunct="1"/>
            <a:r>
              <a:rPr lang="ru-RU" altLang="ru-RU" dirty="0"/>
              <a:t>2. Выбрать школу, в которой ты будешь учиться, а также форму получения образования. Ты можешь получать знания в школе, а можешь обучаться дома, самостоятельно осваивая учебные дисциплины</a:t>
            </a:r>
          </a:p>
          <a:p>
            <a:pPr eaLnBrk="1" hangingPunct="1"/>
            <a:r>
              <a:rPr lang="ru-RU" altLang="ru-RU" dirty="0"/>
              <a:t>3. На уважение твоего человеческого достоинства, на свободу совести, информации, на свободное выражение твоих мнений и убеждений </a:t>
            </a:r>
          </a:p>
        </p:txBody>
      </p:sp>
      <p:pic>
        <p:nvPicPr>
          <p:cNvPr id="13317" name="Picture 30" descr="i?id=228968955-16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5057775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0229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681037"/>
          </a:xfrm>
        </p:spPr>
        <p:txBody>
          <a:bodyPr/>
          <a:lstStyle/>
          <a:p>
            <a:pPr algn="ctr" eaLnBrk="1" hangingPunct="1"/>
            <a:r>
              <a:rPr lang="ru-RU" altLang="ru-RU" sz="3600" b="1" smtClean="0"/>
              <a:t>Ты и деньги!</a:t>
            </a:r>
            <a:br>
              <a:rPr lang="ru-RU" altLang="ru-RU" sz="3600" b="1" smtClean="0"/>
            </a:br>
            <a:endParaRPr lang="ru-RU" altLang="ru-RU" sz="3600" b="1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92150"/>
            <a:ext cx="7386637" cy="44973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altLang="ru-RU" sz="1800" u="sng" smtClean="0"/>
              <a:t>1. </a:t>
            </a:r>
            <a:r>
              <a:rPr lang="ru-RU" altLang="ru-RU" sz="1800" b="1" u="sng" smtClean="0"/>
              <a:t>до 6 лет</a:t>
            </a:r>
            <a:r>
              <a:rPr lang="ru-RU" altLang="ru-RU" sz="1800" smtClean="0"/>
              <a:t> всеми твоими действиями руководят родители (опекуны)</a:t>
            </a:r>
          </a:p>
          <a:p>
            <a:pPr eaLnBrk="1" hangingPunct="1"/>
            <a:r>
              <a:rPr lang="ru-RU" altLang="ru-RU" sz="1800" u="sng" smtClean="0"/>
              <a:t>2. </a:t>
            </a:r>
            <a:r>
              <a:rPr lang="ru-RU" altLang="ru-RU" sz="1800" b="1" u="sng" smtClean="0"/>
              <a:t>от 6 до 14 лет</a:t>
            </a:r>
            <a:r>
              <a:rPr lang="ru-RU" altLang="ru-RU" sz="1800" smtClean="0"/>
              <a:t>, ты наделяешься некоторыми возможностями</a:t>
            </a:r>
          </a:p>
          <a:p>
            <a:pPr eaLnBrk="1" hangingPunct="1">
              <a:buFontTx/>
              <a:buNone/>
            </a:pPr>
            <a:r>
              <a:rPr lang="ru-RU" altLang="ru-RU" sz="1800" smtClean="0"/>
              <a:t>А) </a:t>
            </a:r>
            <a:r>
              <a:rPr lang="ru-RU" altLang="ru-RU" sz="1600" b="1" smtClean="0"/>
              <a:t>Ты можешь совершать так называемые мелкие бытовые сделки</a:t>
            </a:r>
          </a:p>
          <a:p>
            <a:pPr eaLnBrk="1" hangingPunct="1">
              <a:buFontTx/>
              <a:buNone/>
            </a:pPr>
            <a:r>
              <a:rPr lang="ru-RU" altLang="ru-RU" sz="1600" b="1" smtClean="0"/>
              <a:t>(например купить хлеб, молоко или книгу, т.е совершать покупки направленные на удовлетворение твоих потребностей в еде, одежде, и не связанные с большой тратой денег)</a:t>
            </a:r>
          </a:p>
          <a:p>
            <a:pPr eaLnBrk="1" hangingPunct="1">
              <a:buFontTx/>
              <a:buNone/>
            </a:pPr>
            <a:r>
              <a:rPr lang="ru-RU" altLang="ru-RU" sz="1600" b="1" smtClean="0"/>
              <a:t>Б) Родители могут передать тебе деньги, чтобы ты расплатился за коммунальные платежи, за ремонт обуви, т.е. ты можешь распоряжаться деньгами только по поручению родителей </a:t>
            </a:r>
          </a:p>
          <a:p>
            <a:pPr eaLnBrk="1" hangingPunct="1">
              <a:buFontTx/>
              <a:buNone/>
            </a:pPr>
            <a:r>
              <a:rPr lang="ru-RU" altLang="ru-RU" sz="1600" b="1" smtClean="0"/>
              <a:t>В) Ты можешь совершать сделки направленные на безвозмездное получение выгоды (т.е. получать подарки от дедушки, бабушки, родителей)    </a:t>
            </a:r>
          </a:p>
          <a:p>
            <a:pPr eaLnBrk="1" hangingPunct="1">
              <a:buFontTx/>
              <a:buNone/>
            </a:pPr>
            <a:r>
              <a:rPr lang="ru-RU" altLang="ru-RU" sz="1800" u="sng" smtClean="0"/>
              <a:t>3. </a:t>
            </a:r>
            <a:r>
              <a:rPr lang="ru-RU" altLang="ru-RU" sz="1600" b="1" u="sng" smtClean="0"/>
              <a:t>от 14 до 18 лет,</a:t>
            </a:r>
            <a:r>
              <a:rPr lang="ru-RU" altLang="ru-RU" sz="1600" b="1" smtClean="0"/>
              <a:t> ты можешь делать то же самое, что и до 14, а также</a:t>
            </a:r>
            <a:r>
              <a:rPr lang="en-US" altLang="ru-RU" sz="1600" b="1" smtClean="0"/>
              <a:t>:</a:t>
            </a:r>
            <a:r>
              <a:rPr lang="ru-RU" altLang="ru-RU" sz="1600" b="1" smtClean="0"/>
              <a:t> </a:t>
            </a:r>
            <a:endParaRPr lang="en-US" altLang="ru-RU" sz="1600" b="1" smtClean="0"/>
          </a:p>
          <a:p>
            <a:pPr eaLnBrk="1" hangingPunct="1">
              <a:buFontTx/>
              <a:buNone/>
            </a:pPr>
            <a:r>
              <a:rPr lang="ru-RU" altLang="ru-RU" sz="1600" b="1" smtClean="0"/>
              <a:t>А) распоряжаться своим заработком, стипендией, иными доходами</a:t>
            </a:r>
          </a:p>
          <a:p>
            <a:pPr eaLnBrk="1" hangingPunct="1">
              <a:buFontTx/>
              <a:buNone/>
            </a:pPr>
            <a:r>
              <a:rPr lang="ru-RU" altLang="ru-RU" sz="1600" b="1" smtClean="0"/>
              <a:t>Б) получать вознаграждение за авторство произведений науки, литературы, искусства </a:t>
            </a:r>
          </a:p>
          <a:p>
            <a:pPr eaLnBrk="1" hangingPunct="1">
              <a:buFontTx/>
              <a:buNone/>
            </a:pPr>
            <a:endParaRPr lang="ru-RU" altLang="ru-RU" sz="1600" b="1" smtClean="0"/>
          </a:p>
          <a:p>
            <a:pPr eaLnBrk="1" hangingPunct="1">
              <a:buFontTx/>
              <a:buNone/>
            </a:pPr>
            <a:endParaRPr lang="ru-RU" altLang="ru-RU" sz="1600" b="1" smtClean="0"/>
          </a:p>
        </p:txBody>
      </p:sp>
      <p:pic>
        <p:nvPicPr>
          <p:cNvPr id="17412" name="Picture 8" descr="i?id=461301407-61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516563"/>
            <a:ext cx="1944688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4266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681037"/>
          </a:xfrm>
        </p:spPr>
        <p:txBody>
          <a:bodyPr/>
          <a:lstStyle/>
          <a:p>
            <a:pPr algn="ctr" eaLnBrk="1" hangingPunct="1"/>
            <a:r>
              <a:rPr lang="ru-RU" altLang="ru-RU" sz="3600" b="1" smtClean="0"/>
              <a:t>Ты и милиция!</a:t>
            </a:r>
            <a:br>
              <a:rPr lang="ru-RU" altLang="ru-RU" sz="3600" b="1" smtClean="0"/>
            </a:br>
            <a:endParaRPr lang="ru-RU" altLang="ru-RU" sz="3600" b="1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7386638" cy="5905500"/>
          </a:xfrm>
        </p:spPr>
        <p:txBody>
          <a:bodyPr/>
          <a:lstStyle/>
          <a:p>
            <a:pPr eaLnBrk="1" hangingPunct="1"/>
            <a:r>
              <a:rPr lang="ru-RU" altLang="ru-RU" sz="1800" b="1" u="sng" smtClean="0"/>
              <a:t>Милиция - правоохранительный орган.</a:t>
            </a:r>
            <a:r>
              <a:rPr lang="ru-RU" altLang="ru-RU" u="sng" smtClean="0"/>
              <a:t> </a:t>
            </a:r>
          </a:p>
          <a:p>
            <a:pPr eaLnBrk="1" hangingPunct="1"/>
            <a:r>
              <a:rPr lang="ru-RU" altLang="ru-RU" sz="1800" b="1" smtClean="0"/>
              <a:t>Она защищает твои права и права других граждан, поэтому как законопослушный и сознательный гражданин России ты должен помогать милиции в её работе, не нарушать Закон и права других людей.</a:t>
            </a:r>
          </a:p>
          <a:p>
            <a:pPr algn="ctr" eaLnBrk="1" hangingPunct="1">
              <a:buFontTx/>
              <a:buNone/>
            </a:pPr>
            <a:r>
              <a:rPr lang="ru-RU" altLang="ru-RU" sz="1800" b="1" smtClean="0">
                <a:solidFill>
                  <a:schemeClr val="tx2"/>
                </a:solidFill>
              </a:rPr>
              <a:t>Если ты являешься свидетелем</a:t>
            </a:r>
          </a:p>
          <a:p>
            <a:pPr eaLnBrk="1" hangingPunct="1"/>
            <a:r>
              <a:rPr lang="ru-RU" altLang="ru-RU" sz="1600" b="1" smtClean="0"/>
              <a:t>1. ты можешь отказаться свидетельствовать против себя и своих близких;</a:t>
            </a:r>
          </a:p>
          <a:p>
            <a:pPr eaLnBrk="1" hangingPunct="1"/>
            <a:r>
              <a:rPr lang="ru-RU" altLang="ru-RU" sz="1600" b="1" smtClean="0"/>
              <a:t>2. ты можешь явиться на допрос с родителем (или другим законным представителем);</a:t>
            </a:r>
          </a:p>
          <a:p>
            <a:pPr eaLnBrk="1" hangingPunct="1"/>
            <a:r>
              <a:rPr lang="ru-RU" altLang="ru-RU" sz="1600" b="1" smtClean="0"/>
              <a:t>3. если тебе нет 14 лет, то при твоем допросе обязательно должен присутствовать педагог.</a:t>
            </a:r>
            <a:br>
              <a:rPr lang="ru-RU" altLang="ru-RU" sz="1600" b="1" smtClean="0"/>
            </a:br>
            <a:endParaRPr lang="ru-RU" altLang="ru-RU" sz="1600" smtClean="0"/>
          </a:p>
        </p:txBody>
      </p:sp>
      <p:pic>
        <p:nvPicPr>
          <p:cNvPr id="18436" name="Picture 13" descr="i?id=38405656-60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292600"/>
            <a:ext cx="2879725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7996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609600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Если ты являешься подозреваемым (задержанным)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7386638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6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b="1" smtClean="0"/>
              <a:t>1.Веди себя вежливо и корректно, даже если милиционер ведет себя грубо.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b="1" smtClean="0"/>
              <a:t>2.Не вступай в конфликт с дознавателем или следователем.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b="1" smtClean="0"/>
              <a:t>3.Пытайся выяснить, четко задавая вопросы, на каком основании тебя задержали.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b="1" smtClean="0"/>
              <a:t>4.Если ты считаешь, что тебя задержали незаконно, то предупреди милиционера, что будешь обжаловать его действия</a:t>
            </a:r>
            <a:r>
              <a:rPr lang="ru-RU" altLang="ru-RU" sz="16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b="1" smtClean="0"/>
              <a:t>5.Требуй немедленно сообщить родителям о том, что тебя задержали.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b="1" smtClean="0"/>
              <a:t>6.После прихода в милицию требуй составления протокола о задержании, в который ты можешь внести свои возражения, если они у тебя будут.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b="1" smtClean="0"/>
              <a:t>7.Никогда не сообщай то, в чем ты не уверен, не выдумывай то, чего не было.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b="1" smtClean="0"/>
              <a:t>8.Никогда не подписывай пустые листы.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b="1" smtClean="0"/>
              <a:t>9.Ты имеешь право отказаться от подписания протокола, указав причины отказа (причины могут быть следующие: «я отказываюсь подписать протокол, так как в нем написана неправда», «я отказываюсь подписать протокол, так как мне не разъяснили мои права» и т.п.).</a:t>
            </a:r>
            <a:br>
              <a:rPr lang="ru-RU" altLang="ru-RU" sz="1600" b="1" smtClean="0"/>
            </a:br>
            <a:r>
              <a:rPr lang="ru-RU" altLang="ru-RU" sz="1000" b="1" smtClean="0"/>
              <a:t/>
            </a:r>
            <a:br>
              <a:rPr lang="ru-RU" altLang="ru-RU" sz="1000" b="1" smtClean="0"/>
            </a:br>
            <a:endParaRPr lang="ru-RU" altLang="ru-RU" sz="600" smtClean="0"/>
          </a:p>
          <a:p>
            <a:pPr eaLnBrk="1" hangingPunct="1">
              <a:lnSpc>
                <a:spcPct val="80000"/>
              </a:lnSpc>
            </a:pPr>
            <a:endParaRPr lang="ru-RU" altLang="ru-RU" sz="600" smtClean="0"/>
          </a:p>
        </p:txBody>
      </p:sp>
      <p:pic>
        <p:nvPicPr>
          <p:cNvPr id="19460" name="Picture 5" descr="i?id=224743772-18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229225"/>
            <a:ext cx="14287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9176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88913"/>
            <a:ext cx="7386638" cy="5907087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2000" b="1" smtClean="0"/>
              <a:t>       Помни, что уголовная и административная ответственность по законодательству наступает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2000" b="1" u="sng" smtClean="0"/>
              <a:t>с 16 лет.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b="1" smtClean="0"/>
              <a:t>Но за некоторые виды преступлений - с 14 лет. В этот перечень входят убийство, изнасилование, кража, грабеж, разбой, вымогательство и ряд других преступлений.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b="1" smtClean="0"/>
              <a:t>Административное задержание производится при административном правонарушении. Чаще всего это: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b="1" smtClean="0"/>
              <a:t>- мелкое хулиганство;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b="1" smtClean="0"/>
              <a:t>- мелкое хищение;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b="1" smtClean="0"/>
              <a:t>- курение в недозволенных местах;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b="1" smtClean="0"/>
              <a:t>- порча помещений, повреждение сидений в транспортных средствах;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b="1" smtClean="0"/>
              <a:t>- распитие спиртных напитков;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b="1" smtClean="0"/>
              <a:t>- жестокое обращение с животными;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b="1" smtClean="0"/>
              <a:t>- незаконная вырубка зеленых насаждений;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b="1" smtClean="0"/>
              <a:t>- занятие проституцией.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b="1" smtClean="0"/>
              <a:t>Виды административных правонарушений указаны в Кодексе РФ об административных правонарушениях. </a:t>
            </a:r>
            <a:br>
              <a:rPr lang="ru-RU" altLang="ru-RU" sz="1600" b="1" smtClean="0"/>
            </a:br>
            <a:r>
              <a:rPr lang="ru-RU" altLang="ru-RU" sz="1600" b="1" smtClean="0"/>
              <a:t/>
            </a:r>
            <a:br>
              <a:rPr lang="ru-RU" altLang="ru-RU" sz="1600" b="1" smtClean="0"/>
            </a:br>
            <a:r>
              <a:rPr lang="ru-RU" altLang="ru-RU" sz="1600" b="1" smtClean="0"/>
              <a:t>Административное задержание не должно превышать трех часов.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b="1" smtClean="0"/>
              <a:t>Уголовное задержание производится работниками органов дознания или следователем по подозрению в совершении преступлений, которые перечислены в Уголовном Кодексе РФ.</a:t>
            </a:r>
          </a:p>
        </p:txBody>
      </p:sp>
    </p:spTree>
    <p:extLst>
      <p:ext uri="{BB962C8B-B14F-4D97-AF65-F5344CB8AC3E}">
        <p14:creationId xmlns:p14="http://schemas.microsoft.com/office/powerpoint/2010/main" val="1750973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754062"/>
          </a:xfrm>
        </p:spPr>
        <p:txBody>
          <a:bodyPr/>
          <a:lstStyle/>
          <a:p>
            <a:pPr algn="ctr" eaLnBrk="1" hangingPunct="1"/>
            <a:r>
              <a:rPr lang="ru-RU" altLang="ru-RU" sz="3600" b="1" smtClean="0"/>
              <a:t>Ты и суд!</a:t>
            </a:r>
            <a:br>
              <a:rPr lang="ru-RU" altLang="ru-RU" sz="3600" b="1" smtClean="0"/>
            </a:br>
            <a:endParaRPr lang="ru-RU" altLang="ru-RU" sz="3600" b="1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765175"/>
            <a:ext cx="7386638" cy="5688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 b="1" smtClean="0"/>
              <a:t>Суд - это государственный орган, который осуществляет правосудие, то есть рассматривает:</a:t>
            </a:r>
            <a:br>
              <a:rPr lang="ru-RU" altLang="ru-RU" sz="2000" b="1" smtClean="0"/>
            </a:br>
            <a:r>
              <a:rPr lang="ru-RU" altLang="ru-RU" sz="1600" b="1" smtClean="0"/>
              <a:t>- уголовные дела (о преступлениях). По результатам такого рассмотрения суд выносит приговор (или постановление);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b="1" smtClean="0"/>
              <a:t>- административные (о правонарушениях);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b="1" smtClean="0"/>
              <a:t>- гражданские споры (например, о разделе имущества при разводе родителей);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b="1" smtClean="0"/>
              <a:t>- семейные (развод родителей, определение места жительства ребенка);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altLang="ru-RU" sz="1600" b="1" smtClean="0"/>
              <a:t>трудовые (неправомерное увольнение с работы, восстановление на работе).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2400" b="1" smtClean="0">
                <a:solidFill>
                  <a:schemeClr val="tx2"/>
                </a:solidFill>
              </a:rPr>
              <a:t>Если тебе уже исполнилось 16 лет.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600" b="1" smtClean="0"/>
              <a:t>По достижении совершеннолетия ты будешь иметь право самостоятельно защищать свои права.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600" b="1" smtClean="0">
                <a:solidFill>
                  <a:schemeClr val="tx2"/>
                </a:solidFill>
              </a:rPr>
              <a:t>Важно:</a:t>
            </a:r>
            <a:r>
              <a:rPr lang="ru-RU" altLang="ru-RU" sz="1600" b="1" smtClean="0"/>
              <a:t> начиная с 16 лет ты подлежишь административной ответственности и несешь уголовную ответственность за любые преступления.</a:t>
            </a:r>
            <a:endParaRPr lang="ru-RU" altLang="ru-RU" sz="16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b="1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2783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825500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Преступление и уголовная ответственность.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981075"/>
            <a:ext cx="7386638" cy="54721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b="1" smtClean="0"/>
              <a:t>Ты подлежишь уголовной ответственности, если ко времени совершения преступления тебе исполнилось 16 лет. Однако за некоторые преступления уголовная ответственность наступает с 14 лет.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400" b="1" u="sng" smtClean="0"/>
              <a:t>С 14 лет уголовная ответственность наступает за следующие преступлени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400" b="1" smtClean="0"/>
              <a:t>- убийство (статья 105);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400" b="1" smtClean="0"/>
              <a:t>- умышленное причинение тяжкого вреда здоровью (статья 111);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400" b="1" smtClean="0"/>
              <a:t>- умышленное причинение средней тяжести вреда здоровью (статья 112);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400" b="1" smtClean="0"/>
              <a:t>- похищение человека (статья 126);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400" b="1" smtClean="0"/>
              <a:t>- изнасилование (статья 131);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400" b="1" smtClean="0"/>
              <a:t>- насильственные действия сексуального характера (статья 132);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400" b="1" smtClean="0"/>
              <a:t>- кража (статья 158);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400" b="1" smtClean="0"/>
              <a:t>- грабеж (статья 161);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400" b="1" smtClean="0"/>
              <a:t>- разбой (статья 162);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400" b="1" smtClean="0"/>
              <a:t>- вымогательство (статья 163);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400" b="1" smtClean="0"/>
              <a:t>- неправомерное завладение автомобилем или иным транспортным средством без цели хищения (статья 166);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400" b="1" smtClean="0"/>
              <a:t>- умышленные уничтожение или повреждение имущества при отягчающих обстоятельствах (часть вторая статьи 167);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400" b="1" smtClean="0"/>
              <a:t>- террористический акт (статья 205);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400" b="1" smtClean="0"/>
              <a:t>- захват заложника (статья 206);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400" b="1" smtClean="0"/>
              <a:t>- заведомо ложное сообщение об акте терроризма (статья 207);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400" b="1" smtClean="0"/>
              <a:t>- хулиганство при отягчающих обстоятельствах (часть вторая статьи 213);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400" b="1" smtClean="0"/>
              <a:t>- вандализм (статья 214);</a:t>
            </a:r>
          </a:p>
        </p:txBody>
      </p:sp>
    </p:spTree>
    <p:extLst>
      <p:ext uri="{BB962C8B-B14F-4D97-AF65-F5344CB8AC3E}">
        <p14:creationId xmlns:p14="http://schemas.microsoft.com/office/powerpoint/2010/main" val="1678844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smtClean="0"/>
              <a:t>Помни свои права!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3525" y="1598613"/>
            <a:ext cx="7261225" cy="406241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2800" b="1" smtClean="0"/>
              <a:t>Однако не забывай, что и ты должен соблюдать Закон и незнание закона не освобождает тебя от ответственности.</a:t>
            </a:r>
          </a:p>
        </p:txBody>
      </p:sp>
      <p:pic>
        <p:nvPicPr>
          <p:cNvPr id="24580" name="Picture 8" descr="i?id=9645472-62-7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0338" y="3860800"/>
            <a:ext cx="2520950" cy="2016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1909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http://stavds4.ru/wp-content/gallery/pravarebenka/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4349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teacher_clipart_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19050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44561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Дети должны знать свои права. Уметь их отстаивать. Изучение прав человека - это, прежде всего, воспитание уверенности в себе, терпимости.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У каждого человека есть права.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Ребёнок тоже человек, а значит и у него есть права.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Они отличаются от прав взрослых: меньшими возможностями защитить самого себя;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физической и психологической незрелостью;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ранимостью; зависимостью от опеки старших.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Поэтому и права  ребёнка в чём-то глубже, шире, значительнее, «заботливее», чем права взрослого.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1933575" y="188913"/>
            <a:ext cx="7210425" cy="131445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/>
              <a:t>Для чего ребёнку </a:t>
            </a:r>
            <a:br>
              <a:rPr lang="ru-RU" sz="3600" smtClean="0"/>
            </a:br>
            <a:r>
              <a:rPr lang="ru-RU" sz="3600" smtClean="0"/>
              <a:t>знать свои права?</a:t>
            </a:r>
          </a:p>
        </p:txBody>
      </p:sp>
    </p:spTree>
    <p:extLst>
      <p:ext uri="{BB962C8B-B14F-4D97-AF65-F5344CB8AC3E}">
        <p14:creationId xmlns:p14="http://schemas.microsoft.com/office/powerpoint/2010/main" val="2183324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Список литературы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/>
              <a:t>	</a:t>
            </a:r>
            <a:r>
              <a:rPr lang="ru-RU" sz="2400" dirty="0" smtClean="0"/>
              <a:t>«Декларация прав ребенка. Конвенция о правах ребенка» М., Педагогическое общество России, 2005.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	«Семейный Кодекс РФ» М., Юридическая литература, 1993.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    Федеральный закон об основных гарантиях прав ребенка в РФ, М., 2007.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     </a:t>
            </a:r>
            <a:r>
              <a:rPr lang="ru-RU" sz="2400" dirty="0" err="1" smtClean="0"/>
              <a:t>Каширцева</a:t>
            </a:r>
            <a:r>
              <a:rPr lang="ru-RU" sz="2400" dirty="0" smtClean="0"/>
              <a:t> Е., </a:t>
            </a:r>
            <a:r>
              <a:rPr lang="ru-RU" sz="2400" dirty="0" err="1" smtClean="0"/>
              <a:t>Шабельник</a:t>
            </a:r>
            <a:r>
              <a:rPr lang="ru-RU" sz="2400" dirty="0" smtClean="0"/>
              <a:t> Е. «Права на каждый день» М., 	Вита-пресс, 1995.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	Никитин А.Ф. «Право», М., Дрофа, 2009.</a:t>
            </a:r>
            <a:r>
              <a:rPr lang="ru-RU" sz="2000" dirty="0" smtClean="0"/>
              <a:t> 			 </a:t>
            </a:r>
          </a:p>
        </p:txBody>
      </p:sp>
      <p:pic>
        <p:nvPicPr>
          <p:cNvPr id="19460" name="Picture 6" descr="Картинка 5 из 8945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111750"/>
            <a:ext cx="1873250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208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-9525"/>
            <a:ext cx="8212137" cy="687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2389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400" b="1" dirty="0">
                <a:latin typeface="Calibri" panose="020F0502020204030204" pitchFamily="34" charset="0"/>
              </a:rPr>
              <a:t>Условно права ребенка можно разделить на 6 основных групп:</a:t>
            </a:r>
          </a:p>
          <a:p>
            <a:pPr>
              <a:lnSpc>
                <a:spcPct val="80000"/>
              </a:lnSpc>
              <a:defRPr/>
            </a:pPr>
            <a:r>
              <a:rPr lang="ru-RU" sz="2400" b="1" dirty="0">
                <a:latin typeface="Calibri" panose="020F0502020204030204" pitchFamily="34" charset="0"/>
              </a:rPr>
              <a:t>К первой группе </a:t>
            </a:r>
            <a:r>
              <a:rPr lang="ru-RU" sz="2400" dirty="0">
                <a:latin typeface="Calibri" panose="020F0502020204030204" pitchFamily="34" charset="0"/>
              </a:rPr>
              <a:t>можно отнести такие права ребенка, как право на жизнь, на имя, на равенство в осуществлении других прав и т.п.</a:t>
            </a:r>
          </a:p>
          <a:p>
            <a:pPr>
              <a:lnSpc>
                <a:spcPct val="80000"/>
              </a:lnSpc>
              <a:defRPr/>
            </a:pPr>
            <a:r>
              <a:rPr lang="ru-RU" sz="2400" b="1" dirty="0">
                <a:latin typeface="Calibri" panose="020F0502020204030204" pitchFamily="34" charset="0"/>
              </a:rPr>
              <a:t>Ко второй группе </a:t>
            </a:r>
            <a:r>
              <a:rPr lang="ru-RU" sz="2400" dirty="0">
                <a:latin typeface="Calibri" panose="020F0502020204030204" pitchFamily="34" charset="0"/>
              </a:rPr>
              <a:t>относится права ребенка на семейное благополучие.</a:t>
            </a:r>
          </a:p>
          <a:p>
            <a:pPr>
              <a:lnSpc>
                <a:spcPct val="80000"/>
              </a:lnSpc>
              <a:defRPr/>
            </a:pPr>
            <a:r>
              <a:rPr lang="ru-RU" sz="2400" b="1" dirty="0">
                <a:latin typeface="Calibri" panose="020F0502020204030204" pitchFamily="34" charset="0"/>
              </a:rPr>
              <a:t>К третьей группе </a:t>
            </a:r>
            <a:r>
              <a:rPr lang="ru-RU" sz="2400" dirty="0">
                <a:latin typeface="Calibri" panose="020F0502020204030204" pitchFamily="34" charset="0"/>
              </a:rPr>
              <a:t>относится права ребенка на свободное развитие его личности.</a:t>
            </a:r>
          </a:p>
          <a:p>
            <a:pPr>
              <a:lnSpc>
                <a:spcPct val="80000"/>
              </a:lnSpc>
              <a:defRPr/>
            </a:pPr>
            <a:r>
              <a:rPr lang="ru-RU" sz="2400" b="1" dirty="0">
                <a:latin typeface="Calibri" panose="020F0502020204030204" pitchFamily="34" charset="0"/>
              </a:rPr>
              <a:t>Четвертая группа прав </a:t>
            </a:r>
            <a:r>
              <a:rPr lang="ru-RU" sz="2400" dirty="0">
                <a:latin typeface="Calibri" panose="020F0502020204030204" pitchFamily="34" charset="0"/>
              </a:rPr>
              <a:t>призвана обеспечить здоровье детей.</a:t>
            </a:r>
          </a:p>
          <a:p>
            <a:pPr>
              <a:lnSpc>
                <a:spcPct val="80000"/>
              </a:lnSpc>
              <a:defRPr/>
            </a:pPr>
            <a:r>
              <a:rPr lang="ru-RU" sz="2400" b="1" dirty="0">
                <a:latin typeface="Calibri" panose="020F0502020204030204" pitchFamily="34" charset="0"/>
              </a:rPr>
              <a:t>Пятая группа прав </a:t>
            </a:r>
            <a:r>
              <a:rPr lang="ru-RU" sz="2400" dirty="0">
                <a:latin typeface="Calibri" panose="020F0502020204030204" pitchFamily="34" charset="0"/>
              </a:rPr>
              <a:t>ориентирована на образование детей и их культурное развитие (право на образование, на отдых и досуг, право участвовать в играх и развлекательных мероприятиях, право свободно участвовать в культурной жизни и заниматься искусством).</a:t>
            </a:r>
          </a:p>
          <a:p>
            <a:pPr>
              <a:lnSpc>
                <a:spcPct val="80000"/>
              </a:lnSpc>
              <a:defRPr/>
            </a:pPr>
            <a:r>
              <a:rPr lang="ru-RU" sz="2400" b="1" dirty="0">
                <a:latin typeface="Calibri" panose="020F0502020204030204" pitchFamily="34" charset="0"/>
              </a:rPr>
              <a:t>И шестая группа прав </a:t>
            </a:r>
            <a:r>
              <a:rPr lang="ru-RU" sz="2400" dirty="0">
                <a:latin typeface="Calibri" panose="020F0502020204030204" pitchFamily="34" charset="0"/>
              </a:rPr>
              <a:t>направлена на защиту детей от экономической и другой эксплуатации, от привлечения к производству и распространению наркотиков, от античеловеческого содержания и обращения с детьми в местах лишения свободы.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3855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68413"/>
            <a:ext cx="7386638" cy="5184775"/>
          </a:xfrm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altLang="ru-RU" b="1" dirty="0" smtClean="0">
                <a:solidFill>
                  <a:schemeClr val="tx2"/>
                </a:solidFill>
              </a:rPr>
              <a:t>Возраст: от 0 месяцев до 6 лет.</a:t>
            </a:r>
            <a:r>
              <a:rPr lang="ru-RU" altLang="ru-RU" sz="4000" b="1" dirty="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b="1" dirty="0" smtClean="0"/>
              <a:t>Тебя называют: ребенок.</a:t>
            </a:r>
            <a:br>
              <a:rPr lang="ru-RU" altLang="ru-RU" sz="2800" b="1" dirty="0" smtClean="0"/>
            </a:br>
            <a:r>
              <a:rPr lang="ru-RU" altLang="ru-RU" sz="1800" b="1" dirty="0" smtClean="0"/>
              <a:t>Твоя дееспособность: недееспособный</a:t>
            </a:r>
            <a:r>
              <a:rPr lang="ru-RU" altLang="ru-RU" sz="1800" dirty="0" smtClean="0"/>
              <a:t>, это объясняется тем, что ребенок в силу своих малых лет, не может понимать и отвечать за свои поступки.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u="sng" dirty="0" smtClean="0"/>
              <a:t>Ты родился:</a:t>
            </a:r>
            <a:br>
              <a:rPr lang="ru-RU" altLang="ru-RU" sz="2000" b="1" u="sng" dirty="0" smtClean="0"/>
            </a:br>
            <a:r>
              <a:rPr lang="ru-RU" altLang="ru-RU" sz="1800" dirty="0" smtClean="0"/>
              <a:t>Ты приобретаешь право на гражданство.</a:t>
            </a:r>
            <a:br>
              <a:rPr lang="ru-RU" altLang="ru-RU" sz="1800" dirty="0" smtClean="0"/>
            </a:br>
            <a:r>
              <a:rPr lang="ru-RU" altLang="ru-RU" sz="1800" dirty="0" smtClean="0"/>
              <a:t>Обладаешь правоспособностью по гражданскому праву.</a:t>
            </a:r>
            <a:br>
              <a:rPr lang="ru-RU" altLang="ru-RU" sz="1800" dirty="0" smtClean="0"/>
            </a:br>
            <a:r>
              <a:rPr lang="ru-RU" altLang="ru-RU" sz="1800" dirty="0" smtClean="0"/>
              <a:t>Имеешь право на имя, отчество и фамилию.</a:t>
            </a:r>
            <a:br>
              <a:rPr lang="ru-RU" altLang="ru-RU" sz="1800" dirty="0" smtClean="0"/>
            </a:br>
            <a:r>
              <a:rPr lang="ru-RU" altLang="ru-RU" sz="1800" dirty="0" smtClean="0"/>
              <a:t>Имеешь право жить и воспитываться в семье, знать своих родителей, получать от них защиту своих прав и законных интересов.</a:t>
            </a:r>
            <a:br>
              <a:rPr lang="ru-RU" altLang="ru-RU" sz="1800" dirty="0" smtClean="0"/>
            </a:br>
            <a:r>
              <a:rPr lang="ru-RU" altLang="ru-RU" sz="1800" dirty="0" smtClean="0"/>
              <a:t>На твое имя может быть открыт счет в банке.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u="sng" dirty="0" smtClean="0"/>
              <a:t>Тебе </a:t>
            </a:r>
            <a:r>
              <a:rPr lang="ru-RU" altLang="ru-RU" sz="2000" u="sng" dirty="0" smtClean="0"/>
              <a:t>2 месяца</a:t>
            </a:r>
            <a:r>
              <a:rPr lang="ru-RU" altLang="ru-RU" sz="2000" b="1" dirty="0" smtClean="0"/>
              <a:t>:</a:t>
            </a:r>
            <a:br>
              <a:rPr lang="ru-RU" altLang="ru-RU" sz="2000" b="1" dirty="0" smtClean="0"/>
            </a:br>
            <a:r>
              <a:rPr lang="ru-RU" altLang="ru-RU" sz="1800" dirty="0" smtClean="0"/>
              <a:t>Имеешь право посещать ясли.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u="sng" dirty="0" smtClean="0"/>
              <a:t>Тебе 3 года:</a:t>
            </a:r>
            <a:br>
              <a:rPr lang="ru-RU" altLang="ru-RU" sz="2000" b="1" u="sng" dirty="0" smtClean="0"/>
            </a:br>
            <a:r>
              <a:rPr lang="ru-RU" altLang="ru-RU" sz="1800" dirty="0" smtClean="0"/>
              <a:t>Имеешь право посещать детский сад. </a:t>
            </a:r>
          </a:p>
          <a:p>
            <a:pPr eaLnBrk="1" hangingPunct="1">
              <a:lnSpc>
                <a:spcPct val="90000"/>
              </a:lnSpc>
            </a:pPr>
            <a:endParaRPr lang="ru-RU" altLang="ru-RU" sz="1800" dirty="0" smtClean="0"/>
          </a:p>
        </p:txBody>
      </p:sp>
      <p:sp>
        <p:nvSpPr>
          <p:cNvPr id="4099" name="WordArt 6"/>
          <p:cNvSpPr>
            <a:spLocks noChangeArrowheads="1" noChangeShapeType="1" noTextEdit="1"/>
          </p:cNvSpPr>
          <p:nvPr/>
        </p:nvSpPr>
        <p:spPr bwMode="auto">
          <a:xfrm>
            <a:off x="900113" y="188913"/>
            <a:ext cx="6121400" cy="10795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Твой возраст - твои права</a:t>
            </a:r>
          </a:p>
        </p:txBody>
      </p:sp>
      <p:pic>
        <p:nvPicPr>
          <p:cNvPr id="4100" name="Picture 10" descr="ANd9GcRjWmmrOQoPYMQjYqJeA2zH5F-QPVy6QViPZEVsjIcxBuzZuUg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724400"/>
            <a:ext cx="2243137" cy="190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7602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5216525" cy="465137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   </a:t>
            </a:r>
            <a:r>
              <a:rPr lang="ru-RU" altLang="ru-RU" sz="2800" b="1" smtClean="0"/>
              <a:t>Тебе 6 лет:</a:t>
            </a:r>
            <a:r>
              <a:rPr lang="ru-RU" altLang="ru-RU" sz="3600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692150"/>
            <a:ext cx="7386638" cy="53292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С 6 лет 6 месяцев ты вправе посещать школу (по заявлению родителей, усыновителей или опекунов и с разрешения учредителя образовательного учреждения ты можешь начать обучение в более раннем возрасте).</a:t>
            </a:r>
            <a:br>
              <a:rPr lang="ru-RU" altLang="ru-RU" sz="2000" smtClean="0"/>
            </a:br>
            <a:endParaRPr lang="ru-RU" altLang="ru-RU" sz="2000" smtClean="0"/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250825" y="1844675"/>
            <a:ext cx="7129463" cy="518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chemeClr val="tx2"/>
                </a:solidFill>
              </a:rPr>
              <a:t>Тебе 10 лет:</a:t>
            </a:r>
          </a:p>
          <a:p>
            <a:pPr eaLnBrk="1" hangingPunct="1"/>
            <a:r>
              <a:rPr lang="ru-RU" altLang="ru-RU"/>
              <a:t>С этого возраста ты:</a:t>
            </a:r>
            <a:r>
              <a:rPr lang="ru-RU" altLang="ru-RU" b="1"/>
              <a:t/>
            </a:r>
            <a:br>
              <a:rPr lang="ru-RU" altLang="ru-RU" b="1"/>
            </a:br>
            <a:r>
              <a:rPr lang="ru-RU" altLang="ru-RU"/>
              <a:t>-даешь согласие на изменение своего имени и фамилии;</a:t>
            </a:r>
            <a:r>
              <a:rPr lang="ru-RU" altLang="ru-RU" b="1"/>
              <a:t/>
            </a:r>
            <a:br>
              <a:rPr lang="ru-RU" altLang="ru-RU" b="1"/>
            </a:br>
            <a:r>
              <a:rPr lang="ru-RU" altLang="ru-RU"/>
              <a:t>-даешь согласие на свое усыновление или передачу в приемную семью, либо на восстановление родительских прав своих родителей;</a:t>
            </a:r>
            <a:r>
              <a:rPr lang="ru-RU" altLang="ru-RU" b="1"/>
              <a:t/>
            </a:r>
            <a:br>
              <a:rPr lang="ru-RU" altLang="ru-RU" b="1"/>
            </a:br>
            <a:r>
              <a:rPr lang="ru-RU" altLang="ru-RU"/>
              <a:t>-Выражаешь свое мнение о том, с кем из родителей, расторгающих брак в суде, ты хотел бы проживать после развода;</a:t>
            </a:r>
            <a:r>
              <a:rPr lang="ru-RU" altLang="ru-RU" b="1"/>
              <a:t/>
            </a:r>
            <a:br>
              <a:rPr lang="ru-RU" altLang="ru-RU" b="1"/>
            </a:br>
            <a:r>
              <a:rPr lang="ru-RU" altLang="ru-RU"/>
              <a:t>-Вправе выражать свое мнение при решении в семье любого вопроса, затрагивающего твои интересы;</a:t>
            </a:r>
            <a:r>
              <a:rPr lang="ru-RU" altLang="ru-RU" b="1"/>
              <a:t/>
            </a:r>
            <a:br>
              <a:rPr lang="ru-RU" altLang="ru-RU" b="1"/>
            </a:br>
            <a:r>
              <a:rPr lang="ru-RU" altLang="ru-RU"/>
              <a:t>-Вправе быть заслушанным в ходе любого судебного или административного разбирательства;</a:t>
            </a:r>
            <a:r>
              <a:rPr lang="ru-RU" altLang="ru-RU" b="1"/>
              <a:t/>
            </a:r>
            <a:br>
              <a:rPr lang="ru-RU" altLang="ru-RU" b="1"/>
            </a:br>
            <a:r>
              <a:rPr lang="ru-RU" altLang="ru-RU"/>
              <a:t>-Можешь вступать в детские общественные объединения. </a:t>
            </a:r>
            <a:endParaRPr lang="ru-RU" altLang="ru-RU" sz="2800" b="1">
              <a:solidFill>
                <a:schemeClr val="tx2"/>
              </a:solidFill>
            </a:endParaRPr>
          </a:p>
          <a:p>
            <a:pPr eaLnBrk="1" hangingPunct="1"/>
            <a:endParaRPr lang="ru-RU" altLang="ru-RU" sz="2800" b="1">
              <a:solidFill>
                <a:schemeClr val="tx2"/>
              </a:solidFill>
            </a:endParaRPr>
          </a:p>
          <a:p>
            <a:pPr eaLnBrk="1" hangingPunct="1"/>
            <a:endParaRPr lang="ru-RU" altLang="ru-RU" sz="2800" b="1">
              <a:solidFill>
                <a:schemeClr val="tx2"/>
              </a:solidFill>
            </a:endParaRPr>
          </a:p>
          <a:p>
            <a:pPr eaLnBrk="1" hangingPunct="1"/>
            <a:endParaRPr lang="ru-RU" altLang="ru-RU" sz="16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03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825500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Тебе 14 лет.</a:t>
            </a:r>
            <a:r>
              <a:rPr lang="ru-RU" altLang="ru-RU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981075"/>
            <a:ext cx="7386638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700" smtClean="0"/>
              <a:t>С этого возраста ты обязан иметь паспорт гражданина Российской Федерации.</a:t>
            </a:r>
            <a:br>
              <a:rPr lang="ru-RU" altLang="ru-RU" sz="1700" smtClean="0"/>
            </a:br>
            <a:r>
              <a:rPr lang="ru-RU" altLang="ru-RU" sz="1700" smtClean="0"/>
              <a:t>С этого возраста ты даешь письменное согласие для выхода из гражданства российской федерации вместе с родителями.</a:t>
            </a:r>
            <a:br>
              <a:rPr lang="ru-RU" altLang="ru-RU" sz="1700" smtClean="0"/>
            </a:br>
            <a:r>
              <a:rPr lang="ru-RU" altLang="ru-RU" sz="1700" smtClean="0"/>
              <a:t>Можешь выбирать себе место жительства (с согласия родителей).</a:t>
            </a:r>
            <a:br>
              <a:rPr lang="ru-RU" altLang="ru-RU" sz="1700" smtClean="0"/>
            </a:br>
            <a:r>
              <a:rPr lang="ru-RU" altLang="ru-RU" sz="1700" smtClean="0"/>
              <a:t>С письменного согласия родителей (усыновителей или опекунов) вправе совершать любые сделки.</a:t>
            </a:r>
            <a:br>
              <a:rPr lang="ru-RU" altLang="ru-RU" sz="1700" smtClean="0"/>
            </a:br>
            <a:r>
              <a:rPr lang="ru-RU" altLang="ru-RU" sz="1700" smtClean="0"/>
              <a:t>Вправе распоряжаться своим заработком, стипендией и иными доходами.</a:t>
            </a:r>
            <a:br>
              <a:rPr lang="ru-RU" altLang="ru-RU" sz="1700" smtClean="0"/>
            </a:br>
            <a:r>
              <a:rPr lang="ru-RU" altLang="ru-RU" sz="1700" smtClean="0"/>
              <a:t>Можешь осуществлять права автора произведения науки, литературы или искусства, изобретения или иного охраняемого законом результата своей интеллектуальной деятельности.</a:t>
            </a:r>
            <a:br>
              <a:rPr lang="ru-RU" altLang="ru-RU" sz="1700" smtClean="0"/>
            </a:br>
            <a:r>
              <a:rPr lang="ru-RU" altLang="ru-RU" sz="1700" smtClean="0"/>
              <a:t>Имеешь право вносить вклады в кредитные учреждения и распоряжаться ими.</a:t>
            </a:r>
            <a:br>
              <a:rPr lang="ru-RU" altLang="ru-RU" sz="1700" smtClean="0"/>
            </a:br>
            <a:r>
              <a:rPr lang="ru-RU" altLang="ru-RU" sz="1700" smtClean="0"/>
              <a:t>Допускается поступление на работу для выполнение в свободное от учебы время легкого труда (с согласия одного из родителей).</a:t>
            </a:r>
            <a:br>
              <a:rPr lang="ru-RU" altLang="ru-RU" sz="1700" smtClean="0"/>
            </a:br>
            <a:r>
              <a:rPr lang="ru-RU" altLang="ru-RU" sz="1700" smtClean="0"/>
              <a:t>Имеешь право требовать отмены усыновления.</a:t>
            </a:r>
            <a:br>
              <a:rPr lang="ru-RU" altLang="ru-RU" sz="1700" smtClean="0"/>
            </a:br>
            <a:r>
              <a:rPr lang="ru-RU" altLang="ru-RU" sz="1700" smtClean="0"/>
              <a:t>Имеешь право управлять велосипедом при движении по дорогам.</a:t>
            </a:r>
            <a:br>
              <a:rPr lang="ru-RU" altLang="ru-RU" sz="1700" smtClean="0"/>
            </a:br>
            <a:r>
              <a:rPr lang="ru-RU" altLang="ru-RU" sz="1700" smtClean="0"/>
              <a:t>Можешь вступать в молодежные общественные объединения.</a:t>
            </a:r>
            <a:br>
              <a:rPr lang="ru-RU" altLang="ru-RU" sz="1700" smtClean="0"/>
            </a:br>
            <a:r>
              <a:rPr lang="ru-RU" altLang="ru-RU" sz="1700" smtClean="0"/>
              <a:t>В зависимости от того, в каком субъекте нашей страны ты проживаешь, имеешь право вступать в брак. Браки с 14 лет разрешены, например, в следующих субъектах Российской Федерации: Белгородской, Вологодской, Владимирской, Калужской, Московской, Мурманской, Нижегородской, Новгородской, Орловской, Ростовской, Рязанской, Самарской, Тверской и др. областях.</a:t>
            </a:r>
            <a:br>
              <a:rPr lang="ru-RU" altLang="ru-RU" sz="1700" smtClean="0"/>
            </a:br>
            <a:endParaRPr lang="ru-RU" altLang="ru-RU" sz="1700" smtClean="0"/>
          </a:p>
        </p:txBody>
      </p:sp>
    </p:spTree>
    <p:extLst>
      <p:ext uri="{BB962C8B-B14F-4D97-AF65-F5344CB8AC3E}">
        <p14:creationId xmlns:p14="http://schemas.microsoft.com/office/powerpoint/2010/main" val="3586599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393700"/>
          </a:xfrm>
        </p:spPr>
        <p:txBody>
          <a:bodyPr/>
          <a:lstStyle/>
          <a:p>
            <a:pPr eaLnBrk="1" hangingPunct="1"/>
            <a:r>
              <a:rPr lang="ru-RU" altLang="ru-RU" sz="3600" b="1" i="1" smtClean="0"/>
              <a:t>Помни, что:</a:t>
            </a:r>
            <a:r>
              <a:rPr lang="ru-RU" altLang="ru-RU" sz="3600" smtClean="0"/>
              <a:t> </a:t>
            </a:r>
            <a:r>
              <a:rPr lang="ru-RU" altLang="ru-RU" sz="3600" u="sng" smtClean="0"/>
              <a:t>с 14 лет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692150"/>
            <a:ext cx="7386638" cy="59055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700" smtClean="0"/>
              <a:t> С этого возраста ты самостоятельно несешь имущественную ответственность по совершенным тобой сделкам.</a:t>
            </a:r>
            <a:br>
              <a:rPr lang="ru-RU" altLang="ru-RU" sz="1700" smtClean="0"/>
            </a:br>
            <a:r>
              <a:rPr lang="ru-RU" altLang="ru-RU" sz="1700" u="sng" smtClean="0"/>
              <a:t>Подлежишь уголовной ответственности за некоторые преступления:</a:t>
            </a:r>
            <a:br>
              <a:rPr lang="ru-RU" altLang="ru-RU" sz="1700" u="sng" smtClean="0"/>
            </a:br>
            <a:r>
              <a:rPr lang="ru-RU" altLang="ru-RU" sz="1700" u="sng" smtClean="0"/>
              <a:t>убийство;</a:t>
            </a:r>
            <a:br>
              <a:rPr lang="ru-RU" altLang="ru-RU" sz="1700" u="sng" smtClean="0"/>
            </a:br>
            <a:r>
              <a:rPr lang="ru-RU" altLang="ru-RU" sz="1700" smtClean="0"/>
              <a:t>умышленное причинение тяжкого вреда здоровью;</a:t>
            </a:r>
            <a:br>
              <a:rPr lang="ru-RU" altLang="ru-RU" sz="1700" smtClean="0"/>
            </a:br>
            <a:r>
              <a:rPr lang="ru-RU" altLang="ru-RU" sz="1700" smtClean="0"/>
              <a:t>умышленное причинение средней тяжести вреда здоровью;</a:t>
            </a:r>
            <a:br>
              <a:rPr lang="ru-RU" altLang="ru-RU" sz="1700" smtClean="0"/>
            </a:br>
            <a:r>
              <a:rPr lang="ru-RU" altLang="ru-RU" sz="1700" smtClean="0"/>
              <a:t>похищение человека, изнасилование;</a:t>
            </a:r>
            <a:br>
              <a:rPr lang="ru-RU" altLang="ru-RU" sz="1700" smtClean="0"/>
            </a:br>
            <a:r>
              <a:rPr lang="ru-RU" altLang="ru-RU" sz="1700" smtClean="0"/>
              <a:t>насильственные действия сексуального характера;</a:t>
            </a:r>
            <a:br>
              <a:rPr lang="ru-RU" altLang="ru-RU" sz="1700" smtClean="0"/>
            </a:br>
            <a:r>
              <a:rPr lang="ru-RU" altLang="ru-RU" sz="1700" smtClean="0"/>
              <a:t>кража;</a:t>
            </a:r>
            <a:br>
              <a:rPr lang="ru-RU" altLang="ru-RU" sz="1700" smtClean="0"/>
            </a:br>
            <a:r>
              <a:rPr lang="ru-RU" altLang="ru-RU" sz="1700" smtClean="0"/>
              <a:t>грабеж;</a:t>
            </a:r>
            <a:br>
              <a:rPr lang="ru-RU" altLang="ru-RU" sz="1700" smtClean="0"/>
            </a:br>
            <a:r>
              <a:rPr lang="ru-RU" altLang="ru-RU" sz="1700" smtClean="0"/>
              <a:t>разбой;</a:t>
            </a:r>
            <a:br>
              <a:rPr lang="ru-RU" altLang="ru-RU" sz="1700" smtClean="0"/>
            </a:br>
            <a:r>
              <a:rPr lang="ru-RU" altLang="ru-RU" sz="1700" smtClean="0"/>
              <a:t>вымогательство;</a:t>
            </a:r>
            <a:br>
              <a:rPr lang="ru-RU" altLang="ru-RU" sz="1700" smtClean="0"/>
            </a:br>
            <a:r>
              <a:rPr lang="ru-RU" altLang="ru-RU" sz="1700" smtClean="0"/>
              <a:t>неправомерное завладение автомобилем либо иным транспортным средством без цели хищения;</a:t>
            </a:r>
            <a:br>
              <a:rPr lang="ru-RU" altLang="ru-RU" sz="1700" smtClean="0"/>
            </a:br>
            <a:r>
              <a:rPr lang="ru-RU" altLang="ru-RU" sz="1700" smtClean="0"/>
              <a:t>умышленно уничтожение или повреждение имущества при отягчающих обстоятельствах;</a:t>
            </a:r>
            <a:br>
              <a:rPr lang="ru-RU" altLang="ru-RU" sz="1700" smtClean="0"/>
            </a:br>
            <a:r>
              <a:rPr lang="ru-RU" altLang="ru-RU" sz="1700" smtClean="0"/>
              <a:t>террористический акт;</a:t>
            </a:r>
            <a:br>
              <a:rPr lang="ru-RU" altLang="ru-RU" sz="1700" smtClean="0"/>
            </a:br>
            <a:r>
              <a:rPr lang="ru-RU" altLang="ru-RU" sz="1700" smtClean="0"/>
              <a:t>захват заложника;</a:t>
            </a:r>
            <a:br>
              <a:rPr lang="ru-RU" altLang="ru-RU" sz="1700" smtClean="0"/>
            </a:br>
            <a:r>
              <a:rPr lang="ru-RU" altLang="ru-RU" sz="1700" smtClean="0"/>
              <a:t>заведомо ложное сообщение об акте терроризма;</a:t>
            </a:r>
            <a:br>
              <a:rPr lang="ru-RU" altLang="ru-RU" sz="1700" smtClean="0"/>
            </a:br>
            <a:r>
              <a:rPr lang="ru-RU" altLang="ru-RU" sz="1700" smtClean="0"/>
              <a:t>хулиганство при отягчающих обстоятельствах;</a:t>
            </a:r>
            <a:br>
              <a:rPr lang="ru-RU" altLang="ru-RU" sz="1700" smtClean="0"/>
            </a:br>
            <a:r>
              <a:rPr lang="ru-RU" altLang="ru-RU" sz="1700" smtClean="0"/>
              <a:t>вандализм;</a:t>
            </a:r>
            <a:br>
              <a:rPr lang="ru-RU" altLang="ru-RU" sz="1700" smtClean="0"/>
            </a:br>
            <a:r>
              <a:rPr lang="ru-RU" altLang="ru-RU" sz="1700" smtClean="0"/>
              <a:t>хищение либо вымогательство оружия;</a:t>
            </a:r>
            <a:br>
              <a:rPr lang="ru-RU" altLang="ru-RU" sz="1700" smtClean="0"/>
            </a:br>
            <a:r>
              <a:rPr lang="ru-RU" altLang="ru-RU" sz="1700" smtClean="0"/>
              <a:t>боеприпасов, взрывчатых веществ и взрывчатых устройств;</a:t>
            </a:r>
            <a:br>
              <a:rPr lang="ru-RU" altLang="ru-RU" sz="1700" smtClean="0"/>
            </a:br>
            <a:r>
              <a:rPr lang="ru-RU" altLang="ru-RU" sz="1700" smtClean="0"/>
              <a:t>хищение либо вымогательство наркотических средств или психотропных веществ;</a:t>
            </a:r>
            <a:br>
              <a:rPr lang="ru-RU" altLang="ru-RU" sz="1700" smtClean="0"/>
            </a:br>
            <a:r>
              <a:rPr lang="ru-RU" altLang="ru-RU" sz="1700" smtClean="0"/>
              <a:t>приведение в негодность транспортных средств или путей сообщения. </a:t>
            </a:r>
          </a:p>
        </p:txBody>
      </p:sp>
    </p:spTree>
    <p:extLst>
      <p:ext uri="{BB962C8B-B14F-4D97-AF65-F5344CB8AC3E}">
        <p14:creationId xmlns:p14="http://schemas.microsoft.com/office/powerpoint/2010/main" val="4175303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7548562" cy="609600"/>
          </a:xfrm>
        </p:spPr>
        <p:txBody>
          <a:bodyPr/>
          <a:lstStyle/>
          <a:p>
            <a:pPr eaLnBrk="1" hangingPunct="1"/>
            <a:r>
              <a:rPr lang="ru-RU" altLang="ru-RU" sz="3200" b="1" dirty="0" smtClean="0"/>
              <a:t>Тебе 15 лет.</a:t>
            </a:r>
            <a:r>
              <a:rPr lang="ru-RU" altLang="ru-RU" sz="3600" dirty="0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765175"/>
            <a:ext cx="7386638" cy="5330825"/>
          </a:xfrm>
        </p:spPr>
        <p:txBody>
          <a:bodyPr/>
          <a:lstStyle/>
          <a:p>
            <a:pPr eaLnBrk="1" hangingPunct="1"/>
            <a:r>
              <a:rPr lang="ru-RU" altLang="ru-RU" sz="1800" dirty="0" smtClean="0"/>
              <a:t>Имеешь право заключать трудовой договор для выполнения легкого труда.</a:t>
            </a:r>
          </a:p>
          <a:p>
            <a:pPr eaLnBrk="1" hangingPunct="1">
              <a:buFontTx/>
              <a:buNone/>
            </a:pPr>
            <a:r>
              <a:rPr lang="ru-RU" altLang="ru-RU" sz="1800" dirty="0" smtClean="0"/>
              <a:t> </a:t>
            </a:r>
            <a:r>
              <a:rPr lang="ru-RU" altLang="ru-RU" sz="3200" dirty="0" smtClean="0">
                <a:solidFill>
                  <a:schemeClr val="tx2"/>
                </a:solidFill>
              </a:rPr>
              <a:t>Тебе 16 лет:</a:t>
            </a:r>
          </a:p>
          <a:p>
            <a:pPr eaLnBrk="1" hangingPunct="1">
              <a:buFontTx/>
              <a:buNone/>
            </a:pPr>
            <a:r>
              <a:rPr lang="ru-RU" altLang="ru-RU" sz="1800" dirty="0" smtClean="0"/>
              <a:t>     Ты имеешь право на управление мотоциклом, мотороллером и другими </a:t>
            </a:r>
            <a:r>
              <a:rPr lang="ru-RU" altLang="ru-RU" sz="1800" dirty="0" err="1" smtClean="0"/>
              <a:t>мототранспортными</a:t>
            </a:r>
            <a:r>
              <a:rPr lang="ru-RU" altLang="ru-RU" sz="1800" dirty="0" smtClean="0"/>
              <a:t> средствами.</a:t>
            </a:r>
            <a:r>
              <a:rPr lang="ru-RU" altLang="ru-RU" sz="1800" b="1" dirty="0" smtClean="0"/>
              <a:t/>
            </a:r>
            <a:br>
              <a:rPr lang="ru-RU" altLang="ru-RU" sz="1800" b="1" dirty="0" smtClean="0"/>
            </a:br>
            <a:r>
              <a:rPr lang="ru-RU" altLang="ru-RU" sz="1800" dirty="0" smtClean="0"/>
              <a:t>Имеешь право на заключение трудового договора.</a:t>
            </a:r>
            <a:r>
              <a:rPr lang="ru-RU" altLang="ru-RU" sz="1800" b="1" dirty="0" smtClean="0"/>
              <a:t/>
            </a:r>
            <a:br>
              <a:rPr lang="ru-RU" altLang="ru-RU" sz="1800" b="1" dirty="0" smtClean="0"/>
            </a:br>
            <a:r>
              <a:rPr lang="ru-RU" altLang="ru-RU" sz="1800" dirty="0" smtClean="0"/>
              <a:t>Можешь вступить в брак, но при наличии уважительных причин (беременность, рождение ребенка) и с разрешение органов местного самоуправления.</a:t>
            </a:r>
            <a:r>
              <a:rPr lang="ru-RU" altLang="ru-RU" sz="1800" b="1" dirty="0" smtClean="0"/>
              <a:t/>
            </a:r>
            <a:br>
              <a:rPr lang="ru-RU" altLang="ru-RU" sz="1800" b="1" dirty="0" smtClean="0"/>
            </a:br>
            <a:r>
              <a:rPr lang="ru-RU" altLang="ru-RU" sz="1800" b="1" dirty="0" smtClean="0"/>
              <a:t/>
            </a:r>
            <a:br>
              <a:rPr lang="ru-RU" altLang="ru-RU" sz="1800" b="1" dirty="0" smtClean="0"/>
            </a:br>
            <a:endParaRPr lang="ru-RU" altLang="ru-RU" sz="1800" b="1" dirty="0" smtClean="0"/>
          </a:p>
          <a:p>
            <a:pPr eaLnBrk="1" hangingPunct="1">
              <a:buFontTx/>
              <a:buNone/>
            </a:pPr>
            <a:endParaRPr lang="ru-RU" altLang="ru-RU" sz="1800" b="1" dirty="0" smtClean="0"/>
          </a:p>
          <a:p>
            <a:pPr eaLnBrk="1" hangingPunct="1">
              <a:buFontTx/>
              <a:buNone/>
            </a:pPr>
            <a:r>
              <a:rPr lang="ru-RU" altLang="ru-RU" sz="1800" b="1" dirty="0" smtClean="0"/>
              <a:t>Помни, что:</a:t>
            </a:r>
            <a:br>
              <a:rPr lang="ru-RU" altLang="ru-RU" sz="1800" b="1" dirty="0" smtClean="0"/>
            </a:br>
            <a:r>
              <a:rPr lang="ru-RU" altLang="ru-RU" sz="1800" b="1" dirty="0" smtClean="0"/>
              <a:t>с этого момента ты подлежишь административной ответственности; </a:t>
            </a:r>
            <a:br>
              <a:rPr lang="ru-RU" altLang="ru-RU" sz="1800" b="1" dirty="0" smtClean="0"/>
            </a:br>
            <a:r>
              <a:rPr lang="ru-RU" altLang="ru-RU" sz="1800" b="1" dirty="0" smtClean="0"/>
              <a:t>несешь уголовную ответственность за любые преступления. </a:t>
            </a:r>
          </a:p>
        </p:txBody>
      </p:sp>
      <p:pic>
        <p:nvPicPr>
          <p:cNvPr id="10244" name="Picture 7" descr="i?id=310029812-32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2" y="1052513"/>
            <a:ext cx="1872629" cy="79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9" descr="i?id=137295193-38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429000"/>
            <a:ext cx="208756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1" descr="i?id=23134461-61-7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206" y="5157787"/>
            <a:ext cx="15128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7545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60</TotalTime>
  <Words>1314</Words>
  <Application>Microsoft Office PowerPoint</Application>
  <PresentationFormat>Экран (4:3)</PresentationFormat>
  <Paragraphs>137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Углы</vt:lpstr>
      <vt:lpstr>Классификация прав ребенка</vt:lpstr>
      <vt:lpstr>Для чего ребёнку  знать свои права?</vt:lpstr>
      <vt:lpstr>Презентация PowerPoint</vt:lpstr>
      <vt:lpstr>Презентация PowerPoint</vt:lpstr>
      <vt:lpstr>Презентация PowerPoint</vt:lpstr>
      <vt:lpstr>   Тебе 6 лет: </vt:lpstr>
      <vt:lpstr>Тебе 14 лет. </vt:lpstr>
      <vt:lpstr>Помни, что: с 14 лет</vt:lpstr>
      <vt:lpstr>Тебе 15 лет. </vt:lpstr>
      <vt:lpstr>Презентация PowerPoint</vt:lpstr>
      <vt:lpstr>Презентация PowerPoint</vt:lpstr>
      <vt:lpstr>Ты и деньги! </vt:lpstr>
      <vt:lpstr>Ты и милиция! </vt:lpstr>
      <vt:lpstr>Если ты являешься подозреваемым (задержанным)</vt:lpstr>
      <vt:lpstr>Презентация PowerPoint</vt:lpstr>
      <vt:lpstr>Ты и суд! </vt:lpstr>
      <vt:lpstr>Преступление и уголовная ответственность.</vt:lpstr>
      <vt:lpstr>Помни свои права!</vt:lpstr>
      <vt:lpstr>Презентация PowerPoint</vt:lpstr>
      <vt:lpstr>Список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прав ребенка</dc:title>
  <dc:creator>Надежда</dc:creator>
  <cp:lastModifiedBy>Надежда</cp:lastModifiedBy>
  <cp:revision>8</cp:revision>
  <dcterms:created xsi:type="dcterms:W3CDTF">2015-02-28T05:32:12Z</dcterms:created>
  <dcterms:modified xsi:type="dcterms:W3CDTF">2015-03-01T10:30:22Z</dcterms:modified>
</cp:coreProperties>
</file>