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6" r:id="rId3"/>
    <p:sldId id="269" r:id="rId4"/>
    <p:sldId id="265" r:id="rId5"/>
    <p:sldId id="272" r:id="rId6"/>
    <p:sldId id="273" r:id="rId7"/>
    <p:sldId id="271" r:id="rId8"/>
    <p:sldId id="278" r:id="rId9"/>
    <p:sldId id="277" r:id="rId10"/>
    <p:sldId id="276" r:id="rId11"/>
    <p:sldId id="285" r:id="rId12"/>
    <p:sldId id="281" r:id="rId13"/>
    <p:sldId id="280" r:id="rId14"/>
    <p:sldId id="283" r:id="rId15"/>
    <p:sldId id="291" r:id="rId16"/>
    <p:sldId id="293" r:id="rId17"/>
    <p:sldId id="292" r:id="rId18"/>
    <p:sldId id="284" r:id="rId19"/>
    <p:sldId id="287" r:id="rId20"/>
    <p:sldId id="274" r:id="rId2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00"/>
    <a:srgbClr val="FFFF00"/>
    <a:srgbClr val="0000FF"/>
    <a:srgbClr val="FF9933"/>
    <a:srgbClr val="00FF00"/>
    <a:srgbClr val="FFFF99"/>
    <a:srgbClr val="FF3300"/>
    <a:srgbClr val="008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40" autoAdjust="0"/>
    <p:restoredTop sz="94599" autoAdjust="0"/>
  </p:normalViewPr>
  <p:slideViewPr>
    <p:cSldViewPr>
      <p:cViewPr varScale="1">
        <p:scale>
          <a:sx n="74" d="100"/>
          <a:sy n="74" d="100"/>
        </p:scale>
        <p:origin x="-402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ABDC91B-BE24-4B86-8D6A-5FE9715E327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B1196F-29D4-4B28-9F4F-6C5111CF3FA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9443CFF-E7B1-4156-8C91-99852F888A9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210596C-6107-4510-9E53-27FD3D5CD31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52E1415-BCE4-453B-917F-77D3D44F799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AB11AED-FCD8-44E3-89B2-CDCFD8FCD1A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2D3BD28-3D47-41B9-9E9F-9D7D4C5607F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ACAC0FD-78AB-4A82-BD38-1FB283E0DCF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0270EE5-6FDA-4941-A4EA-FF0823F0F73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CD177E5-E354-4B23-AAC0-18C38258422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7BA681-A677-455B-AF2F-9F44405582F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CF575729-0179-40E8-A7CE-854D44D29342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gif"/><Relationship Id="rId4" Type="http://schemas.openxmlformats.org/officeDocument/2006/relationships/image" Target="../media/image3.gi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jpeg"/><Relationship Id="rId3" Type="http://schemas.openxmlformats.org/officeDocument/2006/relationships/image" Target="../media/image22.jpeg"/><Relationship Id="rId7" Type="http://schemas.openxmlformats.org/officeDocument/2006/relationships/image" Target="../media/image2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5.jpeg"/><Relationship Id="rId11" Type="http://schemas.openxmlformats.org/officeDocument/2006/relationships/image" Target="../media/image30.gif"/><Relationship Id="rId5" Type="http://schemas.openxmlformats.org/officeDocument/2006/relationships/image" Target="../media/image24.jpeg"/><Relationship Id="rId10" Type="http://schemas.openxmlformats.org/officeDocument/2006/relationships/image" Target="../media/image29.gif"/><Relationship Id="rId4" Type="http://schemas.openxmlformats.org/officeDocument/2006/relationships/image" Target="../media/image23.jpeg"/><Relationship Id="rId9" Type="http://schemas.openxmlformats.org/officeDocument/2006/relationships/image" Target="../media/image28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jpeg"/><Relationship Id="rId3" Type="http://schemas.openxmlformats.org/officeDocument/2006/relationships/image" Target="../media/image22.jpeg"/><Relationship Id="rId7" Type="http://schemas.openxmlformats.org/officeDocument/2006/relationships/image" Target="../media/image2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5.jpeg"/><Relationship Id="rId11" Type="http://schemas.openxmlformats.org/officeDocument/2006/relationships/image" Target="../media/image35.gif"/><Relationship Id="rId5" Type="http://schemas.openxmlformats.org/officeDocument/2006/relationships/image" Target="../media/image24.jpeg"/><Relationship Id="rId10" Type="http://schemas.openxmlformats.org/officeDocument/2006/relationships/image" Target="../media/image34.gif"/><Relationship Id="rId4" Type="http://schemas.openxmlformats.org/officeDocument/2006/relationships/image" Target="../media/image23.jpeg"/><Relationship Id="rId9" Type="http://schemas.openxmlformats.org/officeDocument/2006/relationships/image" Target="../media/image33.jpe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jpeg"/><Relationship Id="rId3" Type="http://schemas.openxmlformats.org/officeDocument/2006/relationships/image" Target="../media/image22.jpeg"/><Relationship Id="rId7" Type="http://schemas.openxmlformats.org/officeDocument/2006/relationships/image" Target="../media/image2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10" Type="http://schemas.openxmlformats.org/officeDocument/2006/relationships/image" Target="../media/image37.gif"/><Relationship Id="rId4" Type="http://schemas.openxmlformats.org/officeDocument/2006/relationships/image" Target="../media/image23.jpeg"/><Relationship Id="rId9" Type="http://schemas.openxmlformats.org/officeDocument/2006/relationships/image" Target="../media/image36.jpe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jpeg"/><Relationship Id="rId3" Type="http://schemas.openxmlformats.org/officeDocument/2006/relationships/image" Target="../media/image22.jpeg"/><Relationship Id="rId7" Type="http://schemas.openxmlformats.org/officeDocument/2006/relationships/image" Target="../media/image2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Relationship Id="rId9" Type="http://schemas.openxmlformats.org/officeDocument/2006/relationships/image" Target="../media/image38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1.gif"/><Relationship Id="rId4" Type="http://schemas.openxmlformats.org/officeDocument/2006/relationships/image" Target="../media/image40.gif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jpeg"/><Relationship Id="rId3" Type="http://schemas.openxmlformats.org/officeDocument/2006/relationships/image" Target="../media/image22.jpeg"/><Relationship Id="rId7" Type="http://schemas.openxmlformats.org/officeDocument/2006/relationships/image" Target="../media/image2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5.jpeg"/><Relationship Id="rId11" Type="http://schemas.openxmlformats.org/officeDocument/2006/relationships/image" Target="../media/image44.gif"/><Relationship Id="rId5" Type="http://schemas.openxmlformats.org/officeDocument/2006/relationships/image" Target="../media/image24.jpeg"/><Relationship Id="rId10" Type="http://schemas.openxmlformats.org/officeDocument/2006/relationships/image" Target="../media/image43.gif"/><Relationship Id="rId4" Type="http://schemas.openxmlformats.org/officeDocument/2006/relationships/image" Target="../media/image23.jpeg"/><Relationship Id="rId9" Type="http://schemas.openxmlformats.org/officeDocument/2006/relationships/image" Target="../media/image42.jpe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jpeg"/><Relationship Id="rId3" Type="http://schemas.openxmlformats.org/officeDocument/2006/relationships/image" Target="../media/image22.jpeg"/><Relationship Id="rId7" Type="http://schemas.openxmlformats.org/officeDocument/2006/relationships/image" Target="../media/image2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10" Type="http://schemas.openxmlformats.org/officeDocument/2006/relationships/image" Target="../media/image46.gif"/><Relationship Id="rId4" Type="http://schemas.openxmlformats.org/officeDocument/2006/relationships/image" Target="../media/image23.jpeg"/><Relationship Id="rId9" Type="http://schemas.openxmlformats.org/officeDocument/2006/relationships/image" Target="../media/image45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8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gif"/><Relationship Id="rId4" Type="http://schemas.openxmlformats.org/officeDocument/2006/relationships/image" Target="../media/image8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2.jpeg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0.gif"/><Relationship Id="rId4" Type="http://schemas.openxmlformats.org/officeDocument/2006/relationships/image" Target="../media/image19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6" name="Picture 6" descr="ллллл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9525" y="-9525"/>
            <a:ext cx="9163050" cy="6877050"/>
          </a:xfrm>
          <a:prstGeom prst="rect">
            <a:avLst/>
          </a:prstGeom>
          <a:noFill/>
        </p:spPr>
      </p:pic>
      <p:pic>
        <p:nvPicPr>
          <p:cNvPr id="5127" name="Picture 7" descr="щгщ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2400" y="152400"/>
            <a:ext cx="8763000" cy="6572250"/>
          </a:xfrm>
          <a:prstGeom prst="rect">
            <a:avLst/>
          </a:prstGeom>
          <a:noFill/>
          <a:ln w="28575">
            <a:solidFill>
              <a:srgbClr val="FFFF00"/>
            </a:solidFill>
            <a:miter lim="800000"/>
            <a:headEnd/>
            <a:tailEnd/>
          </a:ln>
        </p:spPr>
      </p:pic>
      <p:sp>
        <p:nvSpPr>
          <p:cNvPr id="3" name="Подзаголовок 2"/>
          <p:cNvSpPr>
            <a:spLocks/>
          </p:cNvSpPr>
          <p:nvPr/>
        </p:nvSpPr>
        <p:spPr bwMode="auto">
          <a:xfrm>
            <a:off x="457200" y="188913"/>
            <a:ext cx="8077200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rgbClr val="FFFF00"/>
            </a:outerShdw>
          </a:effectLst>
        </p:spPr>
        <p:txBody>
          <a:bodyPr/>
          <a:lstStyle/>
          <a:p>
            <a:pPr algn="ctr">
              <a:spcBef>
                <a:spcPct val="20000"/>
              </a:spcBef>
            </a:pPr>
            <a:r>
              <a:rPr lang="ru-RU" b="1" dirty="0">
                <a:solidFill>
                  <a:srgbClr val="0000FF"/>
                </a:solidFill>
              </a:rPr>
              <a:t>Структурное </a:t>
            </a:r>
            <a:r>
              <a:rPr lang="ru-RU" b="1" dirty="0" smtClean="0">
                <a:solidFill>
                  <a:srgbClr val="0000FF"/>
                </a:solidFill>
              </a:rPr>
              <a:t>подразделение «детский сад» </a:t>
            </a:r>
          </a:p>
          <a:p>
            <a:pPr algn="ctr">
              <a:spcBef>
                <a:spcPct val="20000"/>
              </a:spcBef>
            </a:pPr>
            <a:r>
              <a:rPr lang="ru-RU" b="1" dirty="0" smtClean="0">
                <a:solidFill>
                  <a:srgbClr val="0000FF"/>
                </a:solidFill>
              </a:rPr>
              <a:t>ГБОУ </a:t>
            </a:r>
            <a:r>
              <a:rPr lang="ru-RU" b="1" dirty="0">
                <a:solidFill>
                  <a:srgbClr val="0000FF"/>
                </a:solidFill>
              </a:rPr>
              <a:t>СОШ с.Старая Рачейка</a:t>
            </a:r>
            <a:r>
              <a:rPr lang="ru-RU" sz="1600" dirty="0">
                <a:solidFill>
                  <a:schemeClr val="folHlink"/>
                </a:solidFill>
              </a:rPr>
              <a:t/>
            </a:r>
            <a:br>
              <a:rPr lang="ru-RU" sz="1600" dirty="0">
                <a:solidFill>
                  <a:schemeClr val="folHlink"/>
                </a:solidFill>
              </a:rPr>
            </a:br>
            <a:endParaRPr lang="ru-RU" sz="1600" dirty="0">
              <a:solidFill>
                <a:schemeClr val="folHlink"/>
              </a:solidFill>
            </a:endParaRPr>
          </a:p>
        </p:txBody>
      </p:sp>
      <p:sp>
        <p:nvSpPr>
          <p:cNvPr id="2" name="Подзаголовок 2"/>
          <p:cNvSpPr>
            <a:spLocks/>
          </p:cNvSpPr>
          <p:nvPr/>
        </p:nvSpPr>
        <p:spPr bwMode="auto">
          <a:xfrm>
            <a:off x="4800600" y="4572000"/>
            <a:ext cx="3313113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rgbClr val="FFFF00"/>
            </a:outerShdw>
          </a:effectLst>
        </p:spPr>
        <p:txBody>
          <a:bodyPr/>
          <a:lstStyle/>
          <a:p>
            <a:pPr>
              <a:spcBef>
                <a:spcPct val="20000"/>
              </a:spcBef>
            </a:pPr>
            <a:r>
              <a:rPr lang="ru-RU" b="1" dirty="0">
                <a:solidFill>
                  <a:srgbClr val="0000FF"/>
                </a:solidFill>
              </a:rPr>
              <a:t>Автор:</a:t>
            </a:r>
          </a:p>
          <a:p>
            <a:pPr>
              <a:spcBef>
                <a:spcPct val="20000"/>
              </a:spcBef>
            </a:pPr>
            <a:r>
              <a:rPr lang="ru-RU" b="1" dirty="0" smtClean="0">
                <a:solidFill>
                  <a:srgbClr val="0000FF"/>
                </a:solidFill>
              </a:rPr>
              <a:t>воспитатель </a:t>
            </a:r>
            <a:r>
              <a:rPr lang="ru-RU" b="1" dirty="0" err="1">
                <a:solidFill>
                  <a:srgbClr val="0000FF"/>
                </a:solidFill>
              </a:rPr>
              <a:t>Бегей</a:t>
            </a:r>
            <a:r>
              <a:rPr lang="ru-RU" b="1" dirty="0">
                <a:solidFill>
                  <a:srgbClr val="0000FF"/>
                </a:solidFill>
              </a:rPr>
              <a:t> М.В.</a:t>
            </a:r>
            <a:r>
              <a:rPr lang="ru-RU" dirty="0">
                <a:solidFill>
                  <a:srgbClr val="0000FF"/>
                </a:solidFill>
              </a:rPr>
              <a:t/>
            </a:r>
            <a:br>
              <a:rPr lang="ru-RU" dirty="0">
                <a:solidFill>
                  <a:srgbClr val="0000FF"/>
                </a:solidFill>
              </a:rPr>
            </a:br>
            <a:endParaRPr lang="ru-RU" dirty="0">
              <a:solidFill>
                <a:srgbClr val="0000FF"/>
              </a:solidFill>
            </a:endParaRPr>
          </a:p>
        </p:txBody>
      </p:sp>
      <p:sp>
        <p:nvSpPr>
          <p:cNvPr id="5135" name="WordArt 15"/>
          <p:cNvSpPr>
            <a:spLocks noChangeArrowheads="1" noChangeShapeType="1" noTextEdit="1"/>
          </p:cNvSpPr>
          <p:nvPr/>
        </p:nvSpPr>
        <p:spPr bwMode="auto">
          <a:xfrm>
            <a:off x="1371600" y="2057400"/>
            <a:ext cx="6705600" cy="2362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200" b="1" kern="10" dirty="0">
                <a:ln w="222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prstShdw prst="shdw13" dist="53882" dir="13500000">
                    <a:srgbClr val="FFFF00">
                      <a:alpha val="50000"/>
                    </a:srgbClr>
                  </a:prstShdw>
                </a:effectLst>
                <a:latin typeface="Georgia"/>
              </a:rPr>
              <a:t>«ВСЕ  ЛЕСА -</a:t>
            </a:r>
          </a:p>
          <a:p>
            <a:pPr algn="ctr"/>
            <a:r>
              <a:rPr lang="ru-RU" sz="3200" b="1" kern="10" dirty="0">
                <a:ln w="222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prstShdw prst="shdw13" dist="53882" dir="13500000">
                    <a:srgbClr val="FFFF00">
                      <a:alpha val="50000"/>
                    </a:srgbClr>
                  </a:prstShdw>
                </a:effectLst>
                <a:latin typeface="Georgia"/>
              </a:rPr>
              <a:t> ПОД  НАДЕЖНУЮ </a:t>
            </a:r>
          </a:p>
          <a:p>
            <a:pPr algn="ctr"/>
            <a:r>
              <a:rPr lang="ru-RU" sz="3200" b="1" kern="10" dirty="0">
                <a:ln w="222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prstShdw prst="shdw13" dist="53882" dir="13500000">
                    <a:srgbClr val="FFFF00">
                      <a:alpha val="50000"/>
                    </a:srgbClr>
                  </a:prstShdw>
                </a:effectLst>
                <a:latin typeface="Georgia"/>
              </a:rPr>
              <a:t>ЗАЩИТУ !»</a:t>
            </a:r>
          </a:p>
          <a:p>
            <a:pPr algn="ctr"/>
            <a:endParaRPr lang="ru-RU" sz="3200" b="1" kern="10" dirty="0">
              <a:ln w="22225">
                <a:solidFill>
                  <a:srgbClr val="000000"/>
                </a:solidFill>
                <a:round/>
                <a:headEnd/>
                <a:tailEnd/>
              </a:ln>
              <a:solidFill>
                <a:srgbClr val="FF0000"/>
              </a:solidFill>
              <a:effectLst>
                <a:prstShdw prst="shdw13" dist="53882" dir="13500000">
                  <a:srgbClr val="FFFF00">
                    <a:alpha val="50000"/>
                  </a:srgbClr>
                </a:prstShdw>
              </a:effectLst>
              <a:latin typeface="Georgia"/>
            </a:endParaRPr>
          </a:p>
        </p:txBody>
      </p:sp>
      <p:pic>
        <p:nvPicPr>
          <p:cNvPr id="5137" name="Picture 17" descr="4птпрп"/>
          <p:cNvPicPr>
            <a:picLocks noChangeAspect="1" noChangeArrowheads="1" noCrop="1"/>
          </p:cNvPicPr>
          <p:nvPr/>
        </p:nvPicPr>
        <p:blipFill>
          <a:blip r:embed="rId4">
            <a:lum bright="-12000"/>
          </a:blip>
          <a:srcRect/>
          <a:stretch>
            <a:fillRect/>
          </a:stretch>
        </p:blipFill>
        <p:spPr bwMode="auto">
          <a:xfrm>
            <a:off x="381000" y="3581400"/>
            <a:ext cx="2060575" cy="2971800"/>
          </a:xfrm>
          <a:prstGeom prst="rect">
            <a:avLst/>
          </a:prstGeom>
          <a:noFill/>
        </p:spPr>
      </p:pic>
      <p:pic>
        <p:nvPicPr>
          <p:cNvPr id="5138" name="Picture 18" descr="1c0391eb3b14a3855e93dd21ba4a7ebf"/>
          <p:cNvPicPr>
            <a:picLocks noChangeAspect="1" noChangeArrowheads="1" noCrop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 rot="-1694529">
            <a:off x="7086600" y="3505200"/>
            <a:ext cx="685800" cy="6270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ллллл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9525" y="-9525"/>
            <a:ext cx="9163050" cy="6877050"/>
          </a:xfrm>
          <a:prstGeom prst="rect">
            <a:avLst/>
          </a:prstGeom>
          <a:noFill/>
        </p:spPr>
      </p:pic>
      <p:sp>
        <p:nvSpPr>
          <p:cNvPr id="26627" name="Rectangle 3"/>
          <p:cNvSpPr>
            <a:spLocks noChangeArrowheads="1"/>
          </p:cNvSpPr>
          <p:nvPr/>
        </p:nvSpPr>
        <p:spPr bwMode="auto">
          <a:xfrm>
            <a:off x="457200" y="5580063"/>
            <a:ext cx="83058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ru-RU">
                <a:solidFill>
                  <a:srgbClr val="FFFF00"/>
                </a:solidFill>
              </a:rPr>
              <a:t>     </a:t>
            </a:r>
            <a:r>
              <a:rPr lang="ru-RU" b="1"/>
              <a:t> </a:t>
            </a:r>
          </a:p>
        </p:txBody>
      </p:sp>
      <p:pic>
        <p:nvPicPr>
          <p:cNvPr id="26630" name="Picture 6" descr="getImageCAIVVTZY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1000" y="304800"/>
            <a:ext cx="8382000" cy="6248400"/>
          </a:xfrm>
          <a:prstGeom prst="rect">
            <a:avLst/>
          </a:prstGeom>
          <a:noFill/>
        </p:spPr>
      </p:pic>
      <p:sp>
        <p:nvSpPr>
          <p:cNvPr id="26631" name="Rectangle 7"/>
          <p:cNvSpPr>
            <a:spLocks noChangeArrowheads="1"/>
          </p:cNvSpPr>
          <p:nvPr/>
        </p:nvSpPr>
        <p:spPr bwMode="auto">
          <a:xfrm>
            <a:off x="457200" y="5562600"/>
            <a:ext cx="8229600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ru-RU" b="1">
                <a:solidFill>
                  <a:srgbClr val="FFFF00"/>
                </a:solidFill>
              </a:rPr>
              <a:t>         За период с мая по конец августа 2010 года на территории Рачейского лесничества было зарегистрировано 47 лесных пожаров, общая площадь, охваченная пожарами, составила 1663.54 га.</a:t>
            </a:r>
            <a:r>
              <a:rPr lang="ru-RU">
                <a:solidFill>
                  <a:srgbClr val="FFFF00"/>
                </a:solidFill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 descr="ллллл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9525" y="-9525"/>
            <a:ext cx="9163050" cy="6877050"/>
          </a:xfrm>
          <a:prstGeom prst="rect">
            <a:avLst/>
          </a:prstGeom>
          <a:noFill/>
        </p:spPr>
      </p:pic>
      <p:pic>
        <p:nvPicPr>
          <p:cNvPr id="35843" name="Picture 3" descr="85195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029200" y="3657600"/>
            <a:ext cx="3771900" cy="2847975"/>
          </a:xfrm>
          <a:prstGeom prst="rect">
            <a:avLst/>
          </a:prstGeom>
          <a:noFill/>
        </p:spPr>
      </p:pic>
      <p:pic>
        <p:nvPicPr>
          <p:cNvPr id="35844" name="Picture 4" descr="Jailbird_Ru_0008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724400" y="381000"/>
            <a:ext cx="3733800" cy="2800350"/>
          </a:xfrm>
          <a:prstGeom prst="rect">
            <a:avLst/>
          </a:prstGeom>
          <a:noFill/>
        </p:spPr>
      </p:pic>
      <p:pic>
        <p:nvPicPr>
          <p:cNvPr id="35845" name="Picture 5" descr="1317289859460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57200" y="304800"/>
            <a:ext cx="3429000" cy="2571750"/>
          </a:xfrm>
          <a:prstGeom prst="rect">
            <a:avLst/>
          </a:prstGeom>
          <a:noFill/>
        </p:spPr>
      </p:pic>
      <p:pic>
        <p:nvPicPr>
          <p:cNvPr id="35846" name="Picture 6" descr="449501_zhivopis_zima_sneg_zhivotnye_les_los_1680x1050_(www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6172200" y="2667000"/>
            <a:ext cx="2686050" cy="1676400"/>
          </a:xfrm>
          <a:prstGeom prst="rect">
            <a:avLst/>
          </a:prstGeom>
          <a:noFill/>
        </p:spPr>
      </p:pic>
      <p:pic>
        <p:nvPicPr>
          <p:cNvPr id="35847" name="Picture 7" descr="1637_0"/>
          <p:cNvPicPr>
            <a:picLocks noChangeAspect="1" noChangeArrowheads="1"/>
          </p:cNvPicPr>
          <p:nvPr/>
        </p:nvPicPr>
        <p:blipFill>
          <a:blip r:embed="rId7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143000" y="1066800"/>
            <a:ext cx="3733800" cy="3111500"/>
          </a:xfrm>
          <a:prstGeom prst="rect">
            <a:avLst/>
          </a:prstGeom>
          <a:noFill/>
        </p:spPr>
      </p:pic>
      <p:pic>
        <p:nvPicPr>
          <p:cNvPr id="35848" name="Picture 8" descr="animals_bwua_29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609600" y="4648200"/>
            <a:ext cx="2667000" cy="1665288"/>
          </a:xfrm>
          <a:prstGeom prst="rect">
            <a:avLst/>
          </a:prstGeom>
          <a:noFill/>
        </p:spPr>
      </p:pic>
      <p:pic>
        <p:nvPicPr>
          <p:cNvPr id="35849" name="Picture 9" descr="ллллл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63050" cy="6877050"/>
          </a:xfrm>
          <a:prstGeom prst="rect">
            <a:avLst/>
          </a:prstGeom>
          <a:noFill/>
        </p:spPr>
      </p:pic>
      <p:pic>
        <p:nvPicPr>
          <p:cNvPr id="35851" name="Picture 11" descr="DSC04983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381000" y="228600"/>
            <a:ext cx="8382000" cy="6248400"/>
          </a:xfrm>
          <a:prstGeom prst="rect">
            <a:avLst/>
          </a:prstGeom>
          <a:noFill/>
        </p:spPr>
      </p:pic>
      <p:sp>
        <p:nvSpPr>
          <p:cNvPr id="35852" name="Rectangle 12"/>
          <p:cNvSpPr>
            <a:spLocks noChangeArrowheads="1"/>
          </p:cNvSpPr>
          <p:nvPr/>
        </p:nvSpPr>
        <p:spPr bwMode="auto">
          <a:xfrm>
            <a:off x="457200" y="304800"/>
            <a:ext cx="82296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rgbClr val="FFFF00"/>
            </a:outerShdw>
          </a:effectLst>
        </p:spPr>
        <p:txBody>
          <a:bodyPr>
            <a:spAutoFit/>
          </a:bodyPr>
          <a:lstStyle/>
          <a:p>
            <a:r>
              <a:rPr lang="ru-RU" b="1" dirty="0"/>
              <a:t>      </a:t>
            </a:r>
            <a:r>
              <a:rPr lang="ru-RU" b="1" dirty="0" smtClean="0"/>
              <a:t>…22 </a:t>
            </a:r>
            <a:r>
              <a:rPr lang="ru-RU" b="1" dirty="0"/>
              <a:t>июня загорелось поле и Моховое болото, небольшой дождь огонь притушил. Пожар возобновился на второй день. В четверг его не дотушили, оставили в </a:t>
            </a:r>
            <a:r>
              <a:rPr lang="ru-RU" b="1" dirty="0" smtClean="0"/>
              <a:t>ночь. В пятницу огонь дошел до Ломовой горы и покатился вдоль асфальтовой дороги на </a:t>
            </a:r>
            <a:r>
              <a:rPr lang="ru-RU" b="1" dirty="0" err="1" smtClean="0"/>
              <a:t>Смолькино</a:t>
            </a:r>
            <a:r>
              <a:rPr lang="ru-RU" b="1" dirty="0" smtClean="0"/>
              <a:t>…</a:t>
            </a:r>
            <a:endParaRPr lang="ru-RU" b="1" dirty="0"/>
          </a:p>
        </p:txBody>
      </p:sp>
      <p:pic>
        <p:nvPicPr>
          <p:cNvPr id="35853" name="Picture 13" descr="а1 (368)"/>
          <p:cNvPicPr>
            <a:picLocks noChangeAspect="1" noChangeArrowheads="1" noCrop="1"/>
          </p:cNvPicPr>
          <p:nvPr/>
        </p:nvPicPr>
        <p:blipFill>
          <a:blip r:embed="rId10" cstate="email"/>
          <a:srcRect/>
          <a:stretch>
            <a:fillRect/>
          </a:stretch>
        </p:blipFill>
        <p:spPr bwMode="auto">
          <a:xfrm>
            <a:off x="304800" y="5257800"/>
            <a:ext cx="1676400" cy="876300"/>
          </a:xfrm>
          <a:prstGeom prst="rect">
            <a:avLst/>
          </a:prstGeom>
          <a:noFill/>
        </p:spPr>
      </p:pic>
      <p:pic>
        <p:nvPicPr>
          <p:cNvPr id="35854" name="Picture 14" descr="а1 (117)"/>
          <p:cNvPicPr>
            <a:picLocks noChangeAspect="1" noChangeArrowheads="1" noCrop="1"/>
          </p:cNvPicPr>
          <p:nvPr/>
        </p:nvPicPr>
        <p:blipFill>
          <a:blip r:embed="rId11" cstate="email"/>
          <a:srcRect/>
          <a:stretch>
            <a:fillRect/>
          </a:stretch>
        </p:blipFill>
        <p:spPr bwMode="auto">
          <a:xfrm flipH="1">
            <a:off x="3124200" y="5029200"/>
            <a:ext cx="1524000" cy="1219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ллллл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9525" y="-9525"/>
            <a:ext cx="9163050" cy="6877050"/>
          </a:xfrm>
          <a:prstGeom prst="rect">
            <a:avLst/>
          </a:prstGeom>
          <a:noFill/>
        </p:spPr>
      </p:pic>
      <p:sp>
        <p:nvSpPr>
          <p:cNvPr id="31747" name="Rectangle 3"/>
          <p:cNvSpPr>
            <a:spLocks noChangeArrowheads="1"/>
          </p:cNvSpPr>
          <p:nvPr/>
        </p:nvSpPr>
        <p:spPr bwMode="auto">
          <a:xfrm>
            <a:off x="457200" y="5580063"/>
            <a:ext cx="83058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ru-RU">
                <a:solidFill>
                  <a:srgbClr val="FFFF00"/>
                </a:solidFill>
              </a:rPr>
              <a:t>     </a:t>
            </a:r>
            <a:r>
              <a:rPr lang="ru-RU" b="1"/>
              <a:t> </a:t>
            </a:r>
          </a:p>
        </p:txBody>
      </p:sp>
      <p:pic>
        <p:nvPicPr>
          <p:cNvPr id="31749" name="Picture 5" descr="SDC10073"/>
          <p:cNvPicPr>
            <a:picLocks noChangeAspect="1" noChangeArrowheads="1"/>
          </p:cNvPicPr>
          <p:nvPr/>
        </p:nvPicPr>
        <p:blipFill>
          <a:blip r:embed="rId3" cstate="email">
            <a:lum bright="-12000"/>
          </a:blip>
          <a:srcRect/>
          <a:stretch>
            <a:fillRect/>
          </a:stretch>
        </p:blipFill>
        <p:spPr bwMode="auto">
          <a:xfrm>
            <a:off x="381000" y="304800"/>
            <a:ext cx="8458200" cy="6286500"/>
          </a:xfrm>
          <a:prstGeom prst="rect">
            <a:avLst/>
          </a:prstGeom>
          <a:noFill/>
        </p:spPr>
      </p:pic>
      <p:sp>
        <p:nvSpPr>
          <p:cNvPr id="31750" name="Rectangle 6"/>
          <p:cNvSpPr>
            <a:spLocks noChangeArrowheads="1"/>
          </p:cNvSpPr>
          <p:nvPr/>
        </p:nvSpPr>
        <p:spPr bwMode="auto">
          <a:xfrm>
            <a:off x="533400" y="5502275"/>
            <a:ext cx="822960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ru-RU"/>
              <a:t>        </a:t>
            </a:r>
            <a:r>
              <a:rPr lang="ru-RU" b="1">
                <a:solidFill>
                  <a:srgbClr val="FFFF00"/>
                </a:solidFill>
              </a:rPr>
              <a:t>Важно, что обошлось без жертв, это заслуга людей: и пожарных, и добровольцев, тушивших страшные по своей силе верховые пожары, не допустивших распространения огня на жилые дома близлежащих сел.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ллллл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9525" y="-9525"/>
            <a:ext cx="9163050" cy="6877050"/>
          </a:xfrm>
          <a:prstGeom prst="rect">
            <a:avLst/>
          </a:prstGeom>
          <a:noFill/>
        </p:spPr>
      </p:pic>
      <p:sp>
        <p:nvSpPr>
          <p:cNvPr id="30723" name="Rectangle 3"/>
          <p:cNvSpPr>
            <a:spLocks noChangeArrowheads="1"/>
          </p:cNvSpPr>
          <p:nvPr/>
        </p:nvSpPr>
        <p:spPr bwMode="auto">
          <a:xfrm>
            <a:off x="457200" y="5580063"/>
            <a:ext cx="83058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ru-RU">
                <a:solidFill>
                  <a:srgbClr val="FFFF00"/>
                </a:solidFill>
              </a:rPr>
              <a:t>     </a:t>
            </a:r>
            <a:r>
              <a:rPr lang="ru-RU" b="1"/>
              <a:t> </a:t>
            </a:r>
          </a:p>
        </p:txBody>
      </p:sp>
      <p:sp>
        <p:nvSpPr>
          <p:cNvPr id="30724" name="Rectangle 4"/>
          <p:cNvSpPr>
            <a:spLocks noChangeArrowheads="1"/>
          </p:cNvSpPr>
          <p:nvPr/>
        </p:nvSpPr>
        <p:spPr bwMode="auto">
          <a:xfrm>
            <a:off x="457200" y="5486400"/>
            <a:ext cx="8229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ru-RU"/>
              <a:t>        </a:t>
            </a:r>
            <a:r>
              <a:rPr lang="ru-RU" b="1"/>
              <a:t> </a:t>
            </a:r>
          </a:p>
        </p:txBody>
      </p:sp>
      <p:pic>
        <p:nvPicPr>
          <p:cNvPr id="30725" name="Picture 5" descr="SDC12115"/>
          <p:cNvPicPr>
            <a:picLocks noChangeAspect="1" noChangeArrowheads="1"/>
          </p:cNvPicPr>
          <p:nvPr/>
        </p:nvPicPr>
        <p:blipFill>
          <a:blip r:embed="rId3" cstate="email">
            <a:lum bright="-12000"/>
          </a:blip>
          <a:srcRect/>
          <a:stretch>
            <a:fillRect/>
          </a:stretch>
        </p:blipFill>
        <p:spPr bwMode="auto">
          <a:xfrm>
            <a:off x="381000" y="304800"/>
            <a:ext cx="8382000" cy="6286500"/>
          </a:xfrm>
          <a:prstGeom prst="rect">
            <a:avLst/>
          </a:prstGeom>
          <a:noFill/>
        </p:spPr>
      </p:pic>
      <p:sp>
        <p:nvSpPr>
          <p:cNvPr id="30726" name="Rectangle 6"/>
          <p:cNvSpPr>
            <a:spLocks noChangeArrowheads="1"/>
          </p:cNvSpPr>
          <p:nvPr/>
        </p:nvSpPr>
        <p:spPr bwMode="auto">
          <a:xfrm>
            <a:off x="609600" y="5562600"/>
            <a:ext cx="5410200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ru-RU">
                <a:solidFill>
                  <a:srgbClr val="FFCC00"/>
                </a:solidFill>
              </a:rPr>
              <a:t>       </a:t>
            </a:r>
            <a:r>
              <a:rPr lang="ru-RU" b="1">
                <a:solidFill>
                  <a:srgbClr val="FFCC00"/>
                </a:solidFill>
              </a:rPr>
              <a:t>Последствия этого бедствия будут сказываться не один год, чтобы восполнить потери нужно не одно десятилетие. 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609600" y="4648200"/>
            <a:ext cx="80010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FFCC00"/>
                </a:solidFill>
              </a:rPr>
              <a:t>Лесному хозяйству и животному миру района был нанесен огромный ущерб, затраты на тушение пожаров исчислялись сотнями тысяч рублей, были потери пожарной техники. </a:t>
            </a:r>
            <a:endParaRPr lang="ru-RU" dirty="0">
              <a:solidFill>
                <a:srgbClr val="FFCC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ллллл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9525" y="-9525"/>
            <a:ext cx="9163050" cy="6877050"/>
          </a:xfrm>
          <a:prstGeom prst="rect">
            <a:avLst/>
          </a:prstGeom>
          <a:noFill/>
        </p:spPr>
      </p:pic>
      <p:pic>
        <p:nvPicPr>
          <p:cNvPr id="33795" name="Picture 3" descr="85195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029200" y="3657600"/>
            <a:ext cx="3771900" cy="2847975"/>
          </a:xfrm>
          <a:prstGeom prst="rect">
            <a:avLst/>
          </a:prstGeom>
          <a:noFill/>
        </p:spPr>
      </p:pic>
      <p:pic>
        <p:nvPicPr>
          <p:cNvPr id="33796" name="Picture 4" descr="Jailbird_Ru_0008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724400" y="381000"/>
            <a:ext cx="3733800" cy="2800350"/>
          </a:xfrm>
          <a:prstGeom prst="rect">
            <a:avLst/>
          </a:prstGeom>
          <a:noFill/>
        </p:spPr>
      </p:pic>
      <p:pic>
        <p:nvPicPr>
          <p:cNvPr id="33797" name="Picture 5" descr="1317289859460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57200" y="304800"/>
            <a:ext cx="3429000" cy="2571750"/>
          </a:xfrm>
          <a:prstGeom prst="rect">
            <a:avLst/>
          </a:prstGeom>
          <a:noFill/>
        </p:spPr>
      </p:pic>
      <p:pic>
        <p:nvPicPr>
          <p:cNvPr id="33798" name="Picture 6" descr="449501_zhivopis_zima_sneg_zhivotnye_les_los_1680x1050_(www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6172200" y="2667000"/>
            <a:ext cx="2686050" cy="1676400"/>
          </a:xfrm>
          <a:prstGeom prst="rect">
            <a:avLst/>
          </a:prstGeom>
          <a:noFill/>
        </p:spPr>
      </p:pic>
      <p:pic>
        <p:nvPicPr>
          <p:cNvPr id="33799" name="Picture 7" descr="1637_0"/>
          <p:cNvPicPr>
            <a:picLocks noChangeAspect="1" noChangeArrowheads="1"/>
          </p:cNvPicPr>
          <p:nvPr/>
        </p:nvPicPr>
        <p:blipFill>
          <a:blip r:embed="rId7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143000" y="1066800"/>
            <a:ext cx="3733800" cy="3111500"/>
          </a:xfrm>
          <a:prstGeom prst="rect">
            <a:avLst/>
          </a:prstGeom>
          <a:noFill/>
        </p:spPr>
      </p:pic>
      <p:pic>
        <p:nvPicPr>
          <p:cNvPr id="33800" name="Picture 8" descr="animals_bwua_29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609600" y="4648200"/>
            <a:ext cx="2667000" cy="1665288"/>
          </a:xfrm>
          <a:prstGeom prst="rect">
            <a:avLst/>
          </a:prstGeom>
          <a:noFill/>
        </p:spPr>
      </p:pic>
      <p:pic>
        <p:nvPicPr>
          <p:cNvPr id="33801" name="Picture 9" descr="ллллл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63050" cy="6877050"/>
          </a:xfrm>
          <a:prstGeom prst="rect">
            <a:avLst/>
          </a:prstGeom>
          <a:noFill/>
        </p:spPr>
      </p:pic>
      <p:pic>
        <p:nvPicPr>
          <p:cNvPr id="33802" name="Picture 10" descr="SDC11089"/>
          <p:cNvPicPr>
            <a:picLocks noChangeAspect="1" noChangeArrowheads="1"/>
          </p:cNvPicPr>
          <p:nvPr/>
        </p:nvPicPr>
        <p:blipFill>
          <a:blip r:embed="rId9" cstate="email">
            <a:lum bright="-6000"/>
          </a:blip>
          <a:srcRect/>
          <a:stretch>
            <a:fillRect/>
          </a:stretch>
        </p:blipFill>
        <p:spPr bwMode="auto">
          <a:xfrm>
            <a:off x="381000" y="304800"/>
            <a:ext cx="8382000" cy="6248400"/>
          </a:xfrm>
          <a:prstGeom prst="rect">
            <a:avLst/>
          </a:prstGeom>
          <a:noFill/>
        </p:spPr>
      </p:pic>
      <p:sp>
        <p:nvSpPr>
          <p:cNvPr id="33803" name="Rectangle 11"/>
          <p:cNvSpPr>
            <a:spLocks noChangeArrowheads="1"/>
          </p:cNvSpPr>
          <p:nvPr/>
        </p:nvSpPr>
        <p:spPr bwMode="auto">
          <a:xfrm>
            <a:off x="381000" y="5257800"/>
            <a:ext cx="845820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b="1">
                <a:solidFill>
                  <a:srgbClr val="FFFF00"/>
                </a:solidFill>
              </a:rPr>
              <a:t>            Сейчас в рачейском лесхозе ведется большая работа по восста-новлению лесного массива после пожара 2010 года. Работа эта достаточно тяжелая и кропотливая. Собрав семена сосны, лесоводы  высаживаю их в лесные питомники.</a:t>
            </a:r>
          </a:p>
        </p:txBody>
      </p:sp>
      <p:pic>
        <p:nvPicPr>
          <p:cNvPr id="33804" name="Picture 12" descr="Photo 795"/>
          <p:cNvPicPr>
            <a:picLocks noChangeAspect="1" noChangeArrowheads="1" noCrop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1295400" y="3733800"/>
            <a:ext cx="381000" cy="381000"/>
          </a:xfrm>
          <a:prstGeom prst="rect">
            <a:avLst/>
          </a:prstGeom>
          <a:noFill/>
        </p:spPr>
      </p:pic>
      <p:pic>
        <p:nvPicPr>
          <p:cNvPr id="33805" name="Picture 13" descr="Photo 795"/>
          <p:cNvPicPr>
            <a:picLocks noChangeAspect="1" noChangeArrowheads="1" noCrop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 flipH="1">
            <a:off x="762000" y="4419600"/>
            <a:ext cx="457200" cy="381000"/>
          </a:xfrm>
          <a:prstGeom prst="rect">
            <a:avLst/>
          </a:prstGeom>
          <a:noFill/>
        </p:spPr>
      </p:pic>
      <p:pic>
        <p:nvPicPr>
          <p:cNvPr id="33806" name="Picture 14" descr="Photo 795"/>
          <p:cNvPicPr>
            <a:picLocks noChangeAspect="1" noChangeArrowheads="1" noCrop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8001000" y="4724400"/>
            <a:ext cx="533400" cy="533400"/>
          </a:xfrm>
          <a:prstGeom prst="rect">
            <a:avLst/>
          </a:prstGeom>
          <a:noFill/>
        </p:spPr>
      </p:pic>
      <p:pic>
        <p:nvPicPr>
          <p:cNvPr id="33807" name="Picture 15" descr="ptak2"/>
          <p:cNvPicPr>
            <a:picLocks noChangeAspect="1" noChangeArrowheads="1" noCrop="1"/>
          </p:cNvPicPr>
          <p:nvPr/>
        </p:nvPicPr>
        <p:blipFill>
          <a:blip r:embed="rId11" cstate="email"/>
          <a:srcRect/>
          <a:stretch>
            <a:fillRect/>
          </a:stretch>
        </p:blipFill>
        <p:spPr bwMode="auto">
          <a:xfrm>
            <a:off x="4694238" y="2590800"/>
            <a:ext cx="487362" cy="5429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0" name="Picture 2" descr="ллллл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9525" y="-9525"/>
            <a:ext cx="9163050" cy="6877050"/>
          </a:xfrm>
          <a:prstGeom prst="rect">
            <a:avLst/>
          </a:prstGeom>
          <a:noFill/>
        </p:spPr>
      </p:pic>
      <p:pic>
        <p:nvPicPr>
          <p:cNvPr id="43011" name="Picture 3" descr="85195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029200" y="3657600"/>
            <a:ext cx="3771900" cy="2847975"/>
          </a:xfrm>
          <a:prstGeom prst="rect">
            <a:avLst/>
          </a:prstGeom>
          <a:noFill/>
        </p:spPr>
      </p:pic>
      <p:pic>
        <p:nvPicPr>
          <p:cNvPr id="43012" name="Picture 4" descr="Jailbird_Ru_0008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724400" y="381000"/>
            <a:ext cx="3733800" cy="2800350"/>
          </a:xfrm>
          <a:prstGeom prst="rect">
            <a:avLst/>
          </a:prstGeom>
          <a:noFill/>
        </p:spPr>
      </p:pic>
      <p:pic>
        <p:nvPicPr>
          <p:cNvPr id="43013" name="Picture 5" descr="1317289859460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57200" y="304800"/>
            <a:ext cx="3429000" cy="2571750"/>
          </a:xfrm>
          <a:prstGeom prst="rect">
            <a:avLst/>
          </a:prstGeom>
          <a:noFill/>
        </p:spPr>
      </p:pic>
      <p:pic>
        <p:nvPicPr>
          <p:cNvPr id="43014" name="Picture 6" descr="449501_zhivopis_zima_sneg_zhivotnye_les_los_1680x1050_(www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6172200" y="2667000"/>
            <a:ext cx="2686050" cy="1676400"/>
          </a:xfrm>
          <a:prstGeom prst="rect">
            <a:avLst/>
          </a:prstGeom>
          <a:noFill/>
        </p:spPr>
      </p:pic>
      <p:pic>
        <p:nvPicPr>
          <p:cNvPr id="43015" name="Picture 7" descr="1637_0"/>
          <p:cNvPicPr>
            <a:picLocks noChangeAspect="1" noChangeArrowheads="1"/>
          </p:cNvPicPr>
          <p:nvPr/>
        </p:nvPicPr>
        <p:blipFill>
          <a:blip r:embed="rId7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143000" y="1066800"/>
            <a:ext cx="3733800" cy="3111500"/>
          </a:xfrm>
          <a:prstGeom prst="rect">
            <a:avLst/>
          </a:prstGeom>
          <a:noFill/>
        </p:spPr>
      </p:pic>
      <p:pic>
        <p:nvPicPr>
          <p:cNvPr id="43016" name="Picture 8" descr="animals_bwua_29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609600" y="4648200"/>
            <a:ext cx="2667000" cy="1665288"/>
          </a:xfrm>
          <a:prstGeom prst="rect">
            <a:avLst/>
          </a:prstGeom>
          <a:noFill/>
        </p:spPr>
      </p:pic>
      <p:pic>
        <p:nvPicPr>
          <p:cNvPr id="43017" name="Picture 9" descr="ллллл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63050" cy="6877050"/>
          </a:xfrm>
          <a:prstGeom prst="rect">
            <a:avLst/>
          </a:prstGeom>
          <a:noFill/>
        </p:spPr>
      </p:pic>
      <p:pic>
        <p:nvPicPr>
          <p:cNvPr id="43019" name="Picture 11" descr="IMGP0903"/>
          <p:cNvPicPr>
            <a:picLocks noChangeAspect="1" noChangeArrowheads="1"/>
          </p:cNvPicPr>
          <p:nvPr/>
        </p:nvPicPr>
        <p:blipFill>
          <a:blip r:embed="rId9" cstate="email">
            <a:lum bright="-12000"/>
          </a:blip>
          <a:srcRect/>
          <a:stretch>
            <a:fillRect/>
          </a:stretch>
        </p:blipFill>
        <p:spPr bwMode="auto">
          <a:xfrm>
            <a:off x="381000" y="304800"/>
            <a:ext cx="8305800" cy="6211888"/>
          </a:xfrm>
          <a:prstGeom prst="rect">
            <a:avLst/>
          </a:prstGeom>
          <a:noFill/>
        </p:spPr>
      </p:pic>
      <p:sp>
        <p:nvSpPr>
          <p:cNvPr id="43020" name="Rectangle 12"/>
          <p:cNvSpPr>
            <a:spLocks noChangeArrowheads="1"/>
          </p:cNvSpPr>
          <p:nvPr/>
        </p:nvSpPr>
        <p:spPr bwMode="auto">
          <a:xfrm>
            <a:off x="457200" y="5562600"/>
            <a:ext cx="8458200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b="1">
                <a:solidFill>
                  <a:srgbClr val="FFFF00"/>
                </a:solidFill>
              </a:rPr>
              <a:t>         Посадку лесных культур производят работники леса. </a:t>
            </a:r>
          </a:p>
          <a:p>
            <a:r>
              <a:rPr lang="ru-RU" b="1">
                <a:solidFill>
                  <a:srgbClr val="FFFF00"/>
                </a:solidFill>
              </a:rPr>
              <a:t> За три последующих после пожара года по рачейскому лесничеству  высажено 212,5 га лесокультур.</a:t>
            </a:r>
          </a:p>
        </p:txBody>
      </p:sp>
      <p:pic>
        <p:nvPicPr>
          <p:cNvPr id="43021" name="Picture 13" descr="VerMarron"/>
          <p:cNvPicPr>
            <a:picLocks noChangeAspect="1" noChangeArrowheads="1" noCrop="1"/>
          </p:cNvPicPr>
          <p:nvPr/>
        </p:nvPicPr>
        <p:blipFill>
          <a:blip r:embed="rId10" cstate="email"/>
          <a:srcRect/>
          <a:stretch>
            <a:fillRect/>
          </a:stretch>
        </p:blipFill>
        <p:spPr bwMode="auto">
          <a:xfrm>
            <a:off x="838200" y="4495800"/>
            <a:ext cx="819150" cy="8191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8" name="Picture 2" descr="ллллл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9525" y="-9525"/>
            <a:ext cx="9163050" cy="6877050"/>
          </a:xfrm>
          <a:prstGeom prst="rect">
            <a:avLst/>
          </a:prstGeom>
          <a:noFill/>
        </p:spPr>
      </p:pic>
      <p:pic>
        <p:nvPicPr>
          <p:cNvPr id="45059" name="Picture 3" descr="85195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029200" y="3657600"/>
            <a:ext cx="3771900" cy="2847975"/>
          </a:xfrm>
          <a:prstGeom prst="rect">
            <a:avLst/>
          </a:prstGeom>
          <a:noFill/>
        </p:spPr>
      </p:pic>
      <p:pic>
        <p:nvPicPr>
          <p:cNvPr id="45060" name="Picture 4" descr="Jailbird_Ru_0008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724400" y="381000"/>
            <a:ext cx="3733800" cy="2800350"/>
          </a:xfrm>
          <a:prstGeom prst="rect">
            <a:avLst/>
          </a:prstGeom>
          <a:noFill/>
        </p:spPr>
      </p:pic>
      <p:pic>
        <p:nvPicPr>
          <p:cNvPr id="45061" name="Picture 5" descr="1317289859460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57200" y="304800"/>
            <a:ext cx="3429000" cy="2571750"/>
          </a:xfrm>
          <a:prstGeom prst="rect">
            <a:avLst/>
          </a:prstGeom>
          <a:noFill/>
        </p:spPr>
      </p:pic>
      <p:pic>
        <p:nvPicPr>
          <p:cNvPr id="45062" name="Picture 6" descr="449501_zhivopis_zima_sneg_zhivotnye_les_los_1680x1050_(www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6172200" y="2667000"/>
            <a:ext cx="2686050" cy="1676400"/>
          </a:xfrm>
          <a:prstGeom prst="rect">
            <a:avLst/>
          </a:prstGeom>
          <a:noFill/>
        </p:spPr>
      </p:pic>
      <p:pic>
        <p:nvPicPr>
          <p:cNvPr id="45063" name="Picture 7" descr="1637_0"/>
          <p:cNvPicPr>
            <a:picLocks noChangeAspect="1" noChangeArrowheads="1"/>
          </p:cNvPicPr>
          <p:nvPr/>
        </p:nvPicPr>
        <p:blipFill>
          <a:blip r:embed="rId7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143000" y="1066800"/>
            <a:ext cx="3733800" cy="3111500"/>
          </a:xfrm>
          <a:prstGeom prst="rect">
            <a:avLst/>
          </a:prstGeom>
          <a:noFill/>
        </p:spPr>
      </p:pic>
      <p:pic>
        <p:nvPicPr>
          <p:cNvPr id="45064" name="Picture 8" descr="animals_bwua_29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609600" y="4648200"/>
            <a:ext cx="2667000" cy="1665288"/>
          </a:xfrm>
          <a:prstGeom prst="rect">
            <a:avLst/>
          </a:prstGeom>
          <a:noFill/>
        </p:spPr>
      </p:pic>
      <p:pic>
        <p:nvPicPr>
          <p:cNvPr id="45065" name="Picture 9" descr="ллллл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63050" cy="6877050"/>
          </a:xfrm>
          <a:prstGeom prst="rect">
            <a:avLst/>
          </a:prstGeom>
          <a:noFill/>
        </p:spPr>
      </p:pic>
      <p:pic>
        <p:nvPicPr>
          <p:cNvPr id="45069" name="Picture 13" descr="2f43750ad8b281b67bd8349f67b8a7fe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381000" y="304800"/>
            <a:ext cx="8382000" cy="6248400"/>
          </a:xfrm>
          <a:prstGeom prst="rect">
            <a:avLst/>
          </a:prstGeom>
          <a:noFill/>
        </p:spPr>
      </p:pic>
      <p:sp>
        <p:nvSpPr>
          <p:cNvPr id="45070" name="Rectangle 14"/>
          <p:cNvSpPr>
            <a:spLocks noChangeArrowheads="1"/>
          </p:cNvSpPr>
          <p:nvPr/>
        </p:nvSpPr>
        <p:spPr bwMode="auto">
          <a:xfrm>
            <a:off x="304800" y="5410200"/>
            <a:ext cx="861060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rgbClr val="FFFF00"/>
            </a:outerShdw>
          </a:effectLst>
        </p:spPr>
        <p:txBody>
          <a:bodyPr>
            <a:spAutoFit/>
          </a:bodyPr>
          <a:lstStyle/>
          <a:p>
            <a:r>
              <a:rPr lang="ru-RU" b="1">
                <a:solidFill>
                  <a:srgbClr val="FFFF00"/>
                </a:solidFill>
              </a:rPr>
              <a:t>         </a:t>
            </a:r>
            <a:r>
              <a:rPr lang="ru-RU" b="1"/>
              <a:t>За 3 года (2011, 2012, 2013 г.г.) на территории Рачейского лесхоза восстановлен лес на площади 142,3 га.   Произведены: сплошная санитарная рубка на площади 174,7 га, выборочная санитарная рубка на площадью 99,4 га.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4" name="Picture 2" descr="ллллл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9525" y="-9525"/>
            <a:ext cx="9163050" cy="6877050"/>
          </a:xfrm>
          <a:prstGeom prst="rect">
            <a:avLst/>
          </a:prstGeom>
          <a:noFill/>
        </p:spPr>
      </p:pic>
      <p:pic>
        <p:nvPicPr>
          <p:cNvPr id="44042" name="Picture 10" descr="DSC00016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81000" y="304800"/>
            <a:ext cx="8458200" cy="6248400"/>
          </a:xfrm>
          <a:prstGeom prst="rect">
            <a:avLst/>
          </a:prstGeom>
          <a:noFill/>
        </p:spPr>
      </p:pic>
      <p:sp>
        <p:nvSpPr>
          <p:cNvPr id="44043" name="Rectangle 11"/>
          <p:cNvSpPr>
            <a:spLocks noChangeArrowheads="1"/>
          </p:cNvSpPr>
          <p:nvPr/>
        </p:nvSpPr>
        <p:spPr bwMode="auto">
          <a:xfrm>
            <a:off x="533400" y="5867400"/>
            <a:ext cx="78486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rgbClr val="FFFF00"/>
            </a:outerShdw>
          </a:effectLst>
        </p:spPr>
        <p:txBody>
          <a:bodyPr>
            <a:spAutoFit/>
          </a:bodyPr>
          <a:lstStyle/>
          <a:p>
            <a:pPr algn="ctr"/>
            <a:r>
              <a:rPr lang="ru-RU" b="1"/>
              <a:t>          Работниками лесхоза проведена уборка захламленности леса на площади 145,5 га.</a:t>
            </a:r>
          </a:p>
        </p:txBody>
      </p:sp>
      <p:pic>
        <p:nvPicPr>
          <p:cNvPr id="44044" name="Picture 12" descr="Photo 366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-1150106">
            <a:off x="7453313" y="1212850"/>
            <a:ext cx="527050" cy="781050"/>
          </a:xfrm>
          <a:prstGeom prst="rect">
            <a:avLst/>
          </a:prstGeom>
          <a:noFill/>
        </p:spPr>
      </p:pic>
      <p:pic>
        <p:nvPicPr>
          <p:cNvPr id="44045" name="Picture 13" descr="Photo 028 (1)"/>
          <p:cNvPicPr>
            <a:picLocks noChangeAspect="1" noChangeArrowheads="1" noCrop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 flipH="1">
            <a:off x="3657600" y="2667000"/>
            <a:ext cx="762000" cy="7334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 descr="ллллл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9525" y="-9525"/>
            <a:ext cx="9163050" cy="6877050"/>
          </a:xfrm>
          <a:prstGeom prst="rect">
            <a:avLst/>
          </a:prstGeom>
          <a:noFill/>
        </p:spPr>
      </p:pic>
      <p:pic>
        <p:nvPicPr>
          <p:cNvPr id="34819" name="Picture 3" descr="85195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029200" y="3657600"/>
            <a:ext cx="3771900" cy="2847975"/>
          </a:xfrm>
          <a:prstGeom prst="rect">
            <a:avLst/>
          </a:prstGeom>
          <a:noFill/>
        </p:spPr>
      </p:pic>
      <p:pic>
        <p:nvPicPr>
          <p:cNvPr id="34820" name="Picture 4" descr="Jailbird_Ru_0008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724400" y="381000"/>
            <a:ext cx="3733800" cy="2800350"/>
          </a:xfrm>
          <a:prstGeom prst="rect">
            <a:avLst/>
          </a:prstGeom>
          <a:noFill/>
        </p:spPr>
      </p:pic>
      <p:pic>
        <p:nvPicPr>
          <p:cNvPr id="34821" name="Picture 5" descr="1317289859460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57200" y="304800"/>
            <a:ext cx="3429000" cy="2571750"/>
          </a:xfrm>
          <a:prstGeom prst="rect">
            <a:avLst/>
          </a:prstGeom>
          <a:noFill/>
        </p:spPr>
      </p:pic>
      <p:pic>
        <p:nvPicPr>
          <p:cNvPr id="34822" name="Picture 6" descr="449501_zhivopis_zima_sneg_zhivotnye_les_los_1680x1050_(www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6172200" y="2667000"/>
            <a:ext cx="2686050" cy="1676400"/>
          </a:xfrm>
          <a:prstGeom prst="rect">
            <a:avLst/>
          </a:prstGeom>
          <a:noFill/>
        </p:spPr>
      </p:pic>
      <p:pic>
        <p:nvPicPr>
          <p:cNvPr id="34823" name="Picture 7" descr="1637_0"/>
          <p:cNvPicPr>
            <a:picLocks noChangeAspect="1" noChangeArrowheads="1"/>
          </p:cNvPicPr>
          <p:nvPr/>
        </p:nvPicPr>
        <p:blipFill>
          <a:blip r:embed="rId7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143000" y="1066800"/>
            <a:ext cx="3733800" cy="3111500"/>
          </a:xfrm>
          <a:prstGeom prst="rect">
            <a:avLst/>
          </a:prstGeom>
          <a:noFill/>
        </p:spPr>
      </p:pic>
      <p:pic>
        <p:nvPicPr>
          <p:cNvPr id="34824" name="Picture 8" descr="animals_bwua_29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609600" y="4648200"/>
            <a:ext cx="2667000" cy="1665288"/>
          </a:xfrm>
          <a:prstGeom prst="rect">
            <a:avLst/>
          </a:prstGeom>
          <a:noFill/>
        </p:spPr>
      </p:pic>
      <p:pic>
        <p:nvPicPr>
          <p:cNvPr id="34825" name="Picture 9" descr="ллллл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63050" cy="6877050"/>
          </a:xfrm>
          <a:prstGeom prst="rect">
            <a:avLst/>
          </a:prstGeom>
          <a:noFill/>
        </p:spPr>
      </p:pic>
      <p:pic>
        <p:nvPicPr>
          <p:cNvPr id="34828" name="Picture 12" descr="IMGP0901"/>
          <p:cNvPicPr>
            <a:picLocks noChangeAspect="1" noChangeArrowheads="1"/>
          </p:cNvPicPr>
          <p:nvPr/>
        </p:nvPicPr>
        <p:blipFill>
          <a:blip r:embed="rId9" cstate="email">
            <a:lum bright="-12000"/>
          </a:blip>
          <a:srcRect/>
          <a:stretch>
            <a:fillRect/>
          </a:stretch>
        </p:blipFill>
        <p:spPr bwMode="auto">
          <a:xfrm>
            <a:off x="381000" y="304800"/>
            <a:ext cx="8382000" cy="6286500"/>
          </a:xfrm>
          <a:prstGeom prst="rect">
            <a:avLst/>
          </a:prstGeom>
          <a:noFill/>
        </p:spPr>
      </p:pic>
      <p:sp>
        <p:nvSpPr>
          <p:cNvPr id="34829" name="Rectangle 13"/>
          <p:cNvSpPr>
            <a:spLocks noChangeArrowheads="1"/>
          </p:cNvSpPr>
          <p:nvPr/>
        </p:nvSpPr>
        <p:spPr bwMode="auto">
          <a:xfrm>
            <a:off x="457200" y="5410200"/>
            <a:ext cx="822960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b="1" dirty="0">
                <a:solidFill>
                  <a:srgbClr val="FFFF00"/>
                </a:solidFill>
              </a:rPr>
              <a:t>         Весной в лесхозе саженцы выкапывают и пересаживают на заранее отведенных площадях. Начинается длительный процесс роста деревьев, занимающий не один десяток лет (на фото годовалые саженцы сосны, выращенные на питомнике лесхоза).</a:t>
            </a:r>
          </a:p>
        </p:txBody>
      </p:sp>
      <p:pic>
        <p:nvPicPr>
          <p:cNvPr id="34830" name="Picture 14" descr="LigneVerVert"/>
          <p:cNvPicPr>
            <a:picLocks noChangeAspect="1" noChangeArrowheads="1" noCrop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6477000" y="4800600"/>
            <a:ext cx="2190750" cy="704850"/>
          </a:xfrm>
          <a:prstGeom prst="rect">
            <a:avLst/>
          </a:prstGeom>
          <a:noFill/>
        </p:spPr>
      </p:pic>
      <p:pic>
        <p:nvPicPr>
          <p:cNvPr id="34832" name="Picture 16" descr="24"/>
          <p:cNvPicPr>
            <a:picLocks noChangeAspect="1" noChangeArrowheads="1" noCrop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 rot="3749106">
            <a:off x="2274094" y="2385219"/>
            <a:ext cx="1128713" cy="9429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2" descr="ллллл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9525" y="-9525"/>
            <a:ext cx="9163050" cy="6877050"/>
          </a:xfrm>
          <a:prstGeom prst="rect">
            <a:avLst/>
          </a:prstGeom>
          <a:noFill/>
        </p:spPr>
      </p:pic>
      <p:pic>
        <p:nvPicPr>
          <p:cNvPr id="37891" name="Picture 3" descr="85195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029200" y="3657600"/>
            <a:ext cx="3771900" cy="2847975"/>
          </a:xfrm>
          <a:prstGeom prst="rect">
            <a:avLst/>
          </a:prstGeom>
          <a:noFill/>
        </p:spPr>
      </p:pic>
      <p:pic>
        <p:nvPicPr>
          <p:cNvPr id="37892" name="Picture 4" descr="Jailbird_Ru_0008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724400" y="381000"/>
            <a:ext cx="3733800" cy="2800350"/>
          </a:xfrm>
          <a:prstGeom prst="rect">
            <a:avLst/>
          </a:prstGeom>
          <a:noFill/>
        </p:spPr>
      </p:pic>
      <p:pic>
        <p:nvPicPr>
          <p:cNvPr id="37893" name="Picture 5" descr="1317289859460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57200" y="304800"/>
            <a:ext cx="3429000" cy="2571750"/>
          </a:xfrm>
          <a:prstGeom prst="rect">
            <a:avLst/>
          </a:prstGeom>
          <a:noFill/>
        </p:spPr>
      </p:pic>
      <p:pic>
        <p:nvPicPr>
          <p:cNvPr id="37894" name="Picture 6" descr="449501_zhivopis_zima_sneg_zhivotnye_les_los_1680x1050_(www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6172200" y="2667000"/>
            <a:ext cx="2686050" cy="1676400"/>
          </a:xfrm>
          <a:prstGeom prst="rect">
            <a:avLst/>
          </a:prstGeom>
          <a:noFill/>
        </p:spPr>
      </p:pic>
      <p:pic>
        <p:nvPicPr>
          <p:cNvPr id="37895" name="Picture 7" descr="1637_0"/>
          <p:cNvPicPr>
            <a:picLocks noChangeAspect="1" noChangeArrowheads="1"/>
          </p:cNvPicPr>
          <p:nvPr/>
        </p:nvPicPr>
        <p:blipFill>
          <a:blip r:embed="rId7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143000" y="1066800"/>
            <a:ext cx="3733800" cy="3111500"/>
          </a:xfrm>
          <a:prstGeom prst="rect">
            <a:avLst/>
          </a:prstGeom>
          <a:noFill/>
        </p:spPr>
      </p:pic>
      <p:pic>
        <p:nvPicPr>
          <p:cNvPr id="37896" name="Picture 8" descr="animals_bwua_29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609600" y="4648200"/>
            <a:ext cx="2667000" cy="1665288"/>
          </a:xfrm>
          <a:prstGeom prst="rect">
            <a:avLst/>
          </a:prstGeom>
          <a:noFill/>
        </p:spPr>
      </p:pic>
      <p:pic>
        <p:nvPicPr>
          <p:cNvPr id="37897" name="Picture 9" descr="ллллл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63050" cy="6877050"/>
          </a:xfrm>
          <a:prstGeom prst="rect">
            <a:avLst/>
          </a:prstGeom>
          <a:noFill/>
        </p:spPr>
      </p:pic>
      <p:pic>
        <p:nvPicPr>
          <p:cNvPr id="37902" name="Picture 14" descr="IMGP0902"/>
          <p:cNvPicPr>
            <a:picLocks noChangeAspect="1" noChangeArrowheads="1"/>
          </p:cNvPicPr>
          <p:nvPr/>
        </p:nvPicPr>
        <p:blipFill>
          <a:blip r:embed="rId9" cstate="email">
            <a:lum bright="-12000"/>
          </a:blip>
          <a:srcRect/>
          <a:stretch>
            <a:fillRect/>
          </a:stretch>
        </p:blipFill>
        <p:spPr bwMode="auto">
          <a:xfrm>
            <a:off x="381000" y="304800"/>
            <a:ext cx="8382000" cy="6248400"/>
          </a:xfrm>
          <a:prstGeom prst="rect">
            <a:avLst/>
          </a:prstGeom>
          <a:noFill/>
        </p:spPr>
      </p:pic>
      <p:sp>
        <p:nvSpPr>
          <p:cNvPr id="37903" name="Rectangle 15"/>
          <p:cNvSpPr>
            <a:spLocks noChangeArrowheads="1"/>
          </p:cNvSpPr>
          <p:nvPr/>
        </p:nvSpPr>
        <p:spPr bwMode="auto">
          <a:xfrm>
            <a:off x="381000" y="5638800"/>
            <a:ext cx="8458200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/>
              <a:t>        </a:t>
            </a:r>
            <a:r>
              <a:rPr lang="ru-RU" b="1">
                <a:solidFill>
                  <a:srgbClr val="FFFF00"/>
                </a:solidFill>
              </a:rPr>
              <a:t>  На протяжении этого периода осуществляются различные мероприятия по защите насаждений от сорных растений, насекомых и вредителей.</a:t>
            </a:r>
          </a:p>
        </p:txBody>
      </p:sp>
      <p:pic>
        <p:nvPicPr>
          <p:cNvPr id="37904" name="Picture 16" descr="Photo 239"/>
          <p:cNvPicPr>
            <a:picLocks noChangeAspect="1" noChangeArrowheads="1" noCrop="1"/>
          </p:cNvPicPr>
          <p:nvPr/>
        </p:nvPicPr>
        <p:blipFill>
          <a:blip r:embed="rId10" cstate="email"/>
          <a:srcRect/>
          <a:stretch>
            <a:fillRect/>
          </a:stretch>
        </p:blipFill>
        <p:spPr bwMode="auto">
          <a:xfrm>
            <a:off x="304800" y="5029200"/>
            <a:ext cx="800100" cy="5619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ллллл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9525" y="-9525"/>
            <a:ext cx="9163050" cy="6877050"/>
          </a:xfrm>
          <a:prstGeom prst="rect">
            <a:avLst/>
          </a:prstGeom>
          <a:noFill/>
        </p:spPr>
      </p:pic>
      <p:sp>
        <p:nvSpPr>
          <p:cNvPr id="15364" name="AutoShape 4" descr="Z"/>
          <p:cNvSpPr>
            <a:spLocks noChangeAspect="1" noChangeArrowheads="1"/>
          </p:cNvSpPr>
          <p:nvPr/>
        </p:nvSpPr>
        <p:spPr bwMode="auto">
          <a:xfrm>
            <a:off x="3300413" y="2528888"/>
            <a:ext cx="2543175" cy="1800225"/>
          </a:xfrm>
          <a:prstGeom prst="rect">
            <a:avLst/>
          </a:prstGeom>
          <a:noFill/>
        </p:spPr>
        <p:txBody>
          <a:bodyPr/>
          <a:lstStyle/>
          <a:p>
            <a:endParaRPr lang="ru-RU"/>
          </a:p>
        </p:txBody>
      </p:sp>
      <p:pic>
        <p:nvPicPr>
          <p:cNvPr id="15366" name="Picture 6" descr="RUS_etopo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" y="381000"/>
            <a:ext cx="8229600" cy="5105400"/>
          </a:xfrm>
          <a:prstGeom prst="rect">
            <a:avLst/>
          </a:prstGeom>
          <a:noFill/>
        </p:spPr>
      </p:pic>
      <p:sp>
        <p:nvSpPr>
          <p:cNvPr id="15367" name="WordArt 7"/>
          <p:cNvSpPr>
            <a:spLocks noChangeArrowheads="1" noChangeShapeType="1" noTextEdit="1"/>
          </p:cNvSpPr>
          <p:nvPr/>
        </p:nvSpPr>
        <p:spPr bwMode="auto">
          <a:xfrm>
            <a:off x="2667000" y="457200"/>
            <a:ext cx="3733800" cy="381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200" b="1" kern="1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107763" dir="18900000" algn="ctr" rotWithShape="0">
                    <a:schemeClr val="bg1">
                      <a:alpha val="50000"/>
                    </a:schemeClr>
                  </a:outerShdw>
                </a:effectLst>
                <a:latin typeface="Georgia"/>
              </a:rPr>
              <a:t>ЛЕСА РОССИИ</a:t>
            </a:r>
          </a:p>
        </p:txBody>
      </p:sp>
      <p:sp>
        <p:nvSpPr>
          <p:cNvPr id="15368" name="Rectangle 8"/>
          <p:cNvSpPr>
            <a:spLocks noChangeArrowheads="1"/>
          </p:cNvSpPr>
          <p:nvPr/>
        </p:nvSpPr>
        <p:spPr bwMode="auto">
          <a:xfrm>
            <a:off x="381000" y="5562600"/>
            <a:ext cx="8382000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ru-RU" b="1"/>
              <a:t>     Россия – богатейшая в мире лесная держава. Велики и необозримы ее лесные просторы. Лес – «зеленое золото», одно из главных богатств нашего государства.</a:t>
            </a:r>
            <a:r>
              <a:rPr lang="ru-RU"/>
              <a:t> </a:t>
            </a:r>
          </a:p>
        </p:txBody>
      </p:sp>
      <p:pic>
        <p:nvPicPr>
          <p:cNvPr id="15369" name="Picture 9" descr="1360315821_2013god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57200" y="304800"/>
            <a:ext cx="973138" cy="1066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ллллл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63050" cy="6877050"/>
          </a:xfrm>
          <a:prstGeom prst="rect">
            <a:avLst/>
          </a:prstGeom>
          <a:noFill/>
        </p:spPr>
      </p:pic>
      <p:pic>
        <p:nvPicPr>
          <p:cNvPr id="24580" name="Picture 4" descr="5150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81000" y="304800"/>
            <a:ext cx="8382000" cy="6297613"/>
          </a:xfrm>
          <a:prstGeom prst="rect">
            <a:avLst/>
          </a:prstGeom>
          <a:noFill/>
        </p:spPr>
      </p:pic>
      <p:sp>
        <p:nvSpPr>
          <p:cNvPr id="24583" name="Rectangle 7"/>
          <p:cNvSpPr>
            <a:spLocks noChangeArrowheads="1"/>
          </p:cNvSpPr>
          <p:nvPr/>
        </p:nvSpPr>
        <p:spPr bwMode="auto">
          <a:xfrm>
            <a:off x="609600" y="5867400"/>
            <a:ext cx="80010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ru-RU" b="1">
                <a:solidFill>
                  <a:srgbClr val="FFFF00"/>
                </a:solidFill>
              </a:rPr>
              <a:t>        Проблема сохранения лесов и разумное использование их богатств – это проблема сохранения будущего человечества. </a:t>
            </a:r>
          </a:p>
        </p:txBody>
      </p:sp>
      <p:pic>
        <p:nvPicPr>
          <p:cNvPr id="24584" name="Picture 8" descr="0_5693a_96b3e6f_XL"/>
          <p:cNvPicPr>
            <a:picLocks noChangeAspect="1" noChangeArrowheads="1" noCrop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133600" y="1487488"/>
            <a:ext cx="1408113" cy="5635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ллллл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9525" y="-9525"/>
            <a:ext cx="9163050" cy="6877050"/>
          </a:xfrm>
          <a:prstGeom prst="rect">
            <a:avLst/>
          </a:prstGeom>
          <a:noFill/>
        </p:spPr>
      </p:pic>
      <p:pic>
        <p:nvPicPr>
          <p:cNvPr id="19460" name="Picture 4" descr="GE4C1E~1"/>
          <p:cNvPicPr>
            <a:picLocks noChangeAspect="1" noChangeArrowheads="1"/>
          </p:cNvPicPr>
          <p:nvPr/>
        </p:nvPicPr>
        <p:blipFill>
          <a:blip r:embed="rId3">
            <a:lum bright="-6000"/>
          </a:blip>
          <a:srcRect/>
          <a:stretch>
            <a:fillRect/>
          </a:stretch>
        </p:blipFill>
        <p:spPr bwMode="auto">
          <a:xfrm>
            <a:off x="381000" y="228600"/>
            <a:ext cx="8382000" cy="6248400"/>
          </a:xfrm>
          <a:prstGeom prst="rect">
            <a:avLst/>
          </a:prstGeom>
          <a:noFill/>
        </p:spPr>
      </p:pic>
      <p:sp>
        <p:nvSpPr>
          <p:cNvPr id="19461" name="Rectangle 5"/>
          <p:cNvSpPr>
            <a:spLocks noChangeArrowheads="1"/>
          </p:cNvSpPr>
          <p:nvPr/>
        </p:nvSpPr>
        <p:spPr bwMode="auto">
          <a:xfrm>
            <a:off x="381000" y="4724400"/>
            <a:ext cx="8610600" cy="203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r>
              <a:rPr lang="ru-RU" b="1" dirty="0"/>
              <a:t> </a:t>
            </a:r>
            <a:r>
              <a:rPr lang="ru-RU" b="1" dirty="0" smtClean="0"/>
              <a:t>   </a:t>
            </a:r>
            <a:r>
              <a:rPr lang="ru-RU" b="1" dirty="0" smtClean="0">
                <a:solidFill>
                  <a:srgbClr val="FFFF00"/>
                </a:solidFill>
              </a:rPr>
              <a:t>Огромна роль леса в сохранении вод, укреплении песков, оврагов и горных склонов в защите от снежных лавин и селевых потоков.</a:t>
            </a:r>
            <a:r>
              <a:rPr lang="ru-RU" dirty="0" smtClean="0">
                <a:solidFill>
                  <a:srgbClr val="FFFF00"/>
                </a:solidFill>
              </a:rPr>
              <a:t> </a:t>
            </a:r>
          </a:p>
          <a:p>
            <a:r>
              <a:rPr lang="ru-RU" b="1" dirty="0" smtClean="0">
                <a:solidFill>
                  <a:srgbClr val="FFFF00"/>
                </a:solidFill>
              </a:rPr>
              <a:t>    Лес </a:t>
            </a:r>
            <a:r>
              <a:rPr lang="ru-RU" b="1" dirty="0">
                <a:solidFill>
                  <a:srgbClr val="FFFF00"/>
                </a:solidFill>
              </a:rPr>
              <a:t>– надежный помощник в борьбе за урожай. Он сохраняет почвенную влагу, смягчает климат, останавливает сухие жаркие ветры</a:t>
            </a:r>
            <a:r>
              <a:rPr lang="ru-RU" b="1" dirty="0" smtClean="0">
                <a:solidFill>
                  <a:srgbClr val="FFFF00"/>
                </a:solidFill>
              </a:rPr>
              <a:t>. Из лесных болот берут начало реки, грунтовые воды. В лесах и вблизи них грунтовые воды располагаются гораздо выше, чем в безлесных областях </a:t>
            </a:r>
            <a:endParaRPr lang="ru-RU" b="1" dirty="0">
              <a:solidFill>
                <a:srgbClr val="FFFF00"/>
              </a:solidFill>
            </a:endParaRPr>
          </a:p>
        </p:txBody>
      </p:sp>
      <p:pic>
        <p:nvPicPr>
          <p:cNvPr id="19462" name="Picture 6" descr="90416686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9600" y="457200"/>
            <a:ext cx="1295400" cy="941388"/>
          </a:xfrm>
          <a:prstGeom prst="rect">
            <a:avLst/>
          </a:prstGeom>
          <a:noFill/>
        </p:spPr>
      </p:pic>
      <p:pic>
        <p:nvPicPr>
          <p:cNvPr id="19463" name="Picture 7" descr="а1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467600" y="1143000"/>
            <a:ext cx="1281113" cy="1524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ллллл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63050" cy="6877050"/>
          </a:xfrm>
          <a:prstGeom prst="rect">
            <a:avLst/>
          </a:prstGeom>
          <a:noFill/>
        </p:spPr>
      </p:pic>
      <p:sp>
        <p:nvSpPr>
          <p:cNvPr id="14339" name="Rectangle 3"/>
          <p:cNvSpPr>
            <a:spLocks noChangeArrowheads="1"/>
          </p:cNvSpPr>
          <p:nvPr/>
        </p:nvSpPr>
        <p:spPr bwMode="auto">
          <a:xfrm>
            <a:off x="533400" y="5257800"/>
            <a:ext cx="80772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ru-RU" b="1" dirty="0"/>
              <a:t>           </a:t>
            </a:r>
            <a:r>
              <a:rPr lang="ru-RU" b="1" dirty="0" smtClean="0"/>
              <a:t>… Первые </a:t>
            </a:r>
            <a:r>
              <a:rPr lang="ru-RU" b="1" dirty="0"/>
              <a:t>леса появились на земле около 400 млн. лет назад. С первобытных времен деревья и леса были почитаемы человеком как нечто священное, как великий дар матери-природы. Многие десятки тысяч лет леса были пристанищем людей, их домом. </a:t>
            </a:r>
          </a:p>
        </p:txBody>
      </p:sp>
      <p:pic>
        <p:nvPicPr>
          <p:cNvPr id="14343" name="Picture 7" descr="0_e2b4e_6f07f21e_XXL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57200" y="381000"/>
            <a:ext cx="8229600" cy="4778375"/>
          </a:xfrm>
          <a:prstGeom prst="rect">
            <a:avLst/>
          </a:prstGeom>
          <a:noFill/>
        </p:spPr>
      </p:pic>
      <p:pic>
        <p:nvPicPr>
          <p:cNvPr id="14344" name="Picture 8" descr="200px-Eoraptor_sketch5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20568827" flipH="1">
            <a:off x="473075" y="3343275"/>
            <a:ext cx="2895600" cy="1725613"/>
          </a:xfrm>
          <a:prstGeom prst="rect">
            <a:avLst/>
          </a:prstGeom>
          <a:noFill/>
        </p:spPr>
      </p:pic>
      <p:sp>
        <p:nvSpPr>
          <p:cNvPr id="14346" name="AutoShape 10" descr="2Q=="/>
          <p:cNvSpPr>
            <a:spLocks noChangeAspect="1" noChangeArrowheads="1"/>
          </p:cNvSpPr>
          <p:nvPr/>
        </p:nvSpPr>
        <p:spPr bwMode="auto">
          <a:xfrm>
            <a:off x="3733800" y="2557463"/>
            <a:ext cx="1676400" cy="1743075"/>
          </a:xfrm>
          <a:prstGeom prst="rect">
            <a:avLst/>
          </a:prstGeom>
          <a:noFill/>
        </p:spPr>
        <p:txBody>
          <a:bodyPr/>
          <a:lstStyle/>
          <a:p>
            <a:endParaRPr lang="ru-RU"/>
          </a:p>
        </p:txBody>
      </p:sp>
      <p:pic>
        <p:nvPicPr>
          <p:cNvPr id="14348" name="Picture 12" descr="homo-habilis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1F1F1"/>
              </a:clrFrom>
              <a:clrTo>
                <a:srgbClr val="F1F1F1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172200" y="2590800"/>
            <a:ext cx="2489200" cy="2590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ллллл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9525" y="-9525"/>
            <a:ext cx="9163050" cy="6877050"/>
          </a:xfrm>
          <a:prstGeom prst="rect">
            <a:avLst/>
          </a:prstGeom>
          <a:noFill/>
        </p:spPr>
      </p:pic>
      <p:sp>
        <p:nvSpPr>
          <p:cNvPr id="22531" name="Rectangle 3"/>
          <p:cNvSpPr>
            <a:spLocks noChangeArrowheads="1"/>
          </p:cNvSpPr>
          <p:nvPr/>
        </p:nvSpPr>
        <p:spPr bwMode="auto">
          <a:xfrm>
            <a:off x="533400" y="5562600"/>
            <a:ext cx="8153400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ru-RU" b="1"/>
              <a:t>       Лес давал им укрытие и пищу. Покинув пещеры, люди строили из дерева жилища, загоны для скота, долбили челны, изготавливали орудия труда и охоты. Дерево горело в их очагах в холодную пору.</a:t>
            </a:r>
            <a:r>
              <a:rPr lang="ru-RU"/>
              <a:t> </a:t>
            </a:r>
          </a:p>
        </p:txBody>
      </p:sp>
      <p:pic>
        <p:nvPicPr>
          <p:cNvPr id="22535" name="Picture 7" descr="Homo_Erectus"/>
          <p:cNvPicPr>
            <a:picLocks noChangeAspect="1" noChangeArrowheads="1"/>
          </p:cNvPicPr>
          <p:nvPr/>
        </p:nvPicPr>
        <p:blipFill>
          <a:blip r:embed="rId3"/>
          <a:srcRect t="10257"/>
          <a:stretch>
            <a:fillRect/>
          </a:stretch>
        </p:blipFill>
        <p:spPr bwMode="auto">
          <a:xfrm>
            <a:off x="457200" y="381000"/>
            <a:ext cx="8229600" cy="52006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ллллл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9525" y="-9525"/>
            <a:ext cx="9163050" cy="6877050"/>
          </a:xfrm>
          <a:prstGeom prst="rect">
            <a:avLst/>
          </a:prstGeom>
          <a:noFill/>
        </p:spPr>
      </p:pic>
      <p:pic>
        <p:nvPicPr>
          <p:cNvPr id="23555" name="Picture 3" descr="UNVQB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1000" y="304800"/>
            <a:ext cx="8382000" cy="6248400"/>
          </a:xfrm>
          <a:prstGeom prst="rect">
            <a:avLst/>
          </a:prstGeom>
          <a:noFill/>
          <a:effectLst>
            <a:outerShdw dist="35921" dir="2700000" algn="ctr" rotWithShape="0">
              <a:srgbClr val="FFFF99"/>
            </a:outerShdw>
          </a:effectLst>
        </p:spPr>
      </p:pic>
      <p:sp>
        <p:nvSpPr>
          <p:cNvPr id="23556" name="Rectangle 4"/>
          <p:cNvSpPr>
            <a:spLocks noChangeArrowheads="1"/>
          </p:cNvSpPr>
          <p:nvPr/>
        </p:nvSpPr>
        <p:spPr bwMode="auto">
          <a:xfrm>
            <a:off x="304800" y="5013325"/>
            <a:ext cx="8610600" cy="1465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ru-RU" dirty="0"/>
              <a:t>     </a:t>
            </a:r>
            <a:r>
              <a:rPr lang="ru-RU" b="1" dirty="0">
                <a:solidFill>
                  <a:srgbClr val="FFFF00"/>
                </a:solidFill>
              </a:rPr>
              <a:t>….Человек должен очень осторожно подходить к преобразованиям любого из звеньев круговорота воды на земле. Уровень грунтовых вод не должен снижаться. Множество ручьев и речек берут начало в </a:t>
            </a:r>
            <a:r>
              <a:rPr lang="ru-RU" b="1" dirty="0" err="1">
                <a:solidFill>
                  <a:srgbClr val="FFFF00"/>
                </a:solidFill>
              </a:rPr>
              <a:t>боло-тах</a:t>
            </a:r>
            <a:r>
              <a:rPr lang="ru-RU" b="1" dirty="0">
                <a:solidFill>
                  <a:srgbClr val="FFFF00"/>
                </a:solidFill>
              </a:rPr>
              <a:t>. От болот зависит характер местного климата. Болота смягчают жару, уменьшают перепады температуры, насыщают атмосферу </a:t>
            </a:r>
            <a:r>
              <a:rPr lang="ru-RU" b="1" dirty="0" smtClean="0">
                <a:solidFill>
                  <a:srgbClr val="FFFF00"/>
                </a:solidFill>
              </a:rPr>
              <a:t>влагой.</a:t>
            </a:r>
            <a:endParaRPr lang="ru-RU" b="1" dirty="0">
              <a:solidFill>
                <a:srgbClr val="FFFF00"/>
              </a:solidFill>
            </a:endParaRPr>
          </a:p>
        </p:txBody>
      </p:sp>
      <p:pic>
        <p:nvPicPr>
          <p:cNvPr id="23557" name="Picture 5" descr="1637_0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732588" y="2819400"/>
            <a:ext cx="1725612" cy="2057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ллллл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9525" y="-9525"/>
            <a:ext cx="9163050" cy="6877050"/>
          </a:xfrm>
          <a:prstGeom prst="rect">
            <a:avLst/>
          </a:prstGeom>
          <a:noFill/>
        </p:spPr>
      </p:pic>
      <p:pic>
        <p:nvPicPr>
          <p:cNvPr id="21509" name="Picture 5" descr="getImage (9)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" y="381000"/>
            <a:ext cx="8229600" cy="6083300"/>
          </a:xfrm>
          <a:prstGeom prst="rect">
            <a:avLst/>
          </a:prstGeom>
          <a:noFill/>
          <a:effectLst>
            <a:outerShdw dist="35921" dir="2700000" algn="ctr" rotWithShape="0">
              <a:srgbClr val="FFFF99"/>
            </a:outerShdw>
          </a:effectLst>
        </p:spPr>
      </p:pic>
      <p:sp>
        <p:nvSpPr>
          <p:cNvPr id="21510" name="Rectangle 6"/>
          <p:cNvSpPr>
            <a:spLocks noChangeArrowheads="1"/>
          </p:cNvSpPr>
          <p:nvPr/>
        </p:nvSpPr>
        <p:spPr bwMode="auto">
          <a:xfrm>
            <a:off x="457200" y="5334000"/>
            <a:ext cx="830580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just"/>
            <a:r>
              <a:rPr lang="ru-RU" b="1">
                <a:solidFill>
                  <a:srgbClr val="FFFF00"/>
                </a:solidFill>
              </a:rPr>
              <a:t>     … Наша великая Волга тоже рождается в заболоченном урочище Калининской области. Зеленый океан болотистых растений – источник кислорода, поглотитель углекислого газа, требующихся для процесса фотосинтеза.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ллллл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9525" y="-9525"/>
            <a:ext cx="9163050" cy="6877050"/>
          </a:xfrm>
          <a:prstGeom prst="rect">
            <a:avLst/>
          </a:prstGeom>
          <a:noFill/>
        </p:spPr>
      </p:pic>
      <p:pic>
        <p:nvPicPr>
          <p:cNvPr id="28675" name="Picture 3" descr="1375921_2011051917583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1000" y="304800"/>
            <a:ext cx="8382000" cy="6248400"/>
          </a:xfrm>
          <a:prstGeom prst="rect">
            <a:avLst/>
          </a:prstGeom>
          <a:noFill/>
        </p:spPr>
      </p:pic>
      <p:sp>
        <p:nvSpPr>
          <p:cNvPr id="28676" name="Rectangle 4"/>
          <p:cNvSpPr>
            <a:spLocks noChangeArrowheads="1"/>
          </p:cNvSpPr>
          <p:nvPr/>
        </p:nvSpPr>
        <p:spPr bwMode="auto">
          <a:xfrm>
            <a:off x="304800" y="5103674"/>
            <a:ext cx="8534400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r>
              <a:rPr lang="ru-RU" b="1" dirty="0"/>
              <a:t>        </a:t>
            </a:r>
            <a:r>
              <a:rPr lang="ru-RU" b="1" dirty="0">
                <a:solidFill>
                  <a:srgbClr val="FFFF00"/>
                </a:solidFill>
              </a:rPr>
              <a:t>… Мы должны с малых лет воспитывать у людей бережное отношение к лесу. Ради каких целей человек разводит костры  при температуре выше 20 градусов</a:t>
            </a:r>
            <a:r>
              <a:rPr lang="ru-RU" b="1" dirty="0" smtClean="0">
                <a:solidFill>
                  <a:srgbClr val="FFFF00"/>
                </a:solidFill>
              </a:rPr>
              <a:t>?</a:t>
            </a:r>
            <a:r>
              <a:rPr lang="ru-RU" b="1" dirty="0" smtClean="0"/>
              <a:t> </a:t>
            </a:r>
            <a:r>
              <a:rPr lang="ru-RU" b="1" dirty="0" smtClean="0">
                <a:solidFill>
                  <a:srgbClr val="FFFF00"/>
                </a:solidFill>
              </a:rPr>
              <a:t>Если своевременно заметить дымок непогашенного костра, беду можно предотвратить одной лопатой песка, ведром воды.</a:t>
            </a:r>
            <a:r>
              <a:rPr lang="ru-RU" dirty="0" smtClean="0">
                <a:solidFill>
                  <a:srgbClr val="FFFF00"/>
                </a:solidFill>
              </a:rPr>
              <a:t> </a:t>
            </a:r>
          </a:p>
          <a:p>
            <a:r>
              <a:rPr lang="ru-RU" b="1" dirty="0" smtClean="0">
                <a:solidFill>
                  <a:srgbClr val="FFFF00"/>
                </a:solidFill>
              </a:rPr>
              <a:t>  </a:t>
            </a:r>
            <a:endParaRPr lang="ru-RU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ллллл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9525" y="-9525"/>
            <a:ext cx="9163050" cy="6877050"/>
          </a:xfrm>
          <a:prstGeom prst="rect">
            <a:avLst/>
          </a:prstGeom>
          <a:noFill/>
        </p:spPr>
      </p:pic>
      <p:pic>
        <p:nvPicPr>
          <p:cNvPr id="27651" name="Picture 3" descr="%D0%9F%D0%BE%D0%B6%D0%B0%D1%80%20%D0%B2%20%D0%BB%D0%B5%D1%81%D1%8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1000" y="304800"/>
            <a:ext cx="8458200" cy="6326188"/>
          </a:xfrm>
          <a:prstGeom prst="rect">
            <a:avLst/>
          </a:prstGeom>
          <a:noFill/>
        </p:spPr>
      </p:pic>
      <p:sp>
        <p:nvSpPr>
          <p:cNvPr id="27652" name="Rectangle 4"/>
          <p:cNvSpPr>
            <a:spLocks noChangeArrowheads="1"/>
          </p:cNvSpPr>
          <p:nvPr/>
        </p:nvSpPr>
        <p:spPr bwMode="auto">
          <a:xfrm>
            <a:off x="609600" y="4495800"/>
            <a:ext cx="8305800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rgbClr val="FFFF00"/>
            </a:outerShdw>
          </a:effectLst>
        </p:spPr>
        <p:txBody>
          <a:bodyPr anchor="ctr">
            <a:spAutoFit/>
          </a:bodyPr>
          <a:lstStyle/>
          <a:p>
            <a:r>
              <a:rPr lang="ru-RU" dirty="0">
                <a:solidFill>
                  <a:srgbClr val="FF3300"/>
                </a:solidFill>
              </a:rPr>
              <a:t>     </a:t>
            </a:r>
            <a:r>
              <a:rPr lang="ru-RU" b="1" dirty="0"/>
              <a:t>В 2010 году система пожарной безопасности Самарской области испытывалась на прочность аномальной жарой- произошло 772 лесных пожара, огнем было пройдено более 5,5 тысяч гектаров…</a:t>
            </a:r>
          </a:p>
        </p:txBody>
      </p:sp>
      <p:pic>
        <p:nvPicPr>
          <p:cNvPr id="27654" name="Picture 6" descr="а1 (418)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7200" y="2819400"/>
            <a:ext cx="869950" cy="1619250"/>
          </a:xfrm>
          <a:prstGeom prst="rect">
            <a:avLst/>
          </a:prstGeom>
          <a:noFill/>
        </p:spPr>
      </p:pic>
      <p:pic>
        <p:nvPicPr>
          <p:cNvPr id="27655" name="Picture 7" descr="125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077200" y="4114800"/>
            <a:ext cx="728663" cy="2476500"/>
          </a:xfrm>
          <a:prstGeom prst="rect">
            <a:avLst/>
          </a:prstGeom>
          <a:noFill/>
        </p:spPr>
      </p:pic>
      <p:sp>
        <p:nvSpPr>
          <p:cNvPr id="7" name="Rectangle 9"/>
          <p:cNvSpPr>
            <a:spLocks noChangeArrowheads="1"/>
          </p:cNvSpPr>
          <p:nvPr/>
        </p:nvSpPr>
        <p:spPr bwMode="auto">
          <a:xfrm>
            <a:off x="381000" y="5410200"/>
            <a:ext cx="845820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b="1" dirty="0">
                <a:solidFill>
                  <a:srgbClr val="FFFF00"/>
                </a:solidFill>
              </a:rPr>
              <a:t>     </a:t>
            </a:r>
            <a:r>
              <a:rPr lang="ru-RU" b="1" dirty="0"/>
              <a:t>… Жители нашего населенного пункта с.Старая Рачейка тоже с ужасом помнят страшные пожары 2010 года, причиной которых стало безответственное и безразличное отношение людей к окружающей их природе.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762</TotalTime>
  <Words>736</Words>
  <Application>Microsoft PowerPoint</Application>
  <PresentationFormat>Экран (4:3)</PresentationFormat>
  <Paragraphs>36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Оформление по умолчанию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МАМА</dc:creator>
  <cp:lastModifiedBy>МАМА</cp:lastModifiedBy>
  <cp:revision>36</cp:revision>
  <cp:lastPrinted>1601-01-01T00:00:00Z</cp:lastPrinted>
  <dcterms:created xsi:type="dcterms:W3CDTF">1601-01-01T00:00:00Z</dcterms:created>
  <dcterms:modified xsi:type="dcterms:W3CDTF">2014-07-27T12:55:16Z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