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301" r:id="rId3"/>
    <p:sldId id="302" r:id="rId4"/>
    <p:sldId id="256" r:id="rId5"/>
    <p:sldId id="276" r:id="rId6"/>
    <p:sldId id="277" r:id="rId7"/>
    <p:sldId id="272" r:id="rId8"/>
    <p:sldId id="296" r:id="rId9"/>
    <p:sldId id="297" r:id="rId10"/>
    <p:sldId id="291" r:id="rId11"/>
    <p:sldId id="298" r:id="rId12"/>
    <p:sldId id="258" r:id="rId13"/>
    <p:sldId id="259" r:id="rId14"/>
    <p:sldId id="290" r:id="rId15"/>
    <p:sldId id="300" r:id="rId16"/>
    <p:sldId id="260" r:id="rId17"/>
    <p:sldId id="261" r:id="rId18"/>
    <p:sldId id="262" r:id="rId19"/>
    <p:sldId id="263" r:id="rId20"/>
    <p:sldId id="285" r:id="rId21"/>
    <p:sldId id="265" r:id="rId22"/>
    <p:sldId id="266" r:id="rId23"/>
    <p:sldId id="283" r:id="rId24"/>
    <p:sldId id="292" r:id="rId25"/>
    <p:sldId id="275" r:id="rId26"/>
    <p:sldId id="293" r:id="rId27"/>
    <p:sldId id="267" r:id="rId28"/>
    <p:sldId id="268" r:id="rId29"/>
    <p:sldId id="284" r:id="rId30"/>
    <p:sldId id="282" r:id="rId31"/>
    <p:sldId id="257" r:id="rId32"/>
    <p:sldId id="287" r:id="rId33"/>
    <p:sldId id="278" r:id="rId34"/>
    <p:sldId id="286" r:id="rId35"/>
    <p:sldId id="294" r:id="rId36"/>
    <p:sldId id="299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</p:showPr>
  <p:clrMru>
    <a:srgbClr val="FFFF66"/>
    <a:srgbClr val="FF9933"/>
    <a:srgbClr val="0033CC"/>
    <a:srgbClr val="EBFFEE"/>
    <a:srgbClr val="D7FCD4"/>
    <a:srgbClr val="F8FEF8"/>
    <a:srgbClr val="B5FDBC"/>
    <a:srgbClr val="FDFD8B"/>
    <a:srgbClr val="FF9999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379" autoAdjust="0"/>
    <p:restoredTop sz="90021" autoAdjust="0"/>
  </p:normalViewPr>
  <p:slideViewPr>
    <p:cSldViewPr>
      <p:cViewPr varScale="1">
        <p:scale>
          <a:sx n="44" d="100"/>
          <a:sy n="44" d="100"/>
        </p:scale>
        <p:origin x="-10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BE020-13F1-4E52-82DF-2B4933BB8A3A}" type="doc">
      <dgm:prSet loTypeId="urn:microsoft.com/office/officeart/2005/8/layout/orgChart1" loCatId="hierarchy" qsTypeId="urn:microsoft.com/office/officeart/2005/8/quickstyle/simple1#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AD23857-3B2D-4951-9C15-EB402E2CA0BC}">
      <dgm:prSet phldrT="[Текст]" custT="1"/>
      <dgm:spPr>
        <a:solidFill>
          <a:srgbClr val="CDFFFF"/>
        </a:solidFill>
      </dgm:spPr>
      <dgm:t>
        <a:bodyPr/>
        <a:lstStyle/>
        <a:p>
          <a:r>
            <a:rPr lang="ru-RU" sz="2800" b="1" dirty="0">
              <a:solidFill>
                <a:schemeClr val="accent2">
                  <a:lumMod val="75000"/>
                </a:schemeClr>
              </a:solidFill>
            </a:rPr>
            <a:t>Музыка в детском саду</a:t>
          </a:r>
        </a:p>
      </dgm:t>
    </dgm:pt>
    <dgm:pt modelId="{A3175090-A896-4F9F-A247-E0EBC34C9865}" type="parTrans" cxnId="{1AD9D458-EA07-46D0-AC4C-886B5BF9D5E2}">
      <dgm:prSet/>
      <dgm:spPr/>
      <dgm:t>
        <a:bodyPr/>
        <a:lstStyle/>
        <a:p>
          <a:endParaRPr lang="ru-RU"/>
        </a:p>
      </dgm:t>
    </dgm:pt>
    <dgm:pt modelId="{BD48C472-5426-439D-A8F0-127E4DCFA417}" type="sibTrans" cxnId="{1AD9D458-EA07-46D0-AC4C-886B5BF9D5E2}">
      <dgm:prSet/>
      <dgm:spPr/>
      <dgm:t>
        <a:bodyPr/>
        <a:lstStyle/>
        <a:p>
          <a:endParaRPr lang="ru-RU"/>
        </a:p>
      </dgm:t>
    </dgm:pt>
    <dgm:pt modelId="{C26A38B1-89BA-4816-B545-ED6E8B3F8707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Музыкальные занятия</a:t>
          </a:r>
        </a:p>
      </dgm:t>
    </dgm:pt>
    <dgm:pt modelId="{171E04AC-3D92-4428-859D-5890F7E6D6DB}" type="parTrans" cxnId="{5A5D719C-15A3-4A93-B313-EDF32E841962}">
      <dgm:prSet/>
      <dgm:spPr/>
      <dgm:t>
        <a:bodyPr/>
        <a:lstStyle/>
        <a:p>
          <a:endParaRPr lang="ru-RU"/>
        </a:p>
      </dgm:t>
    </dgm:pt>
    <dgm:pt modelId="{0992DEDA-2420-4AB8-BF3E-0EDCE4DA7F64}" type="sibTrans" cxnId="{5A5D719C-15A3-4A93-B313-EDF32E841962}">
      <dgm:prSet/>
      <dgm:spPr/>
      <dgm:t>
        <a:bodyPr/>
        <a:lstStyle/>
        <a:p>
          <a:endParaRPr lang="ru-RU"/>
        </a:p>
      </dgm:t>
    </dgm:pt>
    <dgm:pt modelId="{D16570F9-C19B-4A01-94EA-5418CE1374ED}">
      <dgm:prSet phldrT="[Текст]"/>
      <dgm:spPr/>
      <dgm:t>
        <a:bodyPr/>
        <a:lstStyle/>
        <a:p>
          <a:r>
            <a:rPr lang="ru-RU" b="1" dirty="0">
              <a:solidFill>
                <a:schemeClr val="accent3">
                  <a:lumMod val="50000"/>
                </a:schemeClr>
              </a:solidFill>
            </a:rPr>
            <a:t>Музыка в самостоятельной деятельности</a:t>
          </a:r>
        </a:p>
      </dgm:t>
    </dgm:pt>
    <dgm:pt modelId="{CBA3EC1D-F25E-4DD7-BBC4-20E2E2B35992}" type="parTrans" cxnId="{87D42655-AD97-4427-AF8F-ADFA8CF510DA}">
      <dgm:prSet/>
      <dgm:spPr/>
      <dgm:t>
        <a:bodyPr/>
        <a:lstStyle/>
        <a:p>
          <a:endParaRPr lang="ru-RU"/>
        </a:p>
      </dgm:t>
    </dgm:pt>
    <dgm:pt modelId="{9414B725-EA42-4E21-B700-DE7CC82CE20F}" type="sibTrans" cxnId="{87D42655-AD97-4427-AF8F-ADFA8CF510DA}">
      <dgm:prSet/>
      <dgm:spPr/>
      <dgm:t>
        <a:bodyPr/>
        <a:lstStyle/>
        <a:p>
          <a:endParaRPr lang="ru-RU"/>
        </a:p>
      </dgm:t>
    </dgm:pt>
    <dgm:pt modelId="{CC792A09-39A9-4E6E-BDF3-8E59BEFE07CD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Музыка в повседневной жизни</a:t>
          </a:r>
        </a:p>
      </dgm:t>
    </dgm:pt>
    <dgm:pt modelId="{B9A6688A-85E0-4C40-AC10-0434A6556DE0}" type="parTrans" cxnId="{19C65910-2490-4AB2-9D17-AF82768F8690}">
      <dgm:prSet/>
      <dgm:spPr/>
      <dgm:t>
        <a:bodyPr/>
        <a:lstStyle/>
        <a:p>
          <a:endParaRPr lang="ru-RU"/>
        </a:p>
      </dgm:t>
    </dgm:pt>
    <dgm:pt modelId="{4D17E0F6-7C57-42C8-AE6C-ED2020FF3479}" type="sibTrans" cxnId="{19C65910-2490-4AB2-9D17-AF82768F8690}">
      <dgm:prSet/>
      <dgm:spPr/>
      <dgm:t>
        <a:bodyPr/>
        <a:lstStyle/>
        <a:p>
          <a:endParaRPr lang="ru-RU"/>
        </a:p>
      </dgm:t>
    </dgm:pt>
    <dgm:pt modelId="{C58AA140-634D-42E1-BEBA-552199D9ABE2}" type="pres">
      <dgm:prSet presAssocID="{C8ABE020-13F1-4E52-82DF-2B4933BB8A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F73FD0-0E5A-4ED7-9CE1-58F9D09B6BB5}" type="pres">
      <dgm:prSet presAssocID="{EAD23857-3B2D-4951-9C15-EB402E2CA0BC}" presName="hierRoot1" presStyleCnt="0">
        <dgm:presLayoutVars>
          <dgm:hierBranch val="init"/>
        </dgm:presLayoutVars>
      </dgm:prSet>
      <dgm:spPr/>
    </dgm:pt>
    <dgm:pt modelId="{48EC2E38-C544-4753-B7AB-1FAE904CAE1E}" type="pres">
      <dgm:prSet presAssocID="{EAD23857-3B2D-4951-9C15-EB402E2CA0BC}" presName="rootComposite1" presStyleCnt="0"/>
      <dgm:spPr/>
    </dgm:pt>
    <dgm:pt modelId="{CA4B7CA9-CDEE-4097-AC44-A21315AD3621}" type="pres">
      <dgm:prSet presAssocID="{EAD23857-3B2D-4951-9C15-EB402E2CA0B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1EEF89-A9D4-460E-B948-C7E9FA98A22B}" type="pres">
      <dgm:prSet presAssocID="{EAD23857-3B2D-4951-9C15-EB402E2CA0B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38FF0D4-4779-47CF-8D6B-71363235134B}" type="pres">
      <dgm:prSet presAssocID="{EAD23857-3B2D-4951-9C15-EB402E2CA0BC}" presName="hierChild2" presStyleCnt="0"/>
      <dgm:spPr/>
    </dgm:pt>
    <dgm:pt modelId="{D6ECA3B3-F771-405B-ADA2-EECFCF67B739}" type="pres">
      <dgm:prSet presAssocID="{171E04AC-3D92-4428-859D-5890F7E6D6DB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84CF370-6392-440C-ACB6-4ECE7A31A410}" type="pres">
      <dgm:prSet presAssocID="{C26A38B1-89BA-4816-B545-ED6E8B3F8707}" presName="hierRoot2" presStyleCnt="0">
        <dgm:presLayoutVars>
          <dgm:hierBranch val="init"/>
        </dgm:presLayoutVars>
      </dgm:prSet>
      <dgm:spPr/>
    </dgm:pt>
    <dgm:pt modelId="{8547DF9C-3F7B-4A79-AC47-F92B24FA8742}" type="pres">
      <dgm:prSet presAssocID="{C26A38B1-89BA-4816-B545-ED6E8B3F8707}" presName="rootComposite" presStyleCnt="0"/>
      <dgm:spPr/>
    </dgm:pt>
    <dgm:pt modelId="{DF772F7C-86C8-4C6F-A2DC-4666E70EBB5D}" type="pres">
      <dgm:prSet presAssocID="{C26A38B1-89BA-4816-B545-ED6E8B3F870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5E797A-F76A-4000-9ED9-7557269B0721}" type="pres">
      <dgm:prSet presAssocID="{C26A38B1-89BA-4816-B545-ED6E8B3F8707}" presName="rootConnector" presStyleLbl="node2" presStyleIdx="0" presStyleCnt="3"/>
      <dgm:spPr/>
      <dgm:t>
        <a:bodyPr/>
        <a:lstStyle/>
        <a:p>
          <a:endParaRPr lang="ru-RU"/>
        </a:p>
      </dgm:t>
    </dgm:pt>
    <dgm:pt modelId="{2EA3CD4D-962D-4A88-959F-C830B89BF48D}" type="pres">
      <dgm:prSet presAssocID="{C26A38B1-89BA-4816-B545-ED6E8B3F8707}" presName="hierChild4" presStyleCnt="0"/>
      <dgm:spPr/>
    </dgm:pt>
    <dgm:pt modelId="{E6625D75-D707-4A78-9C11-FEF162A303DE}" type="pres">
      <dgm:prSet presAssocID="{C26A38B1-89BA-4816-B545-ED6E8B3F8707}" presName="hierChild5" presStyleCnt="0"/>
      <dgm:spPr/>
    </dgm:pt>
    <dgm:pt modelId="{7208821B-218A-43E7-BE6D-FC8978080E29}" type="pres">
      <dgm:prSet presAssocID="{CBA3EC1D-F25E-4DD7-BBC4-20E2E2B3599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15C516A-31F5-4C5C-BB86-606DE75FE322}" type="pres">
      <dgm:prSet presAssocID="{D16570F9-C19B-4A01-94EA-5418CE1374ED}" presName="hierRoot2" presStyleCnt="0">
        <dgm:presLayoutVars>
          <dgm:hierBranch val="init"/>
        </dgm:presLayoutVars>
      </dgm:prSet>
      <dgm:spPr/>
    </dgm:pt>
    <dgm:pt modelId="{22F27963-5253-4BE1-9956-3D9280119074}" type="pres">
      <dgm:prSet presAssocID="{D16570F9-C19B-4A01-94EA-5418CE1374ED}" presName="rootComposite" presStyleCnt="0"/>
      <dgm:spPr/>
    </dgm:pt>
    <dgm:pt modelId="{BC55EEF6-2186-4D1D-83F1-43BA2E7F4721}" type="pres">
      <dgm:prSet presAssocID="{D16570F9-C19B-4A01-94EA-5418CE1374E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86807B-F2FF-4E46-B7C7-9D888DDA8BF5}" type="pres">
      <dgm:prSet presAssocID="{D16570F9-C19B-4A01-94EA-5418CE1374ED}" presName="rootConnector" presStyleLbl="node2" presStyleIdx="1" presStyleCnt="3"/>
      <dgm:spPr/>
      <dgm:t>
        <a:bodyPr/>
        <a:lstStyle/>
        <a:p>
          <a:endParaRPr lang="ru-RU"/>
        </a:p>
      </dgm:t>
    </dgm:pt>
    <dgm:pt modelId="{CAE7FCD7-1965-413D-B0DA-52AD91F12590}" type="pres">
      <dgm:prSet presAssocID="{D16570F9-C19B-4A01-94EA-5418CE1374ED}" presName="hierChild4" presStyleCnt="0"/>
      <dgm:spPr/>
    </dgm:pt>
    <dgm:pt modelId="{472EA3FB-ABC1-4625-BB09-F3CFF511FB16}" type="pres">
      <dgm:prSet presAssocID="{D16570F9-C19B-4A01-94EA-5418CE1374ED}" presName="hierChild5" presStyleCnt="0"/>
      <dgm:spPr/>
    </dgm:pt>
    <dgm:pt modelId="{1C2ABA59-DF04-4E77-9AF4-F9BA013498EC}" type="pres">
      <dgm:prSet presAssocID="{B9A6688A-85E0-4C40-AC10-0434A6556DE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866317B-A800-4628-8172-5DA4EB4B8DDB}" type="pres">
      <dgm:prSet presAssocID="{CC792A09-39A9-4E6E-BDF3-8E59BEFE07CD}" presName="hierRoot2" presStyleCnt="0">
        <dgm:presLayoutVars>
          <dgm:hierBranch val="init"/>
        </dgm:presLayoutVars>
      </dgm:prSet>
      <dgm:spPr/>
    </dgm:pt>
    <dgm:pt modelId="{41D52857-5F97-4213-BD96-6DC0037BF3BE}" type="pres">
      <dgm:prSet presAssocID="{CC792A09-39A9-4E6E-BDF3-8E59BEFE07CD}" presName="rootComposite" presStyleCnt="0"/>
      <dgm:spPr/>
    </dgm:pt>
    <dgm:pt modelId="{476971EB-C8C9-437E-99F1-BA023D83BF6F}" type="pres">
      <dgm:prSet presAssocID="{CC792A09-39A9-4E6E-BDF3-8E59BEFE07C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4B9ADD-3610-401B-8F51-6750189A6A2E}" type="pres">
      <dgm:prSet presAssocID="{CC792A09-39A9-4E6E-BDF3-8E59BEFE07CD}" presName="rootConnector" presStyleLbl="node2" presStyleIdx="2" presStyleCnt="3"/>
      <dgm:spPr/>
      <dgm:t>
        <a:bodyPr/>
        <a:lstStyle/>
        <a:p>
          <a:endParaRPr lang="ru-RU"/>
        </a:p>
      </dgm:t>
    </dgm:pt>
    <dgm:pt modelId="{C7D44078-8940-41F4-92E9-AF36335887BB}" type="pres">
      <dgm:prSet presAssocID="{CC792A09-39A9-4E6E-BDF3-8E59BEFE07CD}" presName="hierChild4" presStyleCnt="0"/>
      <dgm:spPr/>
    </dgm:pt>
    <dgm:pt modelId="{192AAF42-7325-4431-89A3-C3F516169956}" type="pres">
      <dgm:prSet presAssocID="{CC792A09-39A9-4E6E-BDF3-8E59BEFE07CD}" presName="hierChild5" presStyleCnt="0"/>
      <dgm:spPr/>
    </dgm:pt>
    <dgm:pt modelId="{0D2EFEDB-10E7-47B2-B112-85F0A443A36E}" type="pres">
      <dgm:prSet presAssocID="{EAD23857-3B2D-4951-9C15-EB402E2CA0BC}" presName="hierChild3" presStyleCnt="0"/>
      <dgm:spPr/>
    </dgm:pt>
  </dgm:ptLst>
  <dgm:cxnLst>
    <dgm:cxn modelId="{828CDEC1-ACFE-46BF-A55D-0551306B2244}" type="presOf" srcId="{CC792A09-39A9-4E6E-BDF3-8E59BEFE07CD}" destId="{476971EB-C8C9-437E-99F1-BA023D83BF6F}" srcOrd="0" destOrd="0" presId="urn:microsoft.com/office/officeart/2005/8/layout/orgChart1"/>
    <dgm:cxn modelId="{87D42655-AD97-4427-AF8F-ADFA8CF510DA}" srcId="{EAD23857-3B2D-4951-9C15-EB402E2CA0BC}" destId="{D16570F9-C19B-4A01-94EA-5418CE1374ED}" srcOrd="1" destOrd="0" parTransId="{CBA3EC1D-F25E-4DD7-BBC4-20E2E2B35992}" sibTransId="{9414B725-EA42-4E21-B700-DE7CC82CE20F}"/>
    <dgm:cxn modelId="{1AD9D458-EA07-46D0-AC4C-886B5BF9D5E2}" srcId="{C8ABE020-13F1-4E52-82DF-2B4933BB8A3A}" destId="{EAD23857-3B2D-4951-9C15-EB402E2CA0BC}" srcOrd="0" destOrd="0" parTransId="{A3175090-A896-4F9F-A247-E0EBC34C9865}" sibTransId="{BD48C472-5426-439D-A8F0-127E4DCFA417}"/>
    <dgm:cxn modelId="{5A5D719C-15A3-4A93-B313-EDF32E841962}" srcId="{EAD23857-3B2D-4951-9C15-EB402E2CA0BC}" destId="{C26A38B1-89BA-4816-B545-ED6E8B3F8707}" srcOrd="0" destOrd="0" parTransId="{171E04AC-3D92-4428-859D-5890F7E6D6DB}" sibTransId="{0992DEDA-2420-4AB8-BF3E-0EDCE4DA7F64}"/>
    <dgm:cxn modelId="{C89B2583-8E3C-4E35-B4B0-4FF9D565199A}" type="presOf" srcId="{EAD23857-3B2D-4951-9C15-EB402E2CA0BC}" destId="{B81EEF89-A9D4-460E-B948-C7E9FA98A22B}" srcOrd="1" destOrd="0" presId="urn:microsoft.com/office/officeart/2005/8/layout/orgChart1"/>
    <dgm:cxn modelId="{1EBEDDDD-9368-47B5-8486-A3F0EF847762}" type="presOf" srcId="{C8ABE020-13F1-4E52-82DF-2B4933BB8A3A}" destId="{C58AA140-634D-42E1-BEBA-552199D9ABE2}" srcOrd="0" destOrd="0" presId="urn:microsoft.com/office/officeart/2005/8/layout/orgChart1"/>
    <dgm:cxn modelId="{5CBAD4D4-B918-4FFB-8A2E-77E79E3577E5}" type="presOf" srcId="{CBA3EC1D-F25E-4DD7-BBC4-20E2E2B35992}" destId="{7208821B-218A-43E7-BE6D-FC8978080E29}" srcOrd="0" destOrd="0" presId="urn:microsoft.com/office/officeart/2005/8/layout/orgChart1"/>
    <dgm:cxn modelId="{5248B87B-8610-4F81-93AF-893EFB9B884B}" type="presOf" srcId="{D16570F9-C19B-4A01-94EA-5418CE1374ED}" destId="{1086807B-F2FF-4E46-B7C7-9D888DDA8BF5}" srcOrd="1" destOrd="0" presId="urn:microsoft.com/office/officeart/2005/8/layout/orgChart1"/>
    <dgm:cxn modelId="{B4F47074-67DC-48C5-B973-C30B4639585D}" type="presOf" srcId="{C26A38B1-89BA-4816-B545-ED6E8B3F8707}" destId="{DF772F7C-86C8-4C6F-A2DC-4666E70EBB5D}" srcOrd="0" destOrd="0" presId="urn:microsoft.com/office/officeart/2005/8/layout/orgChart1"/>
    <dgm:cxn modelId="{C68F5A3E-8B1C-4A01-AC43-E48F533EC988}" type="presOf" srcId="{B9A6688A-85E0-4C40-AC10-0434A6556DE0}" destId="{1C2ABA59-DF04-4E77-9AF4-F9BA013498EC}" srcOrd="0" destOrd="0" presId="urn:microsoft.com/office/officeart/2005/8/layout/orgChart1"/>
    <dgm:cxn modelId="{B6CC1789-B24F-4F6A-B9DE-680DB5EBB8D5}" type="presOf" srcId="{CC792A09-39A9-4E6E-BDF3-8E59BEFE07CD}" destId="{CE4B9ADD-3610-401B-8F51-6750189A6A2E}" srcOrd="1" destOrd="0" presId="urn:microsoft.com/office/officeart/2005/8/layout/orgChart1"/>
    <dgm:cxn modelId="{789F4744-97C6-4FF2-BA15-CA234F450482}" type="presOf" srcId="{C26A38B1-89BA-4816-B545-ED6E8B3F8707}" destId="{6A5E797A-F76A-4000-9ED9-7557269B0721}" srcOrd="1" destOrd="0" presId="urn:microsoft.com/office/officeart/2005/8/layout/orgChart1"/>
    <dgm:cxn modelId="{8CDDE52F-21FD-4DB8-AD73-133EE930EAA9}" type="presOf" srcId="{EAD23857-3B2D-4951-9C15-EB402E2CA0BC}" destId="{CA4B7CA9-CDEE-4097-AC44-A21315AD3621}" srcOrd="0" destOrd="0" presId="urn:microsoft.com/office/officeart/2005/8/layout/orgChart1"/>
    <dgm:cxn modelId="{80D770D1-B328-4451-9926-49B8480A404A}" type="presOf" srcId="{171E04AC-3D92-4428-859D-5890F7E6D6DB}" destId="{D6ECA3B3-F771-405B-ADA2-EECFCF67B739}" srcOrd="0" destOrd="0" presId="urn:microsoft.com/office/officeart/2005/8/layout/orgChart1"/>
    <dgm:cxn modelId="{19C65910-2490-4AB2-9D17-AF82768F8690}" srcId="{EAD23857-3B2D-4951-9C15-EB402E2CA0BC}" destId="{CC792A09-39A9-4E6E-BDF3-8E59BEFE07CD}" srcOrd="2" destOrd="0" parTransId="{B9A6688A-85E0-4C40-AC10-0434A6556DE0}" sibTransId="{4D17E0F6-7C57-42C8-AE6C-ED2020FF3479}"/>
    <dgm:cxn modelId="{5F5880F5-DFA4-4913-BF93-77E75582EE2F}" type="presOf" srcId="{D16570F9-C19B-4A01-94EA-5418CE1374ED}" destId="{BC55EEF6-2186-4D1D-83F1-43BA2E7F4721}" srcOrd="0" destOrd="0" presId="urn:microsoft.com/office/officeart/2005/8/layout/orgChart1"/>
    <dgm:cxn modelId="{3E4D5BD2-FBA0-4FE1-9A82-7CA8F65DFC54}" type="presParOf" srcId="{C58AA140-634D-42E1-BEBA-552199D9ABE2}" destId="{F9F73FD0-0E5A-4ED7-9CE1-58F9D09B6BB5}" srcOrd="0" destOrd="0" presId="urn:microsoft.com/office/officeart/2005/8/layout/orgChart1"/>
    <dgm:cxn modelId="{0BA34513-F10C-4603-965C-926540DF0876}" type="presParOf" srcId="{F9F73FD0-0E5A-4ED7-9CE1-58F9D09B6BB5}" destId="{48EC2E38-C544-4753-B7AB-1FAE904CAE1E}" srcOrd="0" destOrd="0" presId="urn:microsoft.com/office/officeart/2005/8/layout/orgChart1"/>
    <dgm:cxn modelId="{D5E304DD-B39C-49A8-9456-5244821E5607}" type="presParOf" srcId="{48EC2E38-C544-4753-B7AB-1FAE904CAE1E}" destId="{CA4B7CA9-CDEE-4097-AC44-A21315AD3621}" srcOrd="0" destOrd="0" presId="urn:microsoft.com/office/officeart/2005/8/layout/orgChart1"/>
    <dgm:cxn modelId="{C6761992-393E-4A6C-96F0-74F616B7A1D1}" type="presParOf" srcId="{48EC2E38-C544-4753-B7AB-1FAE904CAE1E}" destId="{B81EEF89-A9D4-460E-B948-C7E9FA98A22B}" srcOrd="1" destOrd="0" presId="urn:microsoft.com/office/officeart/2005/8/layout/orgChart1"/>
    <dgm:cxn modelId="{9BE63873-91C7-454E-BD0C-E5D27375D955}" type="presParOf" srcId="{F9F73FD0-0E5A-4ED7-9CE1-58F9D09B6BB5}" destId="{938FF0D4-4779-47CF-8D6B-71363235134B}" srcOrd="1" destOrd="0" presId="urn:microsoft.com/office/officeart/2005/8/layout/orgChart1"/>
    <dgm:cxn modelId="{3C6DA727-EA11-47C9-9068-5871036344FA}" type="presParOf" srcId="{938FF0D4-4779-47CF-8D6B-71363235134B}" destId="{D6ECA3B3-F771-405B-ADA2-EECFCF67B739}" srcOrd="0" destOrd="0" presId="urn:microsoft.com/office/officeart/2005/8/layout/orgChart1"/>
    <dgm:cxn modelId="{4C1A9262-42B8-4161-AB47-7C7AE35702B1}" type="presParOf" srcId="{938FF0D4-4779-47CF-8D6B-71363235134B}" destId="{084CF370-6392-440C-ACB6-4ECE7A31A410}" srcOrd="1" destOrd="0" presId="urn:microsoft.com/office/officeart/2005/8/layout/orgChart1"/>
    <dgm:cxn modelId="{505AFC65-1CAE-4423-9CDF-A397CFD39E17}" type="presParOf" srcId="{084CF370-6392-440C-ACB6-4ECE7A31A410}" destId="{8547DF9C-3F7B-4A79-AC47-F92B24FA8742}" srcOrd="0" destOrd="0" presId="urn:microsoft.com/office/officeart/2005/8/layout/orgChart1"/>
    <dgm:cxn modelId="{CC8EBCA7-9BC3-46A7-B0BE-D34D5D317272}" type="presParOf" srcId="{8547DF9C-3F7B-4A79-AC47-F92B24FA8742}" destId="{DF772F7C-86C8-4C6F-A2DC-4666E70EBB5D}" srcOrd="0" destOrd="0" presId="urn:microsoft.com/office/officeart/2005/8/layout/orgChart1"/>
    <dgm:cxn modelId="{538042C0-1D47-45B4-BC25-7E6E84017057}" type="presParOf" srcId="{8547DF9C-3F7B-4A79-AC47-F92B24FA8742}" destId="{6A5E797A-F76A-4000-9ED9-7557269B0721}" srcOrd="1" destOrd="0" presId="urn:microsoft.com/office/officeart/2005/8/layout/orgChart1"/>
    <dgm:cxn modelId="{DE3BF790-5ACB-47E4-8C66-9389D6FBB033}" type="presParOf" srcId="{084CF370-6392-440C-ACB6-4ECE7A31A410}" destId="{2EA3CD4D-962D-4A88-959F-C830B89BF48D}" srcOrd="1" destOrd="0" presId="urn:microsoft.com/office/officeart/2005/8/layout/orgChart1"/>
    <dgm:cxn modelId="{B4C9D2C1-7D47-41E6-BCA4-EACF351D4609}" type="presParOf" srcId="{084CF370-6392-440C-ACB6-4ECE7A31A410}" destId="{E6625D75-D707-4A78-9C11-FEF162A303DE}" srcOrd="2" destOrd="0" presId="urn:microsoft.com/office/officeart/2005/8/layout/orgChart1"/>
    <dgm:cxn modelId="{DBCCFDAB-C831-4F1F-B22A-368F3F13B378}" type="presParOf" srcId="{938FF0D4-4779-47CF-8D6B-71363235134B}" destId="{7208821B-218A-43E7-BE6D-FC8978080E29}" srcOrd="2" destOrd="0" presId="urn:microsoft.com/office/officeart/2005/8/layout/orgChart1"/>
    <dgm:cxn modelId="{9EC5D443-B1B1-4425-AAA4-54E5C935DBF3}" type="presParOf" srcId="{938FF0D4-4779-47CF-8D6B-71363235134B}" destId="{715C516A-31F5-4C5C-BB86-606DE75FE322}" srcOrd="3" destOrd="0" presId="urn:microsoft.com/office/officeart/2005/8/layout/orgChart1"/>
    <dgm:cxn modelId="{615F5647-BA7E-4DCA-9907-1D3F8EE1CC5F}" type="presParOf" srcId="{715C516A-31F5-4C5C-BB86-606DE75FE322}" destId="{22F27963-5253-4BE1-9956-3D9280119074}" srcOrd="0" destOrd="0" presId="urn:microsoft.com/office/officeart/2005/8/layout/orgChart1"/>
    <dgm:cxn modelId="{9749C5FC-300E-467D-9CE4-D93EBB51524D}" type="presParOf" srcId="{22F27963-5253-4BE1-9956-3D9280119074}" destId="{BC55EEF6-2186-4D1D-83F1-43BA2E7F4721}" srcOrd="0" destOrd="0" presId="urn:microsoft.com/office/officeart/2005/8/layout/orgChart1"/>
    <dgm:cxn modelId="{5B82B868-418D-4241-9F92-6ED25BA26EB4}" type="presParOf" srcId="{22F27963-5253-4BE1-9956-3D9280119074}" destId="{1086807B-F2FF-4E46-B7C7-9D888DDA8BF5}" srcOrd="1" destOrd="0" presId="urn:microsoft.com/office/officeart/2005/8/layout/orgChart1"/>
    <dgm:cxn modelId="{F302C1DB-2674-4091-A535-9AF6853D9B3B}" type="presParOf" srcId="{715C516A-31F5-4C5C-BB86-606DE75FE322}" destId="{CAE7FCD7-1965-413D-B0DA-52AD91F12590}" srcOrd="1" destOrd="0" presId="urn:microsoft.com/office/officeart/2005/8/layout/orgChart1"/>
    <dgm:cxn modelId="{0D3A12B1-9B98-4561-83B0-A90FEF862D5F}" type="presParOf" srcId="{715C516A-31F5-4C5C-BB86-606DE75FE322}" destId="{472EA3FB-ABC1-4625-BB09-F3CFF511FB16}" srcOrd="2" destOrd="0" presId="urn:microsoft.com/office/officeart/2005/8/layout/orgChart1"/>
    <dgm:cxn modelId="{79CC3B1D-62E0-4606-B84A-492C6A11EF9F}" type="presParOf" srcId="{938FF0D4-4779-47CF-8D6B-71363235134B}" destId="{1C2ABA59-DF04-4E77-9AF4-F9BA013498EC}" srcOrd="4" destOrd="0" presId="urn:microsoft.com/office/officeart/2005/8/layout/orgChart1"/>
    <dgm:cxn modelId="{6633231C-BFA4-45CD-9018-87E594F55C0B}" type="presParOf" srcId="{938FF0D4-4779-47CF-8D6B-71363235134B}" destId="{F866317B-A800-4628-8172-5DA4EB4B8DDB}" srcOrd="5" destOrd="0" presId="urn:microsoft.com/office/officeart/2005/8/layout/orgChart1"/>
    <dgm:cxn modelId="{79541024-F3EC-4033-8B2E-58D1AE314CEA}" type="presParOf" srcId="{F866317B-A800-4628-8172-5DA4EB4B8DDB}" destId="{41D52857-5F97-4213-BD96-6DC0037BF3BE}" srcOrd="0" destOrd="0" presId="urn:microsoft.com/office/officeart/2005/8/layout/orgChart1"/>
    <dgm:cxn modelId="{807ACC85-BCA3-4175-8642-C531C00DC973}" type="presParOf" srcId="{41D52857-5F97-4213-BD96-6DC0037BF3BE}" destId="{476971EB-C8C9-437E-99F1-BA023D83BF6F}" srcOrd="0" destOrd="0" presId="urn:microsoft.com/office/officeart/2005/8/layout/orgChart1"/>
    <dgm:cxn modelId="{4079BD81-5898-41A5-982A-930AE6052106}" type="presParOf" srcId="{41D52857-5F97-4213-BD96-6DC0037BF3BE}" destId="{CE4B9ADD-3610-401B-8F51-6750189A6A2E}" srcOrd="1" destOrd="0" presId="urn:microsoft.com/office/officeart/2005/8/layout/orgChart1"/>
    <dgm:cxn modelId="{A044BAB2-3BE9-44F3-9B43-D4576EAFD54E}" type="presParOf" srcId="{F866317B-A800-4628-8172-5DA4EB4B8DDB}" destId="{C7D44078-8940-41F4-92E9-AF36335887BB}" srcOrd="1" destOrd="0" presId="urn:microsoft.com/office/officeart/2005/8/layout/orgChart1"/>
    <dgm:cxn modelId="{41575547-4C0F-4367-96EF-03693E0CAE60}" type="presParOf" srcId="{F866317B-A800-4628-8172-5DA4EB4B8DDB}" destId="{192AAF42-7325-4431-89A3-C3F516169956}" srcOrd="2" destOrd="0" presId="urn:microsoft.com/office/officeart/2005/8/layout/orgChart1"/>
    <dgm:cxn modelId="{C337B873-9F44-4274-85D7-02F304B8BB18}" type="presParOf" srcId="{F9F73FD0-0E5A-4ED7-9CE1-58F9D09B6BB5}" destId="{0D2EFEDB-10E7-47B2-B112-85F0A443A36E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B08A4-33DF-4CD2-B2AC-27B8EF3D6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86AB4-C6B5-4B64-A18A-5B9B68615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D90B1-1D33-41FF-8ADB-098FE2658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7EE-22F3-4A9E-A153-69E58840B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8B379-8B24-435B-93A1-23E46FDD8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AE42-B1AE-497F-8D96-9E38B64E9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75D7C-5F5E-4D5A-A2BA-2B5AB42F0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6450A-4DC9-4B8C-BBA3-469A8A486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F60D-811A-4E00-93F4-857B7071B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A0486-D0F6-4467-BE96-BB21D8733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51BCC-18BE-41DE-8A26-B1A4D4710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95BEC-0F0C-4D0B-A6A7-CAE9630AD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E09998-4B9D-47F6-A923-FE270D0DC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5FDB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9" descr="e3bd62c0e53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4150" y="2643188"/>
            <a:ext cx="260985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468313" y="765175"/>
            <a:ext cx="8135937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МДОУ «Детский сад №15       </a:t>
            </a:r>
          </a:p>
          <a:p>
            <a:pPr algn="ctr"/>
            <a:r>
              <a:rPr lang="ru-RU" b="1" dirty="0"/>
              <a:t>«Василек» </a:t>
            </a:r>
            <a:r>
              <a:rPr lang="ru-RU" b="1" dirty="0" err="1"/>
              <a:t>общеразвиващего</a:t>
            </a:r>
            <a:r>
              <a:rPr lang="ru-RU" b="1" dirty="0"/>
              <a:t> вида»</a:t>
            </a:r>
            <a:r>
              <a:rPr lang="ru-RU" sz="2800" dirty="0"/>
              <a:t> </a:t>
            </a:r>
          </a:p>
          <a:p>
            <a:pPr algn="ctr"/>
            <a:endParaRPr lang="ru-RU" sz="2800" dirty="0"/>
          </a:p>
          <a:p>
            <a:pPr algn="ctr"/>
            <a:r>
              <a:rPr lang="ru-RU" sz="3600" b="1" dirty="0">
                <a:solidFill>
                  <a:srgbClr val="660033"/>
                </a:solidFill>
              </a:rPr>
              <a:t>«Музыка </a:t>
            </a:r>
          </a:p>
          <a:p>
            <a:pPr algn="ctr"/>
            <a:r>
              <a:rPr lang="ru-RU" sz="3600" b="1" dirty="0">
                <a:solidFill>
                  <a:srgbClr val="660033"/>
                </a:solidFill>
              </a:rPr>
              <a:t>в повседневной жизни</a:t>
            </a:r>
          </a:p>
          <a:p>
            <a:pPr algn="ctr"/>
            <a:r>
              <a:rPr lang="ru-RU" sz="3600" b="1" dirty="0">
                <a:solidFill>
                  <a:srgbClr val="660033"/>
                </a:solidFill>
              </a:rPr>
              <a:t> детского сада»</a:t>
            </a:r>
            <a:endParaRPr lang="ru-RU" sz="2800" b="1" dirty="0">
              <a:solidFill>
                <a:srgbClr val="660033"/>
              </a:solidFill>
            </a:endParaRPr>
          </a:p>
          <a:p>
            <a:pPr algn="ctr"/>
            <a:r>
              <a:rPr lang="ru-RU" sz="1600" b="1" dirty="0"/>
              <a:t>Автор:</a:t>
            </a:r>
            <a:r>
              <a:rPr lang="ru-RU" sz="2800" b="1" dirty="0">
                <a:solidFill>
                  <a:srgbClr val="005800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Демченко Е.А., </a:t>
            </a:r>
          </a:p>
          <a:p>
            <a:pPr algn="ctr"/>
            <a:r>
              <a:rPr lang="ru-RU" sz="2400" b="1" dirty="0">
                <a:solidFill>
                  <a:srgbClr val="000099"/>
                </a:solidFill>
              </a:rPr>
              <a:t>музыкальный руководитель</a:t>
            </a:r>
          </a:p>
          <a:p>
            <a:pPr algn="ctr"/>
            <a:endParaRPr lang="ru-RU" sz="2800" b="1" dirty="0">
              <a:solidFill>
                <a:srgbClr val="000099"/>
              </a:solidFill>
            </a:endParaRPr>
          </a:p>
          <a:p>
            <a:pPr algn="ctr"/>
            <a:r>
              <a:rPr lang="ru-RU" sz="2000" b="1" dirty="0"/>
              <a:t>Г.Горно-Алтайск.</a:t>
            </a:r>
          </a:p>
          <a:p>
            <a:pPr algn="ctr"/>
            <a:r>
              <a:rPr lang="ru-RU" sz="2000" b="1" dirty="0"/>
              <a:t>2013г.</a:t>
            </a:r>
          </a:p>
        </p:txBody>
      </p:sp>
      <p:pic>
        <p:nvPicPr>
          <p:cNvPr id="15365" name="Picture 2" descr="C:\Users\123\Downloads\детсад\0_54138_290e5d54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 descr="C:\Users\123\Downloads\детсад\0_54138_290e5d54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26163"/>
            <a:ext cx="9144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DFD8B"/>
              </a:gs>
              <a:gs pos="100000">
                <a:srgbClr val="D7FCD4"/>
              </a:gs>
            </a:gsLst>
            <a:path path="rect">
              <a:fillToRect l="100000" b="100000"/>
            </a:path>
          </a:gra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           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B050"/>
                </a:solidFill>
              </a:rPr>
              <a:t>                     Музыкотерапия </a:t>
            </a:r>
          </a:p>
          <a:p>
            <a:pPr eaLnBrk="1" hangingPunct="1">
              <a:buFontTx/>
              <a:buNone/>
            </a:pPr>
            <a:endParaRPr lang="ru-RU" sz="2400" smtClean="0">
              <a:solidFill>
                <a:srgbClr val="C00000"/>
              </a:solidFill>
            </a:endParaRPr>
          </a:p>
          <a:p>
            <a:pPr eaLnBrk="1" hangingPunct="1"/>
            <a:r>
              <a:rPr lang="ru-RU" sz="2800" smtClean="0">
                <a:solidFill>
                  <a:srgbClr val="002060"/>
                </a:solidFill>
              </a:rPr>
              <a:t>Снимает раздражение, гнев </a:t>
            </a:r>
          </a:p>
          <a:p>
            <a:pPr algn="r" eaLnBrk="1" hangingPunct="1"/>
            <a:r>
              <a:rPr lang="ru-RU" sz="2800" smtClean="0">
                <a:solidFill>
                  <a:srgbClr val="C00000"/>
                </a:solidFill>
              </a:rPr>
              <a:t>музыка Вагнера («Хор пилигримов»),</a:t>
            </a:r>
          </a:p>
          <a:p>
            <a:pPr eaLnBrk="1" hangingPunct="1"/>
            <a:r>
              <a:rPr lang="ru-RU" sz="2800" smtClean="0">
                <a:solidFill>
                  <a:srgbClr val="002060"/>
                </a:solidFill>
              </a:rPr>
              <a:t>Освободиться от угнетения, меланхолии </a:t>
            </a:r>
          </a:p>
          <a:p>
            <a:pPr algn="r" eaLnBrk="1" hangingPunct="1"/>
            <a:r>
              <a:rPr lang="ru-RU" sz="2800" smtClean="0">
                <a:solidFill>
                  <a:srgbClr val="C00000"/>
                </a:solidFill>
              </a:rPr>
              <a:t>Бетховен («К радости)</a:t>
            </a:r>
          </a:p>
          <a:p>
            <a:pPr eaLnBrk="1" hangingPunct="1"/>
            <a:r>
              <a:rPr lang="ru-RU" sz="2800" smtClean="0">
                <a:solidFill>
                  <a:srgbClr val="002060"/>
                </a:solidFill>
              </a:rPr>
              <a:t>При нервном истощении</a:t>
            </a:r>
          </a:p>
          <a:p>
            <a:pPr algn="r" eaLnBrk="1" hangingPunct="1"/>
            <a:r>
              <a:rPr lang="ru-RU" sz="2800" smtClean="0">
                <a:solidFill>
                  <a:srgbClr val="C00000"/>
                </a:solidFill>
              </a:rPr>
              <a:t>Музыка Грига («Утро»)</a:t>
            </a:r>
          </a:p>
          <a:p>
            <a:pPr algn="r" eaLnBrk="1" hangingPunct="1">
              <a:buFontTx/>
              <a:buNone/>
            </a:pPr>
            <a:r>
              <a:rPr lang="ru-RU" sz="2800" smtClean="0">
                <a:solidFill>
                  <a:srgbClr val="C00000"/>
                </a:solidFill>
              </a:rPr>
              <a:t>произведения Чайковского «Времена года»,</a:t>
            </a:r>
          </a:p>
          <a:p>
            <a:pPr algn="r" eaLnBrk="1" hangingPunct="1">
              <a:buFontTx/>
              <a:buNone/>
            </a:pPr>
            <a:r>
              <a:rPr lang="ru-RU" sz="2800" smtClean="0">
                <a:solidFill>
                  <a:srgbClr val="C00000"/>
                </a:solidFill>
              </a:rPr>
              <a:t> «Лунный свет» Дебюсси, </a:t>
            </a:r>
          </a:p>
          <a:p>
            <a:pPr eaLnBrk="1" hangingPunct="1"/>
            <a:r>
              <a:rPr lang="ru-RU" sz="2800" smtClean="0">
                <a:solidFill>
                  <a:srgbClr val="002060"/>
                </a:solidFill>
              </a:rPr>
              <a:t>Для улучшения памяти и сосредоточения</a:t>
            </a:r>
          </a:p>
          <a:p>
            <a:pPr algn="r" eaLnBrk="1" hangingPunct="1"/>
            <a:r>
              <a:rPr lang="ru-RU" sz="2800" smtClean="0">
                <a:solidFill>
                  <a:srgbClr val="C00000"/>
                </a:solidFill>
              </a:rPr>
              <a:t>«Грезы» Шумана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DFD8B"/>
              </a:gs>
              <a:gs pos="100000">
                <a:srgbClr val="D7FCD4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  </a:t>
            </a:r>
          </a:p>
          <a:p>
            <a:pPr eaLnBrk="1" hangingPunct="1">
              <a:defRPr/>
            </a:pPr>
            <a:r>
              <a:rPr lang="ru-RU" sz="3600" u="sng" dirty="0" smtClean="0">
                <a:solidFill>
                  <a:schemeClr val="accent2">
                    <a:lumMod val="50000"/>
                  </a:schemeClr>
                </a:solidFill>
              </a:rPr>
              <a:t>Многофункциональное применение </a:t>
            </a:r>
          </a:p>
          <a:p>
            <a:pPr algn="r" eaLnBrk="1" hangingPunct="1">
              <a:buFontTx/>
              <a:buNone/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музыкальные циклы </a:t>
            </a:r>
          </a:p>
          <a:p>
            <a:pPr algn="r" eaLnBrk="1" hangingPunct="1">
              <a:buFontTx/>
              <a:buNone/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      П.И. Чайковского и А. </a:t>
            </a: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Вивальди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</a:p>
          <a:p>
            <a:pPr algn="r" eaLnBrk="1" hangingPunct="1">
              <a:buFontTx/>
              <a:buNone/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«Времена года»; </a:t>
            </a:r>
          </a:p>
          <a:p>
            <a:pPr algn="r" eaLnBrk="1" hangingPunct="1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балет П.И. Чайковского «Щелкунчик»; </a:t>
            </a:r>
          </a:p>
          <a:p>
            <a:pPr algn="r" eaLnBrk="1" hangingPunct="1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произведения В.А. Моцарта, Грига, Бетховена, Баха …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УТРО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graphicFrame>
        <p:nvGraphicFramePr>
          <p:cNvPr id="4118" name="Group 22"/>
          <p:cNvGraphicFramePr>
            <a:graphicFrameLocks noGrp="1"/>
          </p:cNvGraphicFramePr>
          <p:nvPr>
            <p:ph sz="half" idx="2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МУЗЫКА+УТРО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Развитие коммуникативных качеств; создание положительного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Эмоционального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 настроя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9FF4F"/>
                        </a:gs>
                        <a:gs pos="50000">
                          <a:srgbClr val="FDF94D"/>
                        </a:gs>
                        <a:gs pos="100000">
                          <a:srgbClr val="79FF4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pic>
        <p:nvPicPr>
          <p:cNvPr id="24585" name="Picture 23" descr="0_6c7aa_5756700f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284538"/>
            <a:ext cx="3090862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BFFEE">
                <a:alpha val="32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785786" y="1071546"/>
            <a:ext cx="7500990" cy="465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</a:pPr>
            <a:endParaRPr lang="ru-RU" sz="2800" b="1" u="sng" dirty="0"/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2800" b="1" u="sng" dirty="0"/>
              <a:t>Утро.   </a:t>
            </a:r>
            <a:r>
              <a:rPr lang="ru-RU" sz="2800" u="sng" dirty="0"/>
              <a:t>Репертуар:</a:t>
            </a:r>
            <a:endParaRPr lang="ru-RU" sz="2800" dirty="0"/>
          </a:p>
          <a:p>
            <a:r>
              <a:rPr lang="ru-RU" sz="2800" dirty="0"/>
              <a:t>1. П. И. Чайковский. Марш из балета «Щелкунчик»</a:t>
            </a:r>
          </a:p>
          <a:p>
            <a:r>
              <a:rPr lang="ru-RU" sz="2800" dirty="0"/>
              <a:t>2. П. И. Чайковский. Вальс цветов из балета «Щелкунчик»</a:t>
            </a:r>
          </a:p>
          <a:p>
            <a:r>
              <a:rPr lang="ru-RU" sz="2800" dirty="0"/>
              <a:t>3. И. Штраус. Полька «</a:t>
            </a:r>
            <a:r>
              <a:rPr lang="ru-RU" sz="2800" dirty="0" err="1"/>
              <a:t>Трик</a:t>
            </a:r>
            <a:r>
              <a:rPr lang="ru-RU" sz="2800" dirty="0"/>
              <a:t> - трак»</a:t>
            </a:r>
          </a:p>
          <a:p>
            <a:r>
              <a:rPr lang="ru-RU" sz="2800" dirty="0"/>
              <a:t>4. М. И. Глинка «Детская полька»</a:t>
            </a:r>
          </a:p>
          <a:p>
            <a:r>
              <a:rPr lang="ru-RU" sz="2800" dirty="0"/>
              <a:t>5. А. </a:t>
            </a:r>
            <a:r>
              <a:rPr lang="ru-RU" sz="2800" dirty="0" err="1"/>
              <a:t>Вивальди</a:t>
            </a:r>
            <a:r>
              <a:rPr lang="ru-RU" sz="2800" dirty="0"/>
              <a:t> «Зима»</a:t>
            </a:r>
          </a:p>
          <a:p>
            <a:r>
              <a:rPr lang="ru-RU" sz="2800" dirty="0"/>
              <a:t>6. П. И. Чайковский «Апрель»</a:t>
            </a:r>
          </a:p>
          <a:p>
            <a:r>
              <a:rPr lang="ru-RU" sz="2800" dirty="0"/>
              <a:t>7. Г. В. Свиридов «Веселый марш»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DFD8B"/>
              </a:gs>
              <a:gs pos="100000">
                <a:srgbClr val="D7FCD4"/>
              </a:gs>
            </a:gsLst>
            <a:lin ang="18900000" scaled="1"/>
          </a:gradFill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z="2800" smtClean="0">
                <a:solidFill>
                  <a:srgbClr val="C00000"/>
                </a:solidFill>
              </a:rPr>
              <a:t>9. Н. А. Римский - Корсаков «Три чуда»</a:t>
            </a:r>
          </a:p>
          <a:p>
            <a:pPr eaLnBrk="1" hangingPunct="1"/>
            <a:r>
              <a:rPr lang="ru-RU" sz="2800" smtClean="0">
                <a:solidFill>
                  <a:srgbClr val="C00000"/>
                </a:solidFill>
              </a:rPr>
              <a:t>10. И. Штраус. «На прекрасном голубом Дунае»</a:t>
            </a:r>
          </a:p>
          <a:p>
            <a:pPr eaLnBrk="1" hangingPunct="1"/>
            <a:r>
              <a:rPr lang="ru-RU" sz="2800" smtClean="0">
                <a:solidFill>
                  <a:srgbClr val="C00000"/>
                </a:solidFill>
              </a:rPr>
              <a:t>11. Д. Чимароза «Концерт для двух флейт с оркестром» 2-я часть.</a:t>
            </a:r>
          </a:p>
          <a:p>
            <a:pPr eaLnBrk="1" hangingPunct="1"/>
            <a:r>
              <a:rPr lang="ru-RU" sz="2800" smtClean="0">
                <a:solidFill>
                  <a:srgbClr val="C00000"/>
                </a:solidFill>
              </a:rPr>
              <a:t>12. В. А. Моцарт «Музыкальная шкатулка»</a:t>
            </a:r>
          </a:p>
          <a:p>
            <a:pPr eaLnBrk="1" hangingPunct="1"/>
            <a:r>
              <a:rPr lang="ru-RU" sz="2800" smtClean="0">
                <a:solidFill>
                  <a:srgbClr val="C00000"/>
                </a:solidFill>
              </a:rPr>
              <a:t>13. Й. Гайдн «Детская симфония» 3-я часть. Финал</a:t>
            </a:r>
          </a:p>
          <a:p>
            <a:pPr eaLnBrk="1" hangingPunct="1"/>
            <a:r>
              <a:rPr lang="ru-RU" sz="2800" smtClean="0">
                <a:solidFill>
                  <a:srgbClr val="C00000"/>
                </a:solidFill>
              </a:rPr>
              <a:t>14. . И.С. Штраус «Сказки Венского леса» </a:t>
            </a:r>
          </a:p>
          <a:p>
            <a:pPr eaLnBrk="1" hangingPunct="1"/>
            <a:r>
              <a:rPr lang="ru-RU" sz="2800" smtClean="0">
                <a:solidFill>
                  <a:srgbClr val="C00000"/>
                </a:solidFill>
              </a:rPr>
              <a:t>15   М. И. Глинка «Вальс - фантазия»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26627" name="Picture 27" descr="9693481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642938"/>
            <a:ext cx="1500188" cy="159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6629" name="Picture 2" descr="C:\Users\123\Downloads\детсад\0_54138_290e5d54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296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3251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rgbClr val="F3FAFF"/>
          </a:solidFill>
        </p:spPr>
        <p:txBody>
          <a:bodyPr/>
          <a:lstStyle/>
          <a:p>
            <a:pPr algn="ctr" eaLnBrk="1" hangingPunct="1"/>
            <a:r>
              <a:rPr lang="ru-RU" sz="2800" smtClean="0"/>
              <a:t> </a:t>
            </a:r>
            <a:r>
              <a:rPr lang="ru-RU" sz="2800" b="1" smtClean="0">
                <a:solidFill>
                  <a:srgbClr val="00B050"/>
                </a:solidFill>
              </a:rPr>
              <a:t>  </a:t>
            </a:r>
          </a:p>
          <a:p>
            <a:pPr algn="ctr" eaLnBrk="1" hangingPunct="1"/>
            <a:r>
              <a:rPr lang="ru-RU" sz="2800" b="1" smtClean="0">
                <a:solidFill>
                  <a:srgbClr val="00B050"/>
                </a:solidFill>
              </a:rPr>
              <a:t> Ритмика</a:t>
            </a:r>
          </a:p>
          <a:p>
            <a:pPr eaLnBrk="1" hangingPunct="1"/>
            <a:r>
              <a:rPr lang="ru-RU" sz="2000" smtClean="0"/>
              <a:t>Используемые музыкальные произведения:</a:t>
            </a:r>
          </a:p>
          <a:p>
            <a:pPr eaLnBrk="1" hangingPunct="1"/>
            <a:r>
              <a:rPr lang="ru-RU" sz="2000" smtClean="0"/>
              <a:t>1. Р. Шуман «Клоуны»</a:t>
            </a:r>
          </a:p>
          <a:p>
            <a:pPr eaLnBrk="1" hangingPunct="1"/>
            <a:r>
              <a:rPr lang="ru-RU" sz="2000" smtClean="0"/>
              <a:t>2. А. Т. Гречанинов «Игра в лошадки»</a:t>
            </a:r>
          </a:p>
          <a:p>
            <a:pPr eaLnBrk="1" hangingPunct="1"/>
            <a:r>
              <a:rPr lang="ru-RU" sz="2000" smtClean="0"/>
              <a:t>3. Русская народная песня «Во поле береза стояла»</a:t>
            </a:r>
          </a:p>
          <a:p>
            <a:pPr eaLnBrk="1" hangingPunct="1"/>
            <a:r>
              <a:rPr lang="ru-RU" sz="2000" smtClean="0"/>
              <a:t>4. М. И. Глинка «Вальс - фантазия»</a:t>
            </a:r>
          </a:p>
          <a:p>
            <a:pPr eaLnBrk="1" hangingPunct="1"/>
            <a:r>
              <a:rPr lang="ru-RU" sz="2000" smtClean="0"/>
              <a:t>5. П. И. Чайковский «Мазурка»</a:t>
            </a:r>
          </a:p>
          <a:p>
            <a:pPr eaLnBrk="1" hangingPunct="1"/>
            <a:r>
              <a:rPr lang="ru-RU" sz="2000" smtClean="0"/>
              <a:t>6. Л. В. Бетховен. Менуэт. Экосез.</a:t>
            </a:r>
          </a:p>
          <a:p>
            <a:pPr eaLnBrk="1" hangingPunct="1"/>
            <a:r>
              <a:rPr lang="ru-RU" sz="2000" smtClean="0"/>
              <a:t>7. С. С. Прокофьев. Вальс из балета «Золушка»</a:t>
            </a:r>
          </a:p>
          <a:p>
            <a:pPr eaLnBrk="1" hangingPunct="1"/>
            <a:r>
              <a:rPr lang="ru-RU" sz="2000" smtClean="0"/>
              <a:t>8. Д. Д. Шостакович «Танцы кукол»</a:t>
            </a:r>
          </a:p>
          <a:p>
            <a:pPr eaLnBrk="1" hangingPunct="1"/>
            <a:r>
              <a:rPr lang="ru-RU" sz="2000" smtClean="0"/>
              <a:t>9. П. И. Чайковский. Русская пляска</a:t>
            </a:r>
          </a:p>
          <a:p>
            <a:pPr eaLnBrk="1" hangingPunct="1"/>
            <a:r>
              <a:rPr lang="ru-RU" sz="2000" smtClean="0"/>
              <a:t>10. А. К. Лядов «Дождик - дождик»</a:t>
            </a:r>
          </a:p>
          <a:p>
            <a:pPr eaLnBrk="1" hangingPunct="1"/>
            <a:r>
              <a:rPr lang="ru-RU" sz="2000" smtClean="0"/>
              <a:t>11. К. Сен - Сане «Осел», «Кенгуру»</a:t>
            </a:r>
          </a:p>
          <a:p>
            <a:pPr eaLnBrk="1" hangingPunct="1"/>
            <a:r>
              <a:rPr lang="ru-RU" sz="2000" smtClean="0"/>
              <a:t>, «Аквариум», «Лебедь»</a:t>
            </a:r>
          </a:p>
          <a:p>
            <a:pPr eaLnBrk="1" hangingPunct="1"/>
            <a:r>
              <a:rPr lang="ru-RU" sz="2000" smtClean="0"/>
              <a:t>12. П. И. Чайковский «Времена года»</a:t>
            </a:r>
          </a:p>
          <a:p>
            <a:pPr lvl="2" algn="ctr" eaLnBrk="1" hangingPunct="1"/>
            <a:endParaRPr lang="ru-RU" sz="4600" b="1" smtClean="0">
              <a:solidFill>
                <a:srgbClr val="00B050"/>
              </a:solidFill>
            </a:endParaRPr>
          </a:p>
        </p:txBody>
      </p:sp>
      <p:pic>
        <p:nvPicPr>
          <p:cNvPr id="53254" name="Picture 2" descr="C:\Users\123\Downloads\детсад\0_54138_290e5d54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892968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DF94D"/>
              </a:gs>
              <a:gs pos="100000">
                <a:srgbClr val="FF9BE5"/>
              </a:gs>
            </a:gsLst>
            <a:lin ang="2700000" scaled="1"/>
          </a:grad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800" u="sng" smtClean="0">
              <a:solidFill>
                <a:srgbClr val="8000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4000" u="sng" smtClean="0">
                <a:solidFill>
                  <a:srgbClr val="800000"/>
                </a:solidFill>
              </a:rPr>
              <a:t>Музыка + НОД </a:t>
            </a:r>
          </a:p>
          <a:p>
            <a:pPr algn="ctr" eaLnBrk="1" hangingPunct="1">
              <a:buFontTx/>
              <a:buNone/>
            </a:pPr>
            <a:endParaRPr lang="ru-RU" sz="4000" u="sng" smtClean="0">
              <a:solidFill>
                <a:srgbClr val="800000"/>
              </a:solidFill>
            </a:endParaRPr>
          </a:p>
          <a:p>
            <a:pPr algn="r" eaLnBrk="1" hangingPunct="1"/>
            <a:r>
              <a:rPr lang="ru-RU" sz="4000" smtClean="0">
                <a:solidFill>
                  <a:srgbClr val="004200"/>
                </a:solidFill>
              </a:rPr>
              <a:t>Переключение внимания детей Сигнал к началу занятия Завершение занятия</a:t>
            </a:r>
            <a:r>
              <a:rPr lang="ru-RU" sz="4000" smtClean="0">
                <a:solidFill>
                  <a:srgbClr val="006600"/>
                </a:solidFill>
              </a:rPr>
              <a:t> </a:t>
            </a:r>
          </a:p>
        </p:txBody>
      </p:sp>
      <p:pic>
        <p:nvPicPr>
          <p:cNvPr id="27651" name="Picture 4" descr="62151445_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928938"/>
            <a:ext cx="30702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186FFC">
                  <a:alpha val="79999"/>
                </a:srgbClr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3600" b="1" u="sng" smtClean="0">
              <a:solidFill>
                <a:srgbClr val="8000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3600" b="1" u="sng" smtClean="0">
                <a:solidFill>
                  <a:srgbClr val="800000"/>
                </a:solidFill>
              </a:rPr>
              <a:t>Физкультура. Репертуар:</a:t>
            </a:r>
          </a:p>
          <a:p>
            <a:pPr algn="ctr" eaLnBrk="1" hangingPunct="1">
              <a:buFontTx/>
              <a:buNone/>
            </a:pPr>
            <a:r>
              <a:rPr lang="ru-RU" sz="3600" b="1" u="sng" smtClean="0">
                <a:solidFill>
                  <a:srgbClr val="800000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sz="4000" smtClean="0">
                <a:solidFill>
                  <a:srgbClr val="800000"/>
                </a:solidFill>
              </a:rPr>
              <a:t>«Смелый наездник»</a:t>
            </a:r>
          </a:p>
          <a:p>
            <a:pPr algn="r" eaLnBrk="1" hangingPunct="1">
              <a:buFontTx/>
              <a:buNone/>
            </a:pPr>
            <a:r>
              <a:rPr lang="ru-RU" sz="4000" smtClean="0">
                <a:solidFill>
                  <a:srgbClr val="800000"/>
                </a:solidFill>
              </a:rPr>
              <a:t> </a:t>
            </a:r>
          </a:p>
          <a:p>
            <a:pPr algn="r" eaLnBrk="1" hangingPunct="1">
              <a:buFontTx/>
              <a:buNone/>
            </a:pPr>
            <a:r>
              <a:rPr lang="ru-RU" sz="4000" smtClean="0">
                <a:solidFill>
                  <a:srgbClr val="800000"/>
                </a:solidFill>
              </a:rPr>
              <a:t>«Военный марш»</a:t>
            </a:r>
          </a:p>
          <a:p>
            <a:pPr algn="r" eaLnBrk="1" hangingPunct="1">
              <a:buFontTx/>
              <a:buNone/>
            </a:pPr>
            <a:r>
              <a:rPr lang="ru-RU" sz="4000" smtClean="0">
                <a:solidFill>
                  <a:srgbClr val="800000"/>
                </a:solidFill>
              </a:rPr>
              <a:t> ШУМАНА</a:t>
            </a:r>
          </a:p>
          <a:p>
            <a:pPr algn="r" eaLnBrk="1" hangingPunct="1">
              <a:buFontTx/>
              <a:buNone/>
            </a:pPr>
            <a:endParaRPr lang="ru-RU" sz="4000" smtClean="0">
              <a:solidFill>
                <a:srgbClr val="800000"/>
              </a:solidFill>
            </a:endParaRPr>
          </a:p>
        </p:txBody>
      </p:sp>
      <p:pic>
        <p:nvPicPr>
          <p:cNvPr id="28675" name="Picture 5" descr="1281911550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143248"/>
            <a:ext cx="2357438" cy="3332162"/>
          </a:xfrm>
          <a:prstGeom prst="rect">
            <a:avLst/>
          </a:prstGeom>
          <a:gradFill rotWithShape="1">
            <a:gsLst>
              <a:gs pos="0">
                <a:srgbClr val="0067FE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BCFFA7"/>
              </a:gs>
              <a:gs pos="100000">
                <a:srgbClr val="FFFF5D"/>
              </a:gs>
            </a:gsLst>
            <a:lin ang="2700000" scaled="1"/>
          </a:gradFill>
        </p:spPr>
        <p:txBody>
          <a:bodyPr/>
          <a:lstStyle/>
          <a:p>
            <a:pPr algn="ctr" eaLnBrk="1" hangingPunct="1"/>
            <a:endParaRPr lang="ru-RU" sz="3600" u="sng" smtClean="0">
              <a:solidFill>
                <a:srgbClr val="800000"/>
              </a:solidFill>
            </a:endParaRPr>
          </a:p>
          <a:p>
            <a:pPr algn="ctr" eaLnBrk="1" hangingPunct="1"/>
            <a:r>
              <a:rPr lang="ru-RU" sz="3600" u="sng" smtClean="0">
                <a:solidFill>
                  <a:srgbClr val="800000"/>
                </a:solidFill>
              </a:rPr>
              <a:t>ИЗО</a:t>
            </a:r>
            <a:r>
              <a:rPr lang="ru-RU" sz="3600" smtClean="0">
                <a:solidFill>
                  <a:srgbClr val="800000"/>
                </a:solidFill>
              </a:rPr>
              <a:t> </a:t>
            </a:r>
          </a:p>
          <a:p>
            <a:pPr algn="ctr" eaLnBrk="1" hangingPunct="1"/>
            <a:r>
              <a:rPr lang="ru-RU" sz="4000" smtClean="0">
                <a:solidFill>
                  <a:srgbClr val="800000"/>
                </a:solidFill>
              </a:rPr>
              <a:t>Сборник Чичкова «Ромашковая Русь»;</a:t>
            </a:r>
          </a:p>
          <a:p>
            <a:pPr algn="ctr" eaLnBrk="1" hangingPunct="1"/>
            <a:r>
              <a:rPr lang="ru-RU" sz="4000" smtClean="0">
                <a:solidFill>
                  <a:srgbClr val="800000"/>
                </a:solidFill>
              </a:rPr>
              <a:t>«Клоуны»Д.Кабалевского;</a:t>
            </a:r>
          </a:p>
          <a:p>
            <a:pPr algn="ctr" eaLnBrk="1" hangingPunct="1"/>
            <a:r>
              <a:rPr lang="ru-RU" sz="4000" smtClean="0">
                <a:solidFill>
                  <a:srgbClr val="800000"/>
                </a:solidFill>
              </a:rPr>
              <a:t>«Дождик» рус.нар.</a:t>
            </a:r>
          </a:p>
        </p:txBody>
      </p:sp>
      <p:pic>
        <p:nvPicPr>
          <p:cNvPr id="29699" name="Picture 4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860800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FFF5D"/>
              </a:gs>
              <a:gs pos="100000">
                <a:srgbClr val="FFAB97"/>
              </a:gs>
            </a:gsLst>
            <a:lin ang="2700000" scaled="1"/>
          </a:gradFill>
        </p:spPr>
        <p:txBody>
          <a:bodyPr/>
          <a:lstStyle/>
          <a:p>
            <a:pPr algn="ctr" eaLnBrk="1" hangingPunct="1"/>
            <a:endParaRPr lang="ru-RU" sz="2800" u="sng" dirty="0" smtClean="0">
              <a:solidFill>
                <a:srgbClr val="000066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800" u="sng" dirty="0" smtClean="0">
                <a:solidFill>
                  <a:srgbClr val="000066"/>
                </a:solidFill>
              </a:rPr>
              <a:t>ЭКОЛОГИЯ</a:t>
            </a:r>
            <a:r>
              <a:rPr lang="ru-RU" sz="2800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005800"/>
                </a:solidFill>
              </a:rPr>
              <a:t>«Песня жаворонка» П.Чайковского</a:t>
            </a:r>
          </a:p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005800"/>
                </a:solidFill>
              </a:rPr>
              <a:t>«Пляска птиц» Э.Грига</a:t>
            </a:r>
          </a:p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005800"/>
                </a:solidFill>
              </a:rPr>
              <a:t>«Весна и осень» Г.Свиридова</a:t>
            </a:r>
          </a:p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005800"/>
                </a:solidFill>
              </a:rPr>
              <a:t>«Белка»Римского-Корсакова</a:t>
            </a:r>
          </a:p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005800"/>
                </a:solidFill>
              </a:rPr>
              <a:t>«Жаворонок» Глинки</a:t>
            </a:r>
          </a:p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005800"/>
                </a:solidFill>
              </a:rPr>
              <a:t>«Мотылек» </a:t>
            </a:r>
            <a:r>
              <a:rPr lang="ru-RU" dirty="0" err="1" smtClean="0">
                <a:solidFill>
                  <a:srgbClr val="005800"/>
                </a:solidFill>
              </a:rPr>
              <a:t>Майкопара</a:t>
            </a:r>
            <a:endParaRPr lang="ru-RU" dirty="0" smtClean="0">
              <a:solidFill>
                <a:srgbClr val="0058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005800"/>
                </a:solidFill>
              </a:rPr>
              <a:t>Пение- «Жук» </a:t>
            </a:r>
            <a:r>
              <a:rPr lang="ru-RU" dirty="0" err="1" smtClean="0">
                <a:solidFill>
                  <a:srgbClr val="005800"/>
                </a:solidFill>
              </a:rPr>
              <a:t>Н.Потоловского</a:t>
            </a:r>
            <a:r>
              <a:rPr lang="ru-RU" dirty="0" smtClean="0">
                <a:solidFill>
                  <a:srgbClr val="005800"/>
                </a:solidFill>
              </a:rPr>
              <a:t>,</a:t>
            </a:r>
          </a:p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005800"/>
                </a:solidFill>
              </a:rPr>
              <a:t>«Птенчики»Тиличеевой</a:t>
            </a: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rgbClr val="005800"/>
              </a:solidFill>
            </a:endParaRPr>
          </a:p>
          <a:p>
            <a:pPr algn="ctr" eaLnBrk="1" hangingPunct="1">
              <a:buFontTx/>
              <a:buNone/>
            </a:pPr>
            <a:endParaRPr lang="ru-RU" sz="2400" dirty="0" smtClean="0">
              <a:solidFill>
                <a:srgbClr val="005800"/>
              </a:solidFill>
            </a:endParaRPr>
          </a:p>
          <a:p>
            <a:pPr algn="ctr" eaLnBrk="1" hangingPunct="1">
              <a:buFontTx/>
              <a:buNone/>
            </a:pPr>
            <a:endParaRPr lang="ru-RU" sz="2400" dirty="0" smtClean="0">
              <a:solidFill>
                <a:srgbClr val="005800"/>
              </a:solidFill>
            </a:endParaRPr>
          </a:p>
        </p:txBody>
      </p:sp>
      <p:pic>
        <p:nvPicPr>
          <p:cNvPr id="30725" name="Picture 2" descr="C:\Users\123\Downloads\детсад\0_54138_290e5d54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892968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7FCD4"/>
            </a:gs>
            <a:gs pos="100000">
              <a:srgbClr val="FDFD8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686800" cy="6126162"/>
          </a:xfrm>
        </p:spPr>
        <p:txBody>
          <a:bodyPr/>
          <a:lstStyle/>
          <a:p>
            <a:endParaRPr lang="ru-RU" smtClean="0">
              <a:solidFill>
                <a:schemeClr val="accent2"/>
              </a:solidFill>
            </a:endParaRPr>
          </a:p>
          <a:p>
            <a:r>
              <a:rPr lang="ru-RU" smtClean="0">
                <a:solidFill>
                  <a:schemeClr val="accent2"/>
                </a:solidFill>
              </a:rPr>
              <a:t>Задача музыкального воспитания:</a:t>
            </a:r>
          </a:p>
          <a:p>
            <a:r>
              <a:rPr lang="ru-RU" i="1" smtClean="0">
                <a:solidFill>
                  <a:srgbClr val="A80000"/>
                </a:solidFill>
              </a:rPr>
              <a:t>Создать каждому ребенку все условия для наиболее полного раскрытия и реализации его неповторимого, специфического, возрастного потенциала</a:t>
            </a:r>
          </a:p>
          <a:p>
            <a:r>
              <a:rPr lang="ru-RU" smtClean="0">
                <a:solidFill>
                  <a:srgbClr val="000099"/>
                </a:solidFill>
              </a:rPr>
              <a:t>Один из ведущих принципов-</a:t>
            </a:r>
          </a:p>
          <a:p>
            <a:r>
              <a:rPr lang="ru-RU" smtClean="0">
                <a:solidFill>
                  <a:srgbClr val="000099"/>
                </a:solidFill>
              </a:rPr>
              <a:t>                    </a:t>
            </a:r>
            <a:r>
              <a:rPr lang="ru-RU" smtClean="0">
                <a:solidFill>
                  <a:srgbClr val="BC0000"/>
                </a:solidFill>
              </a:rPr>
              <a:t>комплексный подход</a:t>
            </a:r>
          </a:p>
        </p:txBody>
      </p:sp>
      <p:pic>
        <p:nvPicPr>
          <p:cNvPr id="54277" name="Picture 2" descr="C:\Users\123\Downloads\детсад\0_54138_290e5d54_L.gif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0"/>
            <a:ext cx="8964612" cy="836613"/>
          </a:xfrm>
          <a:noFill/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AB"/>
          </a:solidFill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    </a:t>
            </a:r>
            <a:r>
              <a:rPr lang="ru-RU" u="sng" smtClean="0"/>
              <a:t>Чтение художественной литературы: </a:t>
            </a:r>
          </a:p>
          <a:p>
            <a:pPr eaLnBrk="1" hangingPunct="1">
              <a:buFontTx/>
              <a:buNone/>
            </a:pPr>
            <a:endParaRPr lang="ru-RU" u="sng" smtClean="0"/>
          </a:p>
          <a:p>
            <a:pPr eaLnBrk="1" hangingPunct="1"/>
            <a:r>
              <a:rPr lang="ru-RU" sz="2800" smtClean="0"/>
              <a:t>Озвучивание стихов и сказок;</a:t>
            </a:r>
          </a:p>
          <a:p>
            <a:pPr eaLnBrk="1" hangingPunct="1"/>
            <a:r>
              <a:rPr lang="ru-RU" sz="2800" smtClean="0"/>
              <a:t>Прослушивание муз. произведений:</a:t>
            </a:r>
          </a:p>
          <a:p>
            <a:pPr algn="r" eaLnBrk="1" hangingPunct="1">
              <a:buFontTx/>
              <a:buNone/>
            </a:pPr>
            <a:r>
              <a:rPr lang="ru-RU" smtClean="0"/>
              <a:t>     </a:t>
            </a:r>
            <a:r>
              <a:rPr lang="ru-RU" smtClean="0">
                <a:solidFill>
                  <a:srgbClr val="005426"/>
                </a:solidFill>
              </a:rPr>
              <a:t>стихотворение А. Барто «Лошадка»- </a:t>
            </a:r>
            <a:r>
              <a:rPr lang="ru-RU" smtClean="0">
                <a:solidFill>
                  <a:srgbClr val="C00000"/>
                </a:solidFill>
              </a:rPr>
              <a:t>пьеса Н. Потоловского «Лошадка»  </a:t>
            </a:r>
          </a:p>
          <a:p>
            <a:pPr algn="r" eaLnBrk="1" hangingPunct="1">
              <a:buFontTx/>
              <a:buNone/>
            </a:pPr>
            <a:r>
              <a:rPr lang="ru-RU" smtClean="0"/>
              <a:t>          </a:t>
            </a:r>
            <a:r>
              <a:rPr lang="ru-RU" smtClean="0">
                <a:solidFill>
                  <a:srgbClr val="005426"/>
                </a:solidFill>
              </a:rPr>
              <a:t>Стихотворение «Осенью» А. Пушкина - </a:t>
            </a:r>
            <a:r>
              <a:rPr lang="ru-RU" smtClean="0">
                <a:solidFill>
                  <a:srgbClr val="C00000"/>
                </a:solidFill>
              </a:rPr>
              <a:t>«Осенняя песня» П. Чайковского.</a:t>
            </a:r>
          </a:p>
        </p:txBody>
      </p:sp>
      <p:pic>
        <p:nvPicPr>
          <p:cNvPr id="31748" name="Picture 2" descr="C:\Users\123\Downloads\детсад\0_54138_290e5d54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892968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FAB97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3600" b="1" u="sng" smtClean="0"/>
          </a:p>
          <a:p>
            <a:pPr algn="ctr" eaLnBrk="1" hangingPunct="1">
              <a:buFontTx/>
              <a:buNone/>
            </a:pPr>
            <a:r>
              <a:rPr lang="ru-RU" sz="3600" b="1" u="sng" smtClean="0"/>
              <a:t>МУЗЫКА+  ПРОГУЛКА</a:t>
            </a:r>
          </a:p>
          <a:p>
            <a:pPr eaLnBrk="1" hangingPunct="1"/>
            <a:endParaRPr lang="ru-RU" b="1" smtClean="0"/>
          </a:p>
          <a:p>
            <a:pPr eaLnBrk="1" hangingPunct="1"/>
            <a:r>
              <a:rPr lang="ru-RU" b="1" smtClean="0"/>
              <a:t> </a:t>
            </a:r>
            <a:r>
              <a:rPr lang="ru-RU" sz="4400" b="1" i="1" smtClean="0">
                <a:solidFill>
                  <a:srgbClr val="005800"/>
                </a:solidFill>
              </a:rPr>
              <a:t>Быстро и </a:t>
            </a:r>
          </a:p>
          <a:p>
            <a:pPr eaLnBrk="1" hangingPunct="1"/>
            <a:r>
              <a:rPr lang="ru-RU" sz="4400" b="1" i="1" smtClean="0">
                <a:solidFill>
                  <a:srgbClr val="005800"/>
                </a:solidFill>
              </a:rPr>
              <a:t>весело </a:t>
            </a:r>
          </a:p>
          <a:p>
            <a:pPr eaLnBrk="1" hangingPunct="1"/>
            <a:r>
              <a:rPr lang="ru-RU" sz="4400" b="1" i="1" smtClean="0">
                <a:solidFill>
                  <a:srgbClr val="005800"/>
                </a:solidFill>
              </a:rPr>
              <a:t>собраться </a:t>
            </a:r>
          </a:p>
          <a:p>
            <a:pPr eaLnBrk="1" hangingPunct="1"/>
            <a:r>
              <a:rPr lang="ru-RU" sz="4400" b="1" i="1" smtClean="0">
                <a:solidFill>
                  <a:srgbClr val="005800"/>
                </a:solidFill>
              </a:rPr>
              <a:t>на прогулку!</a:t>
            </a:r>
          </a:p>
        </p:txBody>
      </p:sp>
      <p:pic>
        <p:nvPicPr>
          <p:cNvPr id="34819" name="Picture 4" descr="0_58bfe_b3ca1033_-1-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2214563"/>
            <a:ext cx="27559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96383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pPr eaLnBrk="1" hangingPunct="1"/>
            <a:r>
              <a:rPr lang="ru-RU" smtClean="0"/>
              <a:t>                 </a:t>
            </a:r>
          </a:p>
          <a:p>
            <a:pPr eaLnBrk="1" hangingPunct="1"/>
            <a:r>
              <a:rPr lang="ru-RU" smtClean="0"/>
              <a:t> </a:t>
            </a:r>
            <a:r>
              <a:rPr lang="ru-RU" sz="3600" b="1" smtClean="0">
                <a:solidFill>
                  <a:srgbClr val="004200"/>
                </a:solidFill>
              </a:rPr>
              <a:t>Репертуар (прогулка)</a:t>
            </a:r>
          </a:p>
          <a:p>
            <a:pPr eaLnBrk="1" hangingPunct="1"/>
            <a:r>
              <a:rPr lang="ru-RU" sz="3600" i="1" u="sng" smtClean="0">
                <a:solidFill>
                  <a:srgbClr val="004200"/>
                </a:solidFill>
              </a:rPr>
              <a:t>Слушание перед прогулкой -</a:t>
            </a:r>
          </a:p>
          <a:p>
            <a:pPr eaLnBrk="1" hangingPunct="1"/>
            <a:r>
              <a:rPr lang="ru-RU" smtClean="0"/>
              <a:t>  Музыка из цикла «Времена года» П.Чайковского, А.Вивальди</a:t>
            </a:r>
          </a:p>
          <a:p>
            <a:pPr eaLnBrk="1" hangingPunct="1">
              <a:buFontTx/>
              <a:buNone/>
            </a:pPr>
            <a:r>
              <a:rPr lang="ru-RU" smtClean="0"/>
              <a:t>    </a:t>
            </a:r>
            <a:r>
              <a:rPr lang="ru-RU" i="1" u="sng" smtClean="0">
                <a:solidFill>
                  <a:srgbClr val="005426"/>
                </a:solidFill>
              </a:rPr>
              <a:t>Пение</a:t>
            </a:r>
            <a:r>
              <a:rPr lang="ru-RU" smtClean="0">
                <a:solidFill>
                  <a:srgbClr val="005426"/>
                </a:solidFill>
              </a:rPr>
              <a:t> - </a:t>
            </a:r>
          </a:p>
          <a:p>
            <a:pPr eaLnBrk="1" hangingPunct="1"/>
            <a:r>
              <a:rPr lang="ru-RU" smtClean="0"/>
              <a:t>«Санки» , «Дождик» Красева,</a:t>
            </a:r>
          </a:p>
          <a:p>
            <a:pPr eaLnBrk="1" hangingPunct="1"/>
            <a:r>
              <a:rPr lang="ru-RU" smtClean="0"/>
              <a:t>«Воробей» музыка Еремеевой или «Зима «Зима прошла» музыка Метлова,</a:t>
            </a:r>
          </a:p>
          <a:p>
            <a:pPr eaLnBrk="1" hangingPunct="1"/>
            <a:r>
              <a:rPr lang="ru-RU" smtClean="0"/>
              <a:t>Тиличевой «Строим дом»</a:t>
            </a:r>
          </a:p>
          <a:p>
            <a:pPr eaLnBrk="1" hangingPunct="1"/>
            <a:endParaRPr lang="ru-RU" smtClean="0">
              <a:solidFill>
                <a:srgbClr val="990033"/>
              </a:solidFill>
            </a:endParaRPr>
          </a:p>
        </p:txBody>
      </p:sp>
      <p:pic>
        <p:nvPicPr>
          <p:cNvPr id="35844" name="Picture 2" descr="C:\Users\123\Downloads\детсад\0_54138_290e5d54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6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AB"/>
          </a:solidFill>
        </p:spPr>
        <p:txBody>
          <a:bodyPr/>
          <a:lstStyle/>
          <a:p>
            <a:pPr eaLnBrk="1" hangingPunct="1"/>
            <a:r>
              <a:rPr lang="ru-RU" smtClean="0"/>
              <a:t>                 </a:t>
            </a:r>
          </a:p>
          <a:p>
            <a:pPr eaLnBrk="1" hangingPunct="1"/>
            <a:r>
              <a:rPr lang="ru-RU" smtClean="0"/>
              <a:t>                 </a:t>
            </a:r>
            <a:r>
              <a:rPr lang="ru-RU" b="1" smtClean="0">
                <a:solidFill>
                  <a:srgbClr val="C00000"/>
                </a:solidFill>
              </a:rPr>
              <a:t>ПРОГУЛКА.</a:t>
            </a:r>
          </a:p>
          <a:p>
            <a:pPr eaLnBrk="1" hangingPunct="1"/>
            <a:r>
              <a:rPr lang="ru-RU" smtClean="0"/>
              <a:t>          </a:t>
            </a:r>
            <a:r>
              <a:rPr lang="ru-RU" u="sng" smtClean="0"/>
              <a:t>Инсценировка:</a:t>
            </a:r>
          </a:p>
          <a:p>
            <a:pPr eaLnBrk="1" hangingPunct="1"/>
            <a:r>
              <a:rPr lang="ru-RU" smtClean="0"/>
              <a:t>«Мы на луг ходили» А. Филиппенко, «Земелюшка-чернозем», </a:t>
            </a:r>
          </a:p>
          <a:p>
            <a:pPr eaLnBrk="1" hangingPunct="1"/>
            <a:r>
              <a:rPr lang="ru-RU" smtClean="0"/>
              <a:t>русская народна; песня в обработке Е. Тиличеевой и др.).</a:t>
            </a:r>
          </a:p>
          <a:p>
            <a:pPr eaLnBrk="1" hangingPunct="1"/>
            <a:r>
              <a:rPr lang="ru-RU" smtClean="0"/>
              <a:t>  «Пошла млада за водой» – русская народная песня в обработке В. Агафонникова,</a:t>
            </a:r>
          </a:p>
          <a:p>
            <a:pPr eaLnBrk="1" hangingPunct="1"/>
            <a:r>
              <a:rPr lang="ru-RU" smtClean="0"/>
              <a:t> «На мосточке» А. Филиппенко</a:t>
            </a:r>
          </a:p>
        </p:txBody>
      </p:sp>
      <p:pic>
        <p:nvPicPr>
          <p:cNvPr id="36868" name="Picture 2" descr="C:\Users\123\Downloads\детсад\0_54138_290e5d54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6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AB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Используемые музыкальные произведения на прогулке:</a:t>
            </a:r>
          </a:p>
          <a:p>
            <a:pPr eaLnBrk="1" hangingPunct="1"/>
            <a:r>
              <a:rPr lang="ru-RU" sz="2000" smtClean="0"/>
              <a:t>1. А. Т. Гречанинов «Моя лошадка»</a:t>
            </a:r>
          </a:p>
          <a:p>
            <a:pPr eaLnBrk="1" hangingPunct="1"/>
            <a:r>
              <a:rPr lang="ru-RU" sz="2000" smtClean="0"/>
              <a:t>2. Русская народная песня «Ах вы, сени»</a:t>
            </a:r>
          </a:p>
          <a:p>
            <a:pPr eaLnBrk="1" hangingPunct="1"/>
            <a:r>
              <a:rPr lang="ru-RU" sz="2000" smtClean="0"/>
              <a:t>3. С. В. Рахманинов «Итальянская полька»</a:t>
            </a:r>
          </a:p>
          <a:p>
            <a:pPr eaLnBrk="1" hangingPunct="1"/>
            <a:r>
              <a:rPr lang="ru-RU" sz="2000" smtClean="0"/>
              <a:t>4. Русская народная песня «Пойду ль я, выйду ль я. »</a:t>
            </a:r>
          </a:p>
          <a:p>
            <a:pPr eaLnBrk="1" hangingPunct="1"/>
            <a:r>
              <a:rPr lang="ru-RU" sz="2000" smtClean="0"/>
              <a:t>5. Русская народная песня «Во саду ли, в огороде»</a:t>
            </a:r>
          </a:p>
          <a:p>
            <a:pPr eaLnBrk="1" hangingPunct="1"/>
            <a:r>
              <a:rPr lang="ru-RU" sz="2000" smtClean="0"/>
              <a:t>6. В. Г. Кикта «Оранжевый скоморох»</a:t>
            </a:r>
          </a:p>
          <a:p>
            <a:pPr eaLnBrk="1" hangingPunct="1"/>
            <a:r>
              <a:rPr lang="ru-RU" sz="2000" smtClean="0"/>
              <a:t>7. В. Агафонников «Сани с колокольчиками»</a:t>
            </a:r>
          </a:p>
          <a:p>
            <a:pPr eaLnBrk="1" hangingPunct="1"/>
            <a:r>
              <a:rPr lang="ru-RU" sz="2000" smtClean="0"/>
              <a:t>8. Н. А. Римский - Корсаков. Опера «Снегурочка», песни, пляска птиц</a:t>
            </a:r>
          </a:p>
          <a:p>
            <a:pPr eaLnBrk="1" hangingPunct="1"/>
            <a:r>
              <a:rPr lang="ru-RU" sz="2000" smtClean="0"/>
              <a:t>9. П. И. Чайковский. Марш из балета «Щелкунчик»</a:t>
            </a:r>
          </a:p>
          <a:p>
            <a:pPr eaLnBrk="1" hangingPunct="1"/>
            <a:r>
              <a:rPr lang="ru-RU" sz="2000" smtClean="0"/>
              <a:t>10. И. Штраус. Полька «Трик - трак»</a:t>
            </a:r>
          </a:p>
          <a:p>
            <a:pPr eaLnBrk="1" hangingPunct="1"/>
            <a:r>
              <a:rPr lang="ru-RU" sz="2000" smtClean="0"/>
              <a:t>11. Свиридов. Весенний марш из музыки к повести А. С. Пушкина «Метель»</a:t>
            </a:r>
          </a:p>
          <a:p>
            <a:pPr eaLnBrk="1" hangingPunct="1"/>
            <a:r>
              <a:rPr lang="ru-RU" sz="2000" smtClean="0"/>
              <a:t>12. В. А. Моцарт. Симфония № 40, экспозиция</a:t>
            </a:r>
          </a:p>
          <a:p>
            <a:pPr eaLnBrk="1" hangingPunct="1"/>
            <a:r>
              <a:rPr lang="ru-RU" sz="2000" smtClean="0"/>
              <a:t>13. М. И. Глинка марш Черномора. Опера «Руслан и Людмила»</a:t>
            </a:r>
          </a:p>
          <a:p>
            <a:pPr eaLnBrk="1" hangingPunct="1"/>
            <a:r>
              <a:rPr lang="ru-RU" sz="2000" smtClean="0"/>
              <a:t>14. А. П. Петров «Я шагаю по Москве»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chemeClr val="accent1"/>
              </a:gs>
              <a:gs pos="50000">
                <a:srgbClr val="FDDFF7"/>
              </a:gs>
              <a:gs pos="100000">
                <a:schemeClr val="accent1"/>
              </a:gs>
            </a:gsLst>
            <a:lin ang="18900000" scaled="1"/>
          </a:gradFill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000099"/>
                </a:solidFill>
              </a:rPr>
              <a:t>Музыка +</a:t>
            </a:r>
            <a:r>
              <a:rPr lang="ru-RU" sz="3600" b="1" dirty="0" smtClean="0">
                <a:solidFill>
                  <a:srgbClr val="000099"/>
                </a:solidFill>
              </a:rPr>
              <a:t>Сон</a:t>
            </a:r>
            <a:endParaRPr lang="ru-RU" sz="3600" b="1" dirty="0">
              <a:solidFill>
                <a:srgbClr val="000099"/>
              </a:solidFill>
            </a:endParaRPr>
          </a:p>
          <a:p>
            <a:pPr eaLnBrk="1" hangingPunct="1"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«Колыбельная» </a:t>
            </a:r>
            <a:r>
              <a:rPr lang="ru-RU" sz="1800" i="1" dirty="0" err="1">
                <a:solidFill>
                  <a:schemeClr val="accent6">
                    <a:lumMod val="50000"/>
                  </a:schemeClr>
                </a:solidFill>
              </a:rPr>
              <a:t>рус.нар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.,</a:t>
            </a:r>
          </a:p>
          <a:p>
            <a:pPr eaLnBrk="1" hangingPunct="1"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«Колыбельная» 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В.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  <a:t>Моцарта</a:t>
            </a:r>
          </a:p>
          <a:p>
            <a:pPr eaLnBrk="1" hangingPunct="1"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Используемые музыкальные произведения:</a:t>
            </a:r>
          </a:p>
          <a:p>
            <a:pPr eaLnBrk="1" hangingPunct="1"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1. Колыбельные «Тише -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тише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», «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Ла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Ле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Ло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», «Приход весны»,</a:t>
            </a:r>
          </a:p>
          <a:p>
            <a:pPr eaLnBrk="1" hangingPunct="1"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Музыкальня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шкатулка», «Засыпающий малыш», «Крепко спи»,</a:t>
            </a:r>
          </a:p>
          <a:p>
            <a:pPr eaLnBrk="1" hangingPunct="1"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«Сколько звездочек на небе», «Спи, малыш, засыпай»,</a:t>
            </a:r>
          </a:p>
          <a:p>
            <a:pPr eaLnBrk="1" hangingPunct="1"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«Спи, маленькая принцесса»</a:t>
            </a:r>
          </a:p>
          <a:p>
            <a:pPr eaLnBrk="1" hangingPunct="1"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2. П. И. Чайковский «Октябрь»</a:t>
            </a:r>
          </a:p>
          <a:p>
            <a:pPr eaLnBrk="1" hangingPunct="1"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3. Ц. А. Кюи Колыбельная</a:t>
            </a:r>
          </a:p>
          <a:p>
            <a:pPr eaLnBrk="1" hangingPunct="1"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4. Г. В. Свиридов «Грустная песенка»</a:t>
            </a:r>
          </a:p>
          <a:p>
            <a:pPr eaLnBrk="1" hangingPunct="1"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5. Римский - Корсаков «Море», из оперы «Сказка о царе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Салтане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eaLnBrk="1" hangingPunct="1"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6. Н. Римский - Корсаков. Опера «Снегурочка». Сцена таяния Снегурочки</a:t>
            </a:r>
          </a:p>
          <a:p>
            <a:pPr eaLnBrk="1" hangingPunct="1"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7. К. В.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Глюк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. Опера «Орфей и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Эвридика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», «Мелодия»</a:t>
            </a:r>
          </a:p>
          <a:p>
            <a:pPr eaLnBrk="1" hangingPunct="1"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8. М. И. Глинка. Ноктюрн ми-бемоль-мажор</a:t>
            </a:r>
          </a:p>
          <a:p>
            <a:pPr eaLnBrk="1" hangingPunct="1"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9. Л. В. Бетховен «Сурок»</a:t>
            </a:r>
          </a:p>
          <a:p>
            <a:pPr eaLnBrk="1" hangingPunct="1"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10. Л. В. Бетховен. Соната № 14, 2-я часть</a:t>
            </a:r>
          </a:p>
          <a:p>
            <a:pPr eaLnBrk="1" hangingPunct="1"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11. Ф. Шуберт «Аве Мария»</a:t>
            </a:r>
          </a:p>
          <a:p>
            <a:pPr eaLnBrk="1" hangingPunct="1"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12. Ф. Шуберт. Серенада</a:t>
            </a:r>
          </a:p>
          <a:p>
            <a:pPr eaLnBrk="1" hangingPunct="1">
              <a:defRPr/>
            </a:pPr>
            <a:r>
              <a:rPr lang="ru-RU" sz="2000" b="1" dirty="0"/>
              <a:t> </a:t>
            </a:r>
            <a:endParaRPr lang="ru-RU" sz="2000" dirty="0"/>
          </a:p>
          <a:p>
            <a:pPr algn="ctr" eaLnBrk="1" hangingPunct="1">
              <a:defRPr/>
            </a:pPr>
            <a:endParaRPr lang="ru-RU" sz="2000" b="1" i="1" dirty="0">
              <a:solidFill>
                <a:srgbClr val="000099"/>
              </a:solidFill>
            </a:endParaRPr>
          </a:p>
          <a:p>
            <a:pPr eaLnBrk="1" hangingPunct="1">
              <a:defRPr/>
            </a:pPr>
            <a:r>
              <a:rPr lang="ru-RU" sz="4000" b="1" dirty="0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F9999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C00000"/>
                </a:solidFill>
              </a:rPr>
              <a:t>Пробуждение </a:t>
            </a:r>
          </a:p>
          <a:p>
            <a:pPr eaLnBrk="1" hangingPunct="1"/>
            <a:r>
              <a:rPr lang="ru-RU" sz="2400" smtClean="0"/>
              <a:t>Используемые музыкальные произведения:</a:t>
            </a:r>
          </a:p>
          <a:p>
            <a:pPr eaLnBrk="1" hangingPunct="1"/>
            <a:r>
              <a:rPr lang="ru-RU" sz="2400" smtClean="0"/>
              <a:t>1. В. А. Моцарт «Музыкальная шкатулка»</a:t>
            </a:r>
          </a:p>
          <a:p>
            <a:pPr eaLnBrk="1" hangingPunct="1"/>
            <a:r>
              <a:rPr lang="ru-RU" sz="2400" smtClean="0"/>
              <a:t>2. Дж. Россини «Кошачий дуэт»</a:t>
            </a:r>
          </a:p>
          <a:p>
            <a:pPr eaLnBrk="1" hangingPunct="1"/>
            <a:r>
              <a:rPr lang="ru-RU" sz="2400" smtClean="0"/>
              <a:t>3. К. Сен - Сане «Куры и петухи»</a:t>
            </a:r>
          </a:p>
          <a:p>
            <a:pPr eaLnBrk="1" hangingPunct="1"/>
            <a:r>
              <a:rPr lang="ru-RU" sz="2400" smtClean="0"/>
              <a:t>4. А. Т. Гречанинов «Материнские ласки»</a:t>
            </a:r>
          </a:p>
          <a:p>
            <a:pPr eaLnBrk="1" hangingPunct="1"/>
            <a:r>
              <a:rPr lang="ru-RU" sz="2400" smtClean="0"/>
              <a:t>5. А. Т. Гречанинов «Бабушкин вальс»</a:t>
            </a:r>
          </a:p>
          <a:p>
            <a:pPr eaLnBrk="1" hangingPunct="1"/>
            <a:r>
              <a:rPr lang="ru-RU" sz="2400" smtClean="0"/>
              <a:t>6. Н. А. Римский - Корсаков «Три чуда. Белка»</a:t>
            </a:r>
          </a:p>
          <a:p>
            <a:pPr eaLnBrk="1" hangingPunct="1"/>
            <a:r>
              <a:rPr lang="ru-RU" sz="2400" smtClean="0"/>
              <a:t>7. 7. И. Штраус «Полька пиццикато»</a:t>
            </a:r>
          </a:p>
          <a:p>
            <a:pPr eaLnBrk="1" hangingPunct="1"/>
            <a:r>
              <a:rPr lang="ru-RU" sz="2400" smtClean="0"/>
              <a:t>8. Н. А. Римский - Корсаков «Полет шмеля»</a:t>
            </a:r>
          </a:p>
          <a:p>
            <a:pPr eaLnBrk="1" hangingPunct="1"/>
            <a:r>
              <a:rPr lang="ru-RU" sz="2400" smtClean="0"/>
              <a:t>9. П. И. Чайковский. Вальс фа-диез-мажор</a:t>
            </a:r>
          </a:p>
          <a:p>
            <a:pPr eaLnBrk="1" hangingPunct="1"/>
            <a:r>
              <a:rPr lang="ru-RU" sz="2400" smtClean="0"/>
              <a:t>10. Р. Щедрин. Юмореска</a:t>
            </a:r>
          </a:p>
          <a:p>
            <a:pPr eaLnBrk="1" hangingPunct="1"/>
            <a:r>
              <a:rPr lang="ru-RU" sz="2400" smtClean="0"/>
              <a:t>11. П. И. Чайковский «Танец маленьких лебедей»</a:t>
            </a:r>
          </a:p>
          <a:p>
            <a:pPr eaLnBrk="1" hangingPunct="1"/>
            <a:r>
              <a:rPr lang="ru-RU" sz="2400" smtClean="0"/>
              <a:t>12. Л. В. Бетховен. Соната № 14, 2-я часть</a:t>
            </a:r>
          </a:p>
          <a:p>
            <a:pPr eaLnBrk="1" hangingPunct="1"/>
            <a:r>
              <a:rPr lang="ru-RU" sz="2400" smtClean="0"/>
              <a:t>13. А. И. Хачатурян. Вальс к драме «Маскарад»</a:t>
            </a:r>
            <a:endParaRPr lang="ru-RU" smtClean="0"/>
          </a:p>
        </p:txBody>
      </p:sp>
      <p:pic>
        <p:nvPicPr>
          <p:cNvPr id="33795" name="Picture 2" descr="C:\Users\123\Downloads\детсад\spok_nochi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6238" y="0"/>
            <a:ext cx="24177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D9FCAE"/>
              </a:gs>
              <a:gs pos="50000">
                <a:srgbClr val="FFFF8B"/>
              </a:gs>
              <a:gs pos="100000">
                <a:srgbClr val="D9FCAE"/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u="sng" smtClean="0">
                <a:solidFill>
                  <a:srgbClr val="003300"/>
                </a:solidFill>
              </a:rPr>
              <a:t>Музыка + ИГРА</a:t>
            </a:r>
            <a:r>
              <a:rPr lang="ru-RU" sz="4800" smtClean="0"/>
              <a:t> </a:t>
            </a:r>
          </a:p>
          <a:p>
            <a:pPr eaLnBrk="1" hangingPunct="1">
              <a:buFontTx/>
              <a:buNone/>
            </a:pPr>
            <a:r>
              <a:rPr lang="ru-RU" sz="4400" smtClean="0">
                <a:solidFill>
                  <a:srgbClr val="000066"/>
                </a:solidFill>
              </a:rPr>
              <a:t>Обогащение сюжетов  </a:t>
            </a:r>
          </a:p>
          <a:p>
            <a:pPr eaLnBrk="1" hangingPunct="1">
              <a:buFontTx/>
              <a:buNone/>
            </a:pPr>
            <a:r>
              <a:rPr lang="ru-RU" sz="4400" smtClean="0">
                <a:solidFill>
                  <a:srgbClr val="000066"/>
                </a:solidFill>
              </a:rPr>
              <a:t>детских игр. Создание эмоционально-</a:t>
            </a:r>
          </a:p>
          <a:p>
            <a:pPr eaLnBrk="1" hangingPunct="1">
              <a:buFontTx/>
              <a:buNone/>
            </a:pPr>
            <a:r>
              <a:rPr lang="ru-RU" sz="4400" smtClean="0">
                <a:solidFill>
                  <a:srgbClr val="000066"/>
                </a:solidFill>
              </a:rPr>
              <a:t>комфортной </a:t>
            </a:r>
          </a:p>
          <a:p>
            <a:pPr eaLnBrk="1" hangingPunct="1">
              <a:buFontTx/>
              <a:buNone/>
            </a:pPr>
            <a:r>
              <a:rPr lang="ru-RU" sz="4400" smtClean="0">
                <a:solidFill>
                  <a:srgbClr val="000066"/>
                </a:solidFill>
              </a:rPr>
              <a:t>Обстановки</a:t>
            </a:r>
          </a:p>
          <a:p>
            <a:pPr eaLnBrk="1" hangingPunct="1">
              <a:buFontTx/>
              <a:buNone/>
            </a:pPr>
            <a:r>
              <a:rPr lang="ru-RU" sz="4400" smtClean="0">
                <a:solidFill>
                  <a:srgbClr val="000066"/>
                </a:solidFill>
              </a:rPr>
              <a:t> для игр.</a:t>
            </a:r>
          </a:p>
        </p:txBody>
      </p:sp>
      <p:pic>
        <p:nvPicPr>
          <p:cNvPr id="38915" name="Picture 4" descr="b32a4a773c9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108910"/>
            <a:ext cx="2786050" cy="274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FFF8B"/>
              </a:gs>
              <a:gs pos="100000">
                <a:srgbClr val="FDDFF7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pPr eaLnBrk="1" hangingPunct="1"/>
            <a:endParaRPr lang="ru-RU" sz="3600" u="sng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sz="3600" u="sng" dirty="0" smtClean="0">
                <a:solidFill>
                  <a:srgbClr val="C00000"/>
                </a:solidFill>
              </a:rPr>
              <a:t>Музыкальные игры в повседневной жизни:</a:t>
            </a:r>
          </a:p>
          <a:p>
            <a:pPr algn="ctr" eaLnBrk="1" hangingPunct="1"/>
            <a:endParaRPr lang="ru-RU" sz="3600" dirty="0" smtClean="0"/>
          </a:p>
          <a:p>
            <a:pPr algn="ctr" eaLnBrk="1" hangingPunct="1"/>
            <a:endParaRPr lang="ru-RU" sz="3600" dirty="0" smtClean="0"/>
          </a:p>
          <a:p>
            <a:pPr algn="ctr" eaLnBrk="1" hangingPunct="1"/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«Концерт»,</a:t>
            </a:r>
          </a:p>
          <a:p>
            <a:pPr algn="ctr" eaLnBrk="1" hangingPunct="1"/>
            <a:r>
              <a:rPr lang="ru-RU" sz="3600" dirty="0" smtClean="0">
                <a:solidFill>
                  <a:srgbClr val="002060"/>
                </a:solidFill>
              </a:rPr>
              <a:t> «Музыкальное занятие», </a:t>
            </a:r>
          </a:p>
          <a:p>
            <a:pPr algn="ctr" eaLnBrk="1" hangingPunct="1"/>
            <a:r>
              <a:rPr lang="ru-RU" sz="3600" dirty="0" smtClean="0">
                <a:solidFill>
                  <a:srgbClr val="002060"/>
                </a:solidFill>
              </a:rPr>
              <a:t>«Цирк»</a:t>
            </a:r>
          </a:p>
          <a:p>
            <a:pPr algn="ctr" eaLnBrk="1" hangingPunct="1"/>
            <a:r>
              <a:rPr lang="ru-RU" sz="3600" dirty="0" smtClean="0">
                <a:solidFill>
                  <a:srgbClr val="002060"/>
                </a:solidFill>
              </a:rPr>
              <a:t>Дидактические игры</a:t>
            </a:r>
          </a:p>
        </p:txBody>
      </p:sp>
      <p:pic>
        <p:nvPicPr>
          <p:cNvPr id="39941" name="Picture 2" descr="C:\Users\123\Downloads\детсад\0_54138_290e5d54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6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C:\Users\123\Downloads\детсад\muz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7475" y="3143250"/>
            <a:ext cx="26765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>
                <a:solidFill>
                  <a:srgbClr val="C00000"/>
                </a:solidFill>
              </a:rPr>
              <a:t>    </a:t>
            </a:r>
          </a:p>
          <a:p>
            <a:pPr eaLnBrk="1" hangingPunct="1">
              <a:buFontTx/>
              <a:buNone/>
            </a:pPr>
            <a:r>
              <a:rPr lang="ru-RU" sz="3600" smtClean="0">
                <a:solidFill>
                  <a:srgbClr val="C00000"/>
                </a:solidFill>
              </a:rPr>
              <a:t>Игры с пением </a:t>
            </a:r>
          </a:p>
          <a:p>
            <a:pPr eaLnBrk="1" hangingPunct="1"/>
            <a:r>
              <a:rPr lang="ru-RU" smtClean="0">
                <a:solidFill>
                  <a:srgbClr val="005426"/>
                </a:solidFill>
              </a:rPr>
              <a:t> «У медведя во бору», «Теремок»,</a:t>
            </a:r>
            <a:r>
              <a:rPr lang="ru-RU" smtClean="0"/>
              <a:t> </a:t>
            </a:r>
            <a:r>
              <a:rPr lang="ru-RU" smtClean="0">
                <a:solidFill>
                  <a:srgbClr val="00642D"/>
                </a:solidFill>
              </a:rPr>
              <a:t>«Ворон», рус.; </a:t>
            </a:r>
          </a:p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Считалки –</a:t>
            </a:r>
            <a:r>
              <a:rPr lang="ru-RU" smtClean="0"/>
              <a:t> </a:t>
            </a:r>
            <a:r>
              <a:rPr lang="ru-RU" smtClean="0">
                <a:solidFill>
                  <a:srgbClr val="005426"/>
                </a:solidFill>
              </a:rPr>
              <a:t>«Конь ретивый», «Цынцы-брынцы, балалайка»,Зайка белый,</a:t>
            </a:r>
          </a:p>
          <a:p>
            <a:pPr eaLnBrk="1" hangingPunct="1"/>
            <a:r>
              <a:rPr lang="ru-RU" smtClean="0">
                <a:solidFill>
                  <a:srgbClr val="005426"/>
                </a:solidFill>
              </a:rPr>
              <a:t> куда бегал»</a:t>
            </a:r>
          </a:p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Музыкально-дидактические</a:t>
            </a:r>
          </a:p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 игры : </a:t>
            </a:r>
            <a:r>
              <a:rPr lang="ru-RU" smtClean="0">
                <a:solidFill>
                  <a:srgbClr val="005426"/>
                </a:solidFill>
              </a:rPr>
              <a:t>«Узнай по голосу»,</a:t>
            </a:r>
          </a:p>
          <a:p>
            <a:pPr eaLnBrk="1" hangingPunct="1"/>
            <a:r>
              <a:rPr lang="ru-RU" smtClean="0">
                <a:solidFill>
                  <a:srgbClr val="005426"/>
                </a:solidFill>
              </a:rPr>
              <a:t> «Тише-громче в бубен бей»</a:t>
            </a:r>
          </a:p>
          <a:p>
            <a:pPr eaLnBrk="1" hangingPunct="1"/>
            <a:r>
              <a:rPr lang="ru-RU" smtClean="0">
                <a:solidFill>
                  <a:srgbClr val="005426"/>
                </a:solidFill>
              </a:rPr>
              <a:t> («На чем играем?» Е. Тиличеевой).</a:t>
            </a:r>
          </a:p>
        </p:txBody>
      </p:sp>
      <p:pic>
        <p:nvPicPr>
          <p:cNvPr id="40965" name="Picture 2" descr="C:\Users\123\Downloads\детсад\0_54138_290e5d54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296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7FCD4"/>
            </a:gs>
            <a:gs pos="100000">
              <a:srgbClr val="FF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r>
              <a:rPr lang="ru-RU" u="sng" smtClean="0">
                <a:solidFill>
                  <a:srgbClr val="000099"/>
                </a:solidFill>
              </a:rPr>
              <a:t>Содержание муз.восптания – </a:t>
            </a:r>
          </a:p>
          <a:p>
            <a:r>
              <a:rPr lang="ru-RU" smtClean="0">
                <a:solidFill>
                  <a:srgbClr val="A80000"/>
                </a:solidFill>
              </a:rPr>
              <a:t>Приобщение ребенка к разным видам муз.деятельности</a:t>
            </a:r>
          </a:p>
          <a:p>
            <a:r>
              <a:rPr lang="ru-RU" smtClean="0">
                <a:solidFill>
                  <a:srgbClr val="A80000"/>
                </a:solidFill>
              </a:rPr>
              <a:t>Формирование внимания и интереса к музыке</a:t>
            </a:r>
          </a:p>
          <a:p>
            <a:endParaRPr lang="ru-RU" smtClean="0">
              <a:solidFill>
                <a:srgbClr val="A80000"/>
              </a:solidFill>
            </a:endParaRPr>
          </a:p>
        </p:txBody>
      </p:sp>
      <p:pic>
        <p:nvPicPr>
          <p:cNvPr id="56324" name="Picture 2" descr="C:\Users\123\Downloads\детсад\0_54138_290e5d54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896461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2" descr="C:\Users\123\Downloads\детсад\0_54138_290e5d54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021388"/>
            <a:ext cx="89646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E2F3FE"/>
          </a:solidFill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C00000"/>
                </a:solidFill>
              </a:rPr>
              <a:t>Дид.игры на развитие муз- ритмического слуха –</a:t>
            </a:r>
            <a:r>
              <a:rPr lang="ru-RU" sz="3600" smtClean="0"/>
              <a:t> </a:t>
            </a:r>
          </a:p>
          <a:p>
            <a:pPr eaLnBrk="1" hangingPunct="1"/>
            <a:endParaRPr lang="ru-RU" sz="3600" smtClean="0">
              <a:solidFill>
                <a:srgbClr val="002060"/>
              </a:solidFill>
            </a:endParaRPr>
          </a:p>
          <a:p>
            <a:pPr eaLnBrk="1" hangingPunct="1"/>
            <a:r>
              <a:rPr lang="ru-RU" sz="3600" smtClean="0">
                <a:solidFill>
                  <a:srgbClr val="002060"/>
                </a:solidFill>
              </a:rPr>
              <a:t>«Андрей-воробей»,</a:t>
            </a:r>
          </a:p>
          <a:p>
            <a:pPr eaLnBrk="1" hangingPunct="1"/>
            <a:r>
              <a:rPr lang="ru-RU" sz="3600" smtClean="0">
                <a:solidFill>
                  <a:srgbClr val="002060"/>
                </a:solidFill>
              </a:rPr>
              <a:t> «Считалочка»,</a:t>
            </a:r>
          </a:p>
          <a:p>
            <a:pPr eaLnBrk="1" hangingPunct="1"/>
            <a:r>
              <a:rPr lang="ru-RU" sz="3600" smtClean="0">
                <a:solidFill>
                  <a:srgbClr val="002060"/>
                </a:solidFill>
              </a:rPr>
              <a:t> «На лыжах», </a:t>
            </a:r>
          </a:p>
          <a:p>
            <a:pPr eaLnBrk="1" hangingPunct="1"/>
            <a:r>
              <a:rPr lang="ru-RU" sz="3600" smtClean="0">
                <a:solidFill>
                  <a:srgbClr val="002060"/>
                </a:solidFill>
              </a:rPr>
              <a:t>«Я иду с цветами»</a:t>
            </a:r>
          </a:p>
          <a:p>
            <a:pPr eaLnBrk="1" hangingPunct="1"/>
            <a:r>
              <a:rPr lang="ru-RU" sz="3600" smtClean="0">
                <a:solidFill>
                  <a:srgbClr val="002060"/>
                </a:solidFill>
              </a:rPr>
              <a:t> Е. Тиличеевой). </a:t>
            </a:r>
          </a:p>
          <a:p>
            <a:pPr eaLnBrk="1" hangingPunct="1"/>
            <a:r>
              <a:rPr lang="ru-RU" sz="3600" smtClean="0">
                <a:solidFill>
                  <a:srgbClr val="C00000"/>
                </a:solidFill>
              </a:rPr>
              <a:t>На определение</a:t>
            </a:r>
          </a:p>
          <a:p>
            <a:pPr eaLnBrk="1" hangingPunct="1"/>
            <a:r>
              <a:rPr lang="ru-RU" sz="3600" smtClean="0">
                <a:solidFill>
                  <a:srgbClr val="C00000"/>
                </a:solidFill>
              </a:rPr>
              <a:t> характера музыки</a:t>
            </a:r>
          </a:p>
        </p:txBody>
      </p:sp>
      <p:pic>
        <p:nvPicPr>
          <p:cNvPr id="41987" name="Picture 2" descr="C:\Users\123\Downloads\детсад\igry-de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3663" y="3881438"/>
            <a:ext cx="3970337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endParaRPr lang="ru-RU" sz="3600" smtClean="0">
              <a:solidFill>
                <a:srgbClr val="000066"/>
              </a:solidFill>
            </a:endParaRPr>
          </a:p>
          <a:p>
            <a:pPr algn="ctr" eaLnBrk="1" hangingPunct="1"/>
            <a:r>
              <a:rPr lang="ru-RU" sz="3600" smtClean="0">
                <a:solidFill>
                  <a:srgbClr val="000066"/>
                </a:solidFill>
              </a:rPr>
              <a:t>Обеспечивается возможность проявления самостоятельности детьми  в музыкально-обогащенной среде.</a:t>
            </a:r>
          </a:p>
          <a:p>
            <a:pPr algn="ctr" eaLnBrk="1" hangingPunct="1">
              <a:buFontTx/>
              <a:buNone/>
            </a:pPr>
            <a:r>
              <a:rPr lang="ru-RU" sz="3600" smtClean="0">
                <a:solidFill>
                  <a:srgbClr val="000066"/>
                </a:solidFill>
              </a:rPr>
              <a:t>                    </a:t>
            </a:r>
            <a:r>
              <a:rPr lang="ru-RU" sz="3600" b="1" smtClean="0">
                <a:solidFill>
                  <a:srgbClr val="000066"/>
                </a:solidFill>
              </a:rPr>
              <a:t>ДОСУГ</a:t>
            </a:r>
            <a:r>
              <a:rPr lang="ru-RU" sz="3600" smtClean="0">
                <a:solidFill>
                  <a:srgbClr val="000066"/>
                </a:solidFill>
              </a:rPr>
              <a:t> :</a:t>
            </a:r>
          </a:p>
          <a:p>
            <a:pPr algn="r" eaLnBrk="1" hangingPunct="1">
              <a:buFontTx/>
              <a:buNone/>
            </a:pPr>
            <a:endParaRPr lang="ru-RU" sz="3600" smtClean="0">
              <a:solidFill>
                <a:srgbClr val="000066"/>
              </a:solidFill>
            </a:endParaRPr>
          </a:p>
          <a:p>
            <a:pPr algn="r" eaLnBrk="1" hangingPunct="1">
              <a:buFontTx/>
              <a:buNone/>
            </a:pPr>
            <a:endParaRPr lang="ru-RU" sz="3600" smtClean="0">
              <a:solidFill>
                <a:srgbClr val="000066"/>
              </a:solidFill>
            </a:endParaRPr>
          </a:p>
          <a:p>
            <a:pPr algn="r" eaLnBrk="1" hangingPunct="1">
              <a:buFontTx/>
              <a:buNone/>
            </a:pPr>
            <a:r>
              <a:rPr lang="ru-RU" sz="3600" smtClean="0">
                <a:solidFill>
                  <a:srgbClr val="000066"/>
                </a:solidFill>
              </a:rPr>
              <a:t>-   День рождения!</a:t>
            </a:r>
          </a:p>
          <a:p>
            <a:pPr algn="ctr" eaLnBrk="1" hangingPunct="1">
              <a:buFontTx/>
              <a:buNone/>
            </a:pPr>
            <a:endParaRPr lang="ru-RU" sz="3600" smtClean="0">
              <a:solidFill>
                <a:srgbClr val="000066"/>
              </a:solidFill>
            </a:endParaRPr>
          </a:p>
          <a:p>
            <a:pPr algn="ctr" eaLnBrk="1" hangingPunct="1">
              <a:buFontTx/>
              <a:buNone/>
            </a:pPr>
            <a:endParaRPr lang="ru-RU" sz="3600" smtClean="0">
              <a:solidFill>
                <a:srgbClr val="000066"/>
              </a:solidFill>
            </a:endParaRPr>
          </a:p>
        </p:txBody>
      </p:sp>
      <p:pic>
        <p:nvPicPr>
          <p:cNvPr id="44035" name="Picture 4" descr="normal_1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643182"/>
            <a:ext cx="3500455" cy="35004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AB"/>
          </a:solidFill>
          <a:ln>
            <a:solidFill>
              <a:srgbClr val="FFFF00"/>
            </a:solidFill>
          </a:ln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   </a:t>
            </a:r>
            <a:r>
              <a:rPr lang="ru-RU" smtClean="0">
                <a:solidFill>
                  <a:srgbClr val="005426"/>
                </a:solidFill>
              </a:rPr>
              <a:t>Праздники и развлечения.</a:t>
            </a:r>
          </a:p>
          <a:p>
            <a:pPr eaLnBrk="1" hangingPunct="1"/>
            <a:r>
              <a:rPr lang="ru-RU" smtClean="0">
                <a:solidFill>
                  <a:srgbClr val="000099"/>
                </a:solidFill>
              </a:rPr>
              <a:t>В отличие от музыкальных занятий использование музыки в быту организует воспитатель, консультируясь у музыкального руководителя. Развлечения и праздничные утренники музыкальный руководитель всегда готовит и проводит с помощью воспитателя. 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45060" name="Picture 2" descr="C:\Users\123\Downloads\детсад\0_54138_290e5d54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6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6082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DFD8B"/>
              </a:gs>
              <a:gs pos="100000">
                <a:srgbClr val="FFD9D9"/>
              </a:gs>
            </a:gsLst>
            <a:path path="rect">
              <a:fillToRect t="100000" r="100000"/>
            </a:path>
          </a:gradFill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r>
              <a:rPr lang="ru-RU" u="sng" smtClean="0"/>
              <a:t>Развлечение с использованием музыки:</a:t>
            </a:r>
          </a:p>
          <a:p>
            <a:pPr eaLnBrk="1" hangingPunct="1"/>
            <a:r>
              <a:rPr lang="ru-RU" smtClean="0"/>
              <a:t> </a:t>
            </a:r>
            <a:r>
              <a:rPr lang="ru-RU" smtClean="0">
                <a:solidFill>
                  <a:srgbClr val="005426"/>
                </a:solidFill>
              </a:rPr>
              <a:t>концерты</a:t>
            </a:r>
          </a:p>
          <a:p>
            <a:pPr eaLnBrk="1" hangingPunct="1"/>
            <a:r>
              <a:rPr lang="ru-RU" smtClean="0">
                <a:solidFill>
                  <a:srgbClr val="005426"/>
                </a:solidFill>
              </a:rPr>
              <a:t> музыкальные игры – драматизации</a:t>
            </a:r>
          </a:p>
          <a:p>
            <a:pPr eaLnBrk="1" hangingPunct="1"/>
            <a:r>
              <a:rPr lang="ru-RU" smtClean="0">
                <a:solidFill>
                  <a:srgbClr val="005426"/>
                </a:solidFill>
              </a:rPr>
              <a:t>кукольные спектакли</a:t>
            </a:r>
          </a:p>
          <a:p>
            <a:pPr eaLnBrk="1" hangingPunct="1"/>
            <a:r>
              <a:rPr lang="ru-RU" smtClean="0">
                <a:solidFill>
                  <a:srgbClr val="005426"/>
                </a:solidFill>
              </a:rPr>
              <a:t> весёлые соревнования</a:t>
            </a:r>
          </a:p>
          <a:p>
            <a:pPr eaLnBrk="1" hangingPunct="1"/>
            <a:r>
              <a:rPr lang="ru-RU" smtClean="0">
                <a:solidFill>
                  <a:srgbClr val="005426"/>
                </a:solidFill>
              </a:rPr>
              <a:t>театрализованные представления</a:t>
            </a:r>
          </a:p>
          <a:p>
            <a:pPr eaLnBrk="1" hangingPunct="1"/>
            <a:r>
              <a:rPr lang="ru-RU" smtClean="0">
                <a:solidFill>
                  <a:srgbClr val="005426"/>
                </a:solidFill>
              </a:rPr>
              <a:t> </a:t>
            </a:r>
          </a:p>
          <a:p>
            <a:pPr eaLnBrk="1" hangingPunct="1"/>
            <a:endParaRPr lang="ru-RU" smtClean="0">
              <a:solidFill>
                <a:srgbClr val="005426"/>
              </a:solidFill>
            </a:endParaRPr>
          </a:p>
        </p:txBody>
      </p:sp>
      <p:pic>
        <p:nvPicPr>
          <p:cNvPr id="46084" name="Picture 2" descr="C:\Users\123\Downloads\детсад\0_54138_290e5d54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6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D7FCD4"/>
              </a:gs>
              <a:gs pos="50000">
                <a:srgbClr val="FDFD8B"/>
              </a:gs>
              <a:gs pos="100000">
                <a:srgbClr val="D7FCD4"/>
              </a:gs>
            </a:gsLst>
            <a:lin ang="18900000" scaled="1"/>
          </a:gradFill>
        </p:spPr>
        <p:txBody>
          <a:bodyPr/>
          <a:lstStyle/>
          <a:p>
            <a:pPr algn="ctr" eaLnBrk="1" hangingPunct="1"/>
            <a:endParaRPr lang="ru-RU" sz="3600" dirty="0" smtClean="0">
              <a:solidFill>
                <a:srgbClr val="7030A0"/>
              </a:solidFill>
            </a:endParaRPr>
          </a:p>
          <a:p>
            <a:pPr algn="ctr" eaLnBrk="1" hangingPunct="1"/>
            <a:r>
              <a:rPr lang="ru-RU" sz="3600" dirty="0" smtClean="0">
                <a:solidFill>
                  <a:srgbClr val="7030A0"/>
                </a:solidFill>
              </a:rPr>
              <a:t>Музыка должна быть постоянным спутником повседневной жизни детей, отражать окружающий их мир в ярких образах, вызывать сопереживание этих образов, будить чувства и мысли, стремление к деятельности, формировать внутренний духовный мир ребенка, побуждать к творчеству.</a:t>
            </a:r>
          </a:p>
          <a:p>
            <a:pPr eaLnBrk="1" hangingPunct="1"/>
            <a:r>
              <a:rPr lang="ru-RU" dirty="0" smtClean="0"/>
              <a:t> (Программа развития детей «Музыкальные шедевры» О.П. </a:t>
            </a:r>
            <a:r>
              <a:rPr lang="ru-RU" dirty="0" err="1" smtClean="0"/>
              <a:t>Радыновой</a:t>
            </a:r>
            <a:r>
              <a:rPr lang="ru-RU" dirty="0" smtClean="0"/>
              <a:t>)</a:t>
            </a:r>
          </a:p>
        </p:txBody>
      </p:sp>
      <p:pic>
        <p:nvPicPr>
          <p:cNvPr id="47108" name="Picture 2" descr="C:\Users\123\Downloads\детсад\0_54138_290e5d54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892968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FC9F1"/>
              </a:gs>
              <a:gs pos="100000">
                <a:srgbClr val="FDFD8B"/>
              </a:gs>
            </a:gsLst>
            <a:path path="rect">
              <a:fillToRect t="100000" r="100000"/>
            </a:path>
          </a:gradFill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Итог:</a:t>
            </a:r>
          </a:p>
          <a:p>
            <a:pPr eaLnBrk="1" hangingPunct="1"/>
            <a:r>
              <a:rPr lang="ru-RU" sz="2800" smtClean="0"/>
              <a:t> </a:t>
            </a:r>
            <a:r>
              <a:rPr lang="ru-RU" sz="2800" smtClean="0">
                <a:solidFill>
                  <a:srgbClr val="005426"/>
                </a:solidFill>
              </a:rPr>
              <a:t>Использование данной методики в группах детского сада доказывает полезность проведения подобных мероприятий. Внедрять данную методику целесообразно с раннего дошкольного возраста. Тогда у детей будет вырабатываться позитивное эмоциональное состояние, что снимает ряд психологических проблем, и поможет воспитанникам полноценно заниматься и отдыхать в детском саду. Опыт сотрудников, использующих активно музыкальные технологии в детском саду отмечают снижение раздражительности, излишнюю двигательную активность и беспокойство у дошкольников.</a:t>
            </a:r>
          </a:p>
          <a:p>
            <a:pPr eaLnBrk="1" hangingPunct="1"/>
            <a:endParaRPr lang="ru-RU" smtClean="0"/>
          </a:p>
        </p:txBody>
      </p:sp>
      <p:pic>
        <p:nvPicPr>
          <p:cNvPr id="48132" name="Picture 2" descr="C:\Users\123\Downloads\детсад\0_54138_290e5d54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6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AF72C8"/>
          </a:solidFill>
        </p:spPr>
        <p:txBody>
          <a:bodyPr/>
          <a:lstStyle/>
          <a:p>
            <a:pPr eaLnBrk="1" hangingPunct="1"/>
            <a:endParaRPr lang="ru-RU" b="1" i="1" dirty="0" smtClean="0"/>
          </a:p>
          <a:p>
            <a:pPr algn="ctr" eaLnBrk="1" hangingPunct="1"/>
            <a:endParaRPr lang="ru-RU" dirty="0" smtClean="0"/>
          </a:p>
          <a:p>
            <a:pPr algn="ctr" eaLnBrk="1" hangingPunct="1"/>
            <a:endParaRPr lang="ru-RU" dirty="0" smtClean="0"/>
          </a:p>
          <a:p>
            <a:pPr algn="ctr" eaLnBrk="1" hangingPunct="1"/>
            <a:r>
              <a:rPr lang="ru-RU" sz="5400" dirty="0" smtClean="0">
                <a:solidFill>
                  <a:srgbClr val="FFFF66"/>
                </a:solidFill>
              </a:rPr>
              <a:t>Спасибо </a:t>
            </a:r>
          </a:p>
          <a:p>
            <a:pPr algn="ctr" eaLnBrk="1" hangingPunct="1">
              <a:buNone/>
            </a:pPr>
            <a:r>
              <a:rPr lang="ru-RU" sz="5400" dirty="0" smtClean="0">
                <a:solidFill>
                  <a:srgbClr val="FFFF66"/>
                </a:solidFill>
              </a:rPr>
              <a:t>з</a:t>
            </a:r>
            <a:r>
              <a:rPr lang="ru-RU" sz="5400" dirty="0" smtClean="0">
                <a:solidFill>
                  <a:srgbClr val="FFFF66"/>
                </a:solidFill>
              </a:rPr>
              <a:t>а</a:t>
            </a:r>
          </a:p>
          <a:p>
            <a:pPr algn="ctr" eaLnBrk="1" hangingPunct="1">
              <a:buNone/>
            </a:pPr>
            <a:r>
              <a:rPr lang="ru-RU" sz="5400" dirty="0" smtClean="0">
                <a:solidFill>
                  <a:srgbClr val="FFFF66"/>
                </a:solidFill>
              </a:rPr>
              <a:t> внимание!</a:t>
            </a:r>
            <a:endParaRPr lang="ru-RU" sz="5400" dirty="0" smtClean="0">
              <a:solidFill>
                <a:srgbClr val="FFFF66"/>
              </a:solidFill>
            </a:endParaRPr>
          </a:p>
        </p:txBody>
      </p:sp>
      <p:pic>
        <p:nvPicPr>
          <p:cNvPr id="49155" name="Picture 2" descr="C:\Users\123\Downloads\детсад\0_54138_290e5d54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2" descr="C:\Users\123\Downloads\детсад\0_54138_290e5d54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08700"/>
            <a:ext cx="9144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D7FCD4"/>
              </a:gs>
              <a:gs pos="100000">
                <a:srgbClr val="FDFD8B"/>
              </a:gs>
            </a:gsLst>
            <a:lin ang="18900000" scaled="1"/>
          </a:gra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660066"/>
                </a:solidFill>
              </a:rPr>
              <a:t>Одним из эффективных средств, обеспечивающих положительное эмоциональное состояние детей в ДОУ, на фоне которого повышается успешность дошкольника во всех видах деятельности, является  музыка.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 descr="C:\Users\123\Downloads\детсад\0_54138_290e5d54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P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60" name="Содержимое 2"/>
          <p:cNvSpPr>
            <a:spLocks noGrp="1"/>
          </p:cNvSpPr>
          <p:nvPr>
            <p:ph idx="1"/>
          </p:nvPr>
        </p:nvSpPr>
        <p:spPr>
          <a:xfrm>
            <a:off x="0" y="-171450"/>
            <a:ext cx="10115550" cy="7029450"/>
          </a:xfrm>
          <a:gradFill rotWithShape="1">
            <a:gsLst>
              <a:gs pos="0">
                <a:srgbClr val="FDFD8B"/>
              </a:gs>
              <a:gs pos="100000">
                <a:srgbClr val="FFD9D9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Основная форма – Муз.занятия </a:t>
            </a:r>
          </a:p>
          <a:p>
            <a:pPr eaLnBrk="1" hangingPunct="1"/>
            <a:r>
              <a:rPr lang="ru-RU" smtClean="0"/>
              <a:t>Роль музыкального руководителя – прямое обучение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Музыка в быту – косвенное руководство взрослого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4" descr="P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5003800" y="3068638"/>
            <a:ext cx="7224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476375" y="549275"/>
            <a:ext cx="59753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0099"/>
                </a:solidFill>
              </a:rPr>
              <a:t>С  использованием МУЗЫКИ </a:t>
            </a:r>
          </a:p>
          <a:p>
            <a:pPr algn="ctr"/>
            <a:r>
              <a:rPr lang="ru-RU" sz="3600">
                <a:solidFill>
                  <a:srgbClr val="000099"/>
                </a:solidFill>
              </a:rPr>
              <a:t>в повседневной жизни </a:t>
            </a:r>
          </a:p>
          <a:p>
            <a:pPr algn="ctr"/>
            <a:r>
              <a:rPr lang="ru-RU" sz="3600">
                <a:solidFill>
                  <a:srgbClr val="000099"/>
                </a:solidFill>
              </a:rPr>
              <a:t> происходит накопление </a:t>
            </a:r>
          </a:p>
          <a:p>
            <a:pPr algn="ctr"/>
            <a:r>
              <a:rPr lang="ru-RU" sz="3600">
                <a:solidFill>
                  <a:srgbClr val="000099"/>
                </a:solidFill>
              </a:rPr>
              <a:t>музыкального опыта детей</a:t>
            </a:r>
          </a:p>
        </p:txBody>
      </p:sp>
      <p:pic>
        <p:nvPicPr>
          <p:cNvPr id="18438" name="Picture 7" descr="mu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381375"/>
            <a:ext cx="30765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7030A0"/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u="sng" dirty="0" smtClean="0">
                <a:solidFill>
                  <a:srgbClr val="BCF9FC"/>
                </a:solidFill>
              </a:rPr>
              <a:t>Время звучания музыки корректируется для каждой группы в соответствии с возрастом детей.</a:t>
            </a:r>
          </a:p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accent3"/>
                </a:solidFill>
              </a:rPr>
              <a:t>Время звучания </a:t>
            </a:r>
            <a:r>
              <a:rPr lang="ru-RU" dirty="0" smtClean="0">
                <a:solidFill>
                  <a:schemeClr val="accent3"/>
                </a:solidFill>
              </a:rPr>
              <a:t>     </a:t>
            </a:r>
            <a:r>
              <a:rPr lang="ru-RU" u="sng" dirty="0" smtClean="0">
                <a:solidFill>
                  <a:schemeClr val="accent3"/>
                </a:solidFill>
              </a:rPr>
              <a:t>Преобладающий </a:t>
            </a:r>
            <a:r>
              <a:rPr lang="ru-RU" dirty="0" smtClean="0">
                <a:solidFill>
                  <a:schemeClr val="accent3"/>
                </a:solidFill>
              </a:rPr>
              <a:t>  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chemeClr val="accent3"/>
                </a:solidFill>
              </a:rPr>
              <a:t>                                    </a:t>
            </a:r>
            <a:r>
              <a:rPr lang="ru-RU" u="sng" dirty="0" smtClean="0">
                <a:solidFill>
                  <a:schemeClr val="accent3"/>
                </a:solidFill>
              </a:rPr>
              <a:t>эмоциональный тон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BCF9FC"/>
                </a:solidFill>
              </a:rPr>
              <a:t>7.30 – 8.00   -         </a:t>
            </a:r>
            <a:r>
              <a:rPr lang="ru-RU" dirty="0" smtClean="0">
                <a:solidFill>
                  <a:srgbClr val="FFFFAB"/>
                </a:solidFill>
              </a:rPr>
              <a:t>Радостно-спокойный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BCF9FC"/>
                </a:solidFill>
              </a:rPr>
              <a:t>8.40 – 9.00     -       </a:t>
            </a:r>
            <a:r>
              <a:rPr lang="ru-RU" dirty="0" smtClean="0">
                <a:solidFill>
                  <a:srgbClr val="9DF9AC"/>
                </a:solidFill>
              </a:rPr>
              <a:t>Уверенный, активный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BCF9FC"/>
                </a:solidFill>
              </a:rPr>
              <a:t>12.20 – 12.40  -       </a:t>
            </a:r>
            <a:r>
              <a:rPr lang="ru-RU" dirty="0" smtClean="0">
                <a:solidFill>
                  <a:srgbClr val="AFEAFF"/>
                </a:solidFill>
              </a:rPr>
              <a:t>Умиротворённый, нежный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BCF9FC"/>
                </a:solidFill>
              </a:rPr>
              <a:t>15.00 – 15.15   -        </a:t>
            </a:r>
            <a:r>
              <a:rPr lang="ru-RU" dirty="0" smtClean="0">
                <a:solidFill>
                  <a:srgbClr val="FFC9F1"/>
                </a:solidFill>
              </a:rPr>
              <a:t>Оптимистично-   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rgbClr val="FFC9F1"/>
                </a:solidFill>
              </a:rPr>
              <a:t>                                     просветлённый,  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rgbClr val="FFC9F1"/>
                </a:solidFill>
              </a:rPr>
              <a:t>                                     спокойный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r" eaLnBrk="1" hangingPunct="1"/>
            <a:r>
              <a:rPr lang="ru-RU" sz="1600" b="1" i="1" u="sng" smtClean="0"/>
              <a:t>Примерный репертуар фоновой музыки.</a:t>
            </a: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  <a:p>
            <a:pPr algn="r" eaLnBrk="1" hangingPunct="1"/>
            <a:r>
              <a:rPr lang="ru-RU" sz="1600" smtClean="0"/>
              <a:t>( для детей старшего дошкольного возраста)</a:t>
            </a:r>
            <a:br>
              <a:rPr lang="ru-RU" sz="1600" smtClean="0"/>
            </a:br>
            <a:r>
              <a:rPr lang="ru-RU" sz="1100" smtClean="0"/>
              <a:t/>
            </a:r>
            <a:br>
              <a:rPr lang="ru-RU" sz="1100" smtClean="0"/>
            </a:br>
            <a:r>
              <a:rPr lang="ru-RU" sz="1100" smtClean="0"/>
              <a:t> </a:t>
            </a:r>
            <a:br>
              <a:rPr lang="ru-RU" sz="1100" smtClean="0"/>
            </a:br>
            <a:r>
              <a:rPr lang="ru-RU" sz="1100" smtClean="0"/>
              <a:t/>
            </a:r>
            <a:br>
              <a:rPr lang="ru-RU" sz="11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771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488"/>
                <a:gridCol w="6286512"/>
              </a:tblGrid>
              <a:tr h="36979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Воздействие</a:t>
                      </a:r>
                      <a:endParaRPr lang="ru-RU" b="1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Репертуар</a:t>
                      </a:r>
                    </a:p>
                    <a:p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17540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BCF9FC"/>
                          </a:solidFill>
                        </a:rPr>
                        <a:t>Релаксирующая</a:t>
                      </a:r>
                      <a:r>
                        <a:rPr lang="ru-RU" sz="1800" b="1" dirty="0" smtClean="0">
                          <a:solidFill>
                            <a:srgbClr val="BCF9FC"/>
                          </a:solidFill>
                        </a:rPr>
                        <a:t>, ,</a:t>
                      </a:r>
                      <a:r>
                        <a:rPr lang="ru-RU" sz="1800" b="1" baseline="0" dirty="0" smtClean="0">
                          <a:solidFill>
                            <a:srgbClr val="BCF9FC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BCF9FC"/>
                          </a:solidFill>
                        </a:rPr>
                        <a:t> расслабляющая</a:t>
                      </a:r>
                      <a:endParaRPr lang="ru-RU" sz="1800" b="1" dirty="0">
                        <a:solidFill>
                          <a:srgbClr val="BCF9FC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  <a:t>К. Дебюсси. «Облака»,</a:t>
                      </a:r>
                      <a:r>
                        <a:rPr lang="ru-RU" sz="1800" b="1" i="1" baseline="0" dirty="0" smtClean="0">
                          <a:solidFill>
                            <a:srgbClr val="FFFFAB"/>
                          </a:solidFill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  <a:t>А.П. Бородин. «Ноктюрн» </a:t>
                      </a:r>
                    </a:p>
                    <a:p>
                      <a: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  <a:t>из струнного квартета, К.В. </a:t>
                      </a:r>
                      <a:r>
                        <a:rPr lang="ru-RU" sz="1800" b="1" i="1" dirty="0" err="1" smtClean="0">
                          <a:solidFill>
                            <a:srgbClr val="FFFFAB"/>
                          </a:solidFill>
                        </a:rPr>
                        <a:t>Глюк</a:t>
                      </a:r>
                      <a: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  <a:t>. «Мелодия»</a:t>
                      </a:r>
                      <a:endParaRPr lang="ru-RU" sz="1800" b="1" i="1" dirty="0">
                        <a:solidFill>
                          <a:srgbClr val="FFFFAB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32178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BCF9FC"/>
                          </a:solidFill>
                        </a:rPr>
                        <a:t>Тонизирующая,</a:t>
                      </a:r>
                      <a:r>
                        <a:rPr lang="ru-RU" sz="1800" b="1" baseline="0" dirty="0" smtClean="0">
                          <a:solidFill>
                            <a:srgbClr val="BCF9FC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BCF9FC"/>
                          </a:solidFill>
                        </a:rPr>
                        <a:t> повышающая жизненный тонус, настроение</a:t>
                      </a:r>
                      <a:endParaRPr lang="ru-RU" sz="1800" b="1" dirty="0">
                        <a:solidFill>
                          <a:srgbClr val="BCF9FC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  <a:t>Э. Григ. «Утро»,</a:t>
                      </a:r>
                      <a:r>
                        <a:rPr lang="ru-RU" sz="1800" b="1" i="1" baseline="0" dirty="0" smtClean="0">
                          <a:solidFill>
                            <a:srgbClr val="FFFFAB"/>
                          </a:solidFill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  <a:t>И.С. Бах. «Шутка»</a:t>
                      </a:r>
                      <a:r>
                        <a:rPr lang="ru-RU" sz="1800" b="1" i="1" baseline="0" dirty="0" smtClean="0">
                          <a:solidFill>
                            <a:srgbClr val="FFFFAB"/>
                          </a:solidFill>
                        </a:rPr>
                        <a:t>, </a:t>
                      </a:r>
                      <a: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  <a:t>И. Штраус. Вальс</a:t>
                      </a:r>
                    </a:p>
                    <a:p>
                      <a: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  <a:t> «Весенние голоса»,</a:t>
                      </a:r>
                      <a:r>
                        <a:rPr lang="ru-RU" sz="1800" b="1" i="1" baseline="0" dirty="0" smtClean="0">
                          <a:solidFill>
                            <a:srgbClr val="FFFFAB"/>
                          </a:solidFill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  <a:t> П.И. Чайковский. «Времена года»</a:t>
                      </a:r>
                      <a:r>
                        <a:rPr lang="ru-RU" sz="1800" b="1" i="1" baseline="0" dirty="0" smtClean="0">
                          <a:solidFill>
                            <a:srgbClr val="FFFFAB"/>
                          </a:solidFill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  <a:t>( «Подснежник»)</a:t>
                      </a:r>
                      <a:endParaRPr lang="ru-RU" sz="1800" b="1" i="1" dirty="0">
                        <a:solidFill>
                          <a:srgbClr val="FFFFAB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27441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BCF9FC"/>
                          </a:solidFill>
                        </a:rPr>
                        <a:t/>
                      </a:r>
                      <a:br>
                        <a:rPr lang="ru-RU" sz="1800" b="1" dirty="0" smtClean="0">
                          <a:solidFill>
                            <a:srgbClr val="BCF9FC"/>
                          </a:solidFill>
                        </a:rPr>
                      </a:br>
                      <a:r>
                        <a:rPr lang="ru-RU" sz="1800" b="1" dirty="0" smtClean="0">
                          <a:solidFill>
                            <a:srgbClr val="BCF9FC"/>
                          </a:solidFill>
                        </a:rPr>
                        <a:t>Активизирующая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BCF9FC"/>
                          </a:solidFill>
                        </a:rPr>
                        <a:t> ( возбуждающая) </a:t>
                      </a:r>
                      <a:endParaRPr lang="ru-RU" sz="1800" b="1" dirty="0">
                        <a:solidFill>
                          <a:srgbClr val="BCF9FC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  <a:t>В.А. Моцарт. «Маленькая ночная серенада»</a:t>
                      </a:r>
                      <a:r>
                        <a:rPr lang="ru-RU" sz="1800" b="1" i="1" baseline="0" dirty="0" smtClean="0">
                          <a:solidFill>
                            <a:srgbClr val="FFFFAB"/>
                          </a:solidFill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  <a:t>( финал)</a:t>
                      </a:r>
                      <a:b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</a:br>
                      <a: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  <a:t>М.И. Глинка. «Камаринская»,</a:t>
                      </a:r>
                      <a:r>
                        <a:rPr lang="ru-RU" sz="1800" b="1" i="1" baseline="0" dirty="0" smtClean="0">
                          <a:solidFill>
                            <a:srgbClr val="FFFFAB"/>
                          </a:solidFill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  <a:t>В.А. Моцарт. «Турецкое рондо»</a:t>
                      </a:r>
                      <a:r>
                        <a:rPr lang="ru-RU" sz="1800" b="1" i="1" baseline="0" dirty="0" smtClean="0">
                          <a:solidFill>
                            <a:srgbClr val="FFFFAB"/>
                          </a:solidFill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  <a:t>П.И. Чайковский. « Вальс цветов» ( из балета «Щелкунчик»)</a:t>
                      </a:r>
                      <a:endParaRPr lang="ru-RU" sz="1800" b="1" i="1" dirty="0">
                        <a:solidFill>
                          <a:srgbClr val="FFFFAB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01966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BCF9FC"/>
                          </a:solidFill>
                        </a:rPr>
                        <a:t>Успокаивающая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BCF9FC"/>
                          </a:solidFill>
                        </a:rPr>
                        <a:t> ( умиротворяющая) </a:t>
                      </a:r>
                      <a:endParaRPr lang="ru-RU" sz="1800" b="1" dirty="0">
                        <a:solidFill>
                          <a:srgbClr val="BCF9FC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  <a:t>М.И. Глинка. «Жаворонок»,А.К. </a:t>
                      </a:r>
                      <a:r>
                        <a:rPr lang="ru-RU" sz="1800" b="1" i="1" dirty="0" err="1" smtClean="0">
                          <a:solidFill>
                            <a:srgbClr val="FFFFAB"/>
                          </a:solidFill>
                        </a:rPr>
                        <a:t>Лядов</a:t>
                      </a:r>
                      <a: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  <a:t>. «Музыкальная табакерка»</a:t>
                      </a:r>
                      <a:b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</a:br>
                      <a: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  <a:t>К. Сен-Санс. «Лебедь»,</a:t>
                      </a:r>
                      <a:r>
                        <a:rPr lang="ru-RU" sz="1800" b="1" i="1" baseline="0" dirty="0" smtClean="0">
                          <a:solidFill>
                            <a:srgbClr val="FFFFAB"/>
                          </a:solidFill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  <a:t>Ф. Шуберт. «Серенада»</a:t>
                      </a:r>
                      <a:endParaRPr lang="ru-RU" sz="1800" b="1" i="1" dirty="0">
                        <a:solidFill>
                          <a:srgbClr val="FFFFAB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797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BCF9FC"/>
                          </a:solidFill>
                        </a:rPr>
                        <a:t>Организующая ( способствующая</a:t>
                      </a:r>
                      <a:r>
                        <a:rPr lang="ru-RU" sz="1800" b="1" baseline="0" dirty="0" smtClean="0">
                          <a:solidFill>
                            <a:srgbClr val="BCF9FC"/>
                          </a:solidFill>
                        </a:rPr>
                        <a:t> к</a:t>
                      </a:r>
                      <a:r>
                        <a:rPr lang="ru-RU" sz="1800" b="1" dirty="0" smtClean="0">
                          <a:solidFill>
                            <a:srgbClr val="BCF9FC"/>
                          </a:solidFill>
                        </a:rPr>
                        <a:t>онцентрации внимания при организованной деятельности)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  <a:t>И.С. Бах. «Ария»,  А. </a:t>
                      </a:r>
                      <a:r>
                        <a:rPr lang="ru-RU" sz="1800" b="1" i="1" dirty="0" err="1" smtClean="0">
                          <a:solidFill>
                            <a:srgbClr val="FFFFAB"/>
                          </a:solidFill>
                        </a:rPr>
                        <a:t>Вивальди</a:t>
                      </a:r>
                      <a: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  <a:t>. «Времена года»</a:t>
                      </a:r>
                    </a:p>
                    <a:p>
                      <a: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  <a:t> («Весна», «Лето»),</a:t>
                      </a:r>
                      <a:r>
                        <a:rPr lang="ru-RU" sz="1800" b="1" i="1" baseline="0" dirty="0" smtClean="0">
                          <a:solidFill>
                            <a:srgbClr val="FFFFAB"/>
                          </a:solidFill>
                        </a:rPr>
                        <a:t>  </a:t>
                      </a:r>
                      <a: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  <a:t>С.С. Прокофьев. «Марш»,</a:t>
                      </a:r>
                      <a:r>
                        <a:rPr lang="ru-RU" sz="1800" b="1" i="1" baseline="0" dirty="0" smtClean="0">
                          <a:solidFill>
                            <a:srgbClr val="FFFFAB"/>
                          </a:solidFill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  <a:t>Ф. Шуберт. «Музыкальный момент»</a:t>
                      </a:r>
                    </a:p>
                    <a:p>
                      <a: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  <a:t/>
                      </a:r>
                      <a:br>
                        <a:rPr lang="ru-RU" sz="1800" b="1" i="1" dirty="0" smtClean="0">
                          <a:solidFill>
                            <a:srgbClr val="FFFFAB"/>
                          </a:solidFill>
                        </a:rPr>
                      </a:br>
                      <a:endParaRPr lang="ru-RU" sz="1800" b="1" i="1" dirty="0">
                        <a:solidFill>
                          <a:srgbClr val="FFFFAB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1811</Words>
  <Application>Microsoft Office PowerPoint</Application>
  <PresentationFormat>Экран (4:3)</PresentationFormat>
  <Paragraphs>293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Оформление по умолчанию</vt:lpstr>
      <vt:lpstr>Слайд 1</vt:lpstr>
      <vt:lpstr>Слайд 2</vt:lpstr>
      <vt:lpstr>Слайд 3</vt:lpstr>
      <vt:lpstr>Одним из эффективных средств, обеспечивающих положительное эмоциональное состояние детей в ДОУ, на фоне которого повышается успешность дошкольника во всех видах деятельности, является  музыка.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УТРО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Одним из эффективных средств, обеспечивающих положительное эмоциональное состояние детей в ДОУ, на фоне которого повышается успешность дошкольника во всех видах деятельности, является  музыка.</dc:title>
  <dc:creator>vit</dc:creator>
  <cp:lastModifiedBy>123</cp:lastModifiedBy>
  <cp:revision>80</cp:revision>
  <dcterms:created xsi:type="dcterms:W3CDTF">2013-09-17T11:00:28Z</dcterms:created>
  <dcterms:modified xsi:type="dcterms:W3CDTF">2014-01-06T10:36:18Z</dcterms:modified>
</cp:coreProperties>
</file>