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60" r:id="rId6"/>
    <p:sldId id="258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60" autoAdjust="0"/>
  </p:normalViewPr>
  <p:slideViewPr>
    <p:cSldViewPr>
      <p:cViewPr varScale="1">
        <p:scale>
          <a:sx n="89" d="100"/>
          <a:sy n="89" d="100"/>
        </p:scale>
        <p:origin x="-120" y="-4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Коммуникативное и речевое развитие детей дошкольного возраста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1239631605_donald-zolan-36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2625" y="1987550"/>
            <a:ext cx="5238750" cy="393382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sz="4400" dirty="0" smtClean="0"/>
              <a:t>Коммуникация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1600" b="1" dirty="0" smtClean="0">
                <a:solidFill>
                  <a:schemeClr val="bg2"/>
                </a:solidFill>
              </a:rPr>
              <a:t>В настоящее время коммуникативное развитие дошкольника вызывает тревогу. Ни для кого не секрет, что телевизор и компьютер, компьютерные игры стали заменять и детям, и взрослым общение и игровую деятельность</a:t>
            </a:r>
            <a:r>
              <a:rPr lang="ru-RU" sz="1600" dirty="0" smtClean="0">
                <a:solidFill>
                  <a:schemeClr val="bg2"/>
                </a:solidFill>
              </a:rPr>
              <a:t>. </a:t>
            </a:r>
          </a:p>
          <a:p>
            <a:r>
              <a:rPr lang="ru-RU" sz="1600" b="1" u="sng" dirty="0" smtClean="0">
                <a:solidFill>
                  <a:schemeClr val="bg2"/>
                </a:solidFill>
              </a:rPr>
              <a:t>Общение и только живое человеческое общение обогащает жизнь детей.</a:t>
            </a:r>
          </a:p>
          <a:p>
            <a:pPr>
              <a:defRPr/>
            </a:pPr>
            <a:endParaRPr lang="ru-RU" sz="1400" b="1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1400" b="1" dirty="0" smtClean="0">
                <a:solidFill>
                  <a:srgbClr val="002060"/>
                </a:solidFill>
              </a:rPr>
              <a:t>Речь выступает важнейшим средством коммуникации: </a:t>
            </a:r>
          </a:p>
          <a:p>
            <a:pPr>
              <a:defRPr/>
            </a:pPr>
            <a:r>
              <a:rPr lang="ru-RU" sz="1400" b="1" dirty="0" smtClean="0">
                <a:solidFill>
                  <a:srgbClr val="002060"/>
                </a:solidFill>
              </a:rPr>
              <a:t>    - собственно речь</a:t>
            </a:r>
          </a:p>
          <a:p>
            <a:pPr>
              <a:defRPr/>
            </a:pPr>
            <a:r>
              <a:rPr lang="ru-RU" sz="1400" b="1" dirty="0" smtClean="0">
                <a:solidFill>
                  <a:srgbClr val="002060"/>
                </a:solidFill>
              </a:rPr>
              <a:t>    - речевой этикет (элементарные нормы и правила вступления в разговор, поддержания и завершения общения); </a:t>
            </a:r>
          </a:p>
          <a:p>
            <a:pPr>
              <a:defRPr/>
            </a:pPr>
            <a:r>
              <a:rPr lang="ru-RU" sz="1400" b="1" dirty="0" smtClean="0">
                <a:solidFill>
                  <a:srgbClr val="002060"/>
                </a:solidFill>
              </a:rPr>
              <a:t>     - невербальных средства (адекватное использование мимики, жестов).</a:t>
            </a:r>
          </a:p>
          <a:p>
            <a:pPr>
              <a:defRPr/>
            </a:pPr>
            <a:endParaRPr lang="ru-RU" sz="1400" b="1" dirty="0" smtClean="0">
              <a:solidFill>
                <a:schemeClr val="bg2"/>
              </a:solidFill>
            </a:endParaRPr>
          </a:p>
          <a:p>
            <a:pPr>
              <a:defRPr/>
            </a:pPr>
            <a:r>
              <a:rPr lang="ru-RU" sz="1400" b="1" dirty="0" smtClean="0">
                <a:solidFill>
                  <a:schemeClr val="bg2"/>
                </a:solidFill>
              </a:rPr>
              <a:t>В общении со взрослым ребенок учится говорить и общаться с миром.</a:t>
            </a:r>
          </a:p>
          <a:p>
            <a:pPr>
              <a:defRPr/>
            </a:pPr>
            <a:r>
              <a:rPr lang="ru-RU" sz="1400" b="1" dirty="0" smtClean="0">
                <a:solidFill>
                  <a:schemeClr val="bg2"/>
                </a:solidFill>
              </a:rPr>
              <a:t> Общение со сверстниками – показатель </a:t>
            </a:r>
            <a:r>
              <a:rPr lang="ru-RU" sz="1400" b="1" dirty="0" err="1" smtClean="0">
                <a:solidFill>
                  <a:schemeClr val="bg2"/>
                </a:solidFill>
              </a:rPr>
              <a:t>сформированности</a:t>
            </a:r>
            <a:r>
              <a:rPr lang="ru-RU" sz="1400" b="1" dirty="0" smtClean="0">
                <a:solidFill>
                  <a:schemeClr val="bg2"/>
                </a:solidFill>
              </a:rPr>
              <a:t> коммуникативной</a:t>
            </a:r>
          </a:p>
          <a:p>
            <a:pPr>
              <a:defRPr/>
            </a:pPr>
            <a:r>
              <a:rPr lang="ru-RU" sz="1400" b="1" dirty="0" smtClean="0">
                <a:solidFill>
                  <a:schemeClr val="bg2"/>
                </a:solidFill>
              </a:rPr>
              <a:t> способности</a:t>
            </a:r>
            <a:r>
              <a:rPr lang="ru-RU" sz="1400" dirty="0" smtClean="0"/>
              <a:t>.</a:t>
            </a:r>
          </a:p>
          <a:p>
            <a:pPr>
              <a:defRPr/>
            </a:pPr>
            <a:endParaRPr lang="ru-RU" sz="1400" b="1" dirty="0">
              <a:solidFill>
                <a:srgbClr val="002060"/>
              </a:solidFill>
            </a:endParaRPr>
          </a:p>
        </p:txBody>
      </p:sp>
      <p:pic>
        <p:nvPicPr>
          <p:cNvPr id="7" name="Содержимое 6" descr="idem_v_shkolu_w250_h31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92294" y="1785926"/>
            <a:ext cx="3580234" cy="443949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4900618" cy="122712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800" b="1" dirty="0" smtClean="0"/>
              <a:t>Коммуникационная культура личности</a:t>
            </a:r>
            <a:endParaRPr lang="ru-RU" sz="28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5286380" y="273050"/>
            <a:ext cx="3400420" cy="5853113"/>
          </a:xfrm>
        </p:spPr>
        <p:txBody>
          <a:bodyPr>
            <a:normAutofit fontScale="62500" lnSpcReduction="20000"/>
          </a:bodyPr>
          <a:lstStyle/>
          <a:p>
            <a:pPr>
              <a:buNone/>
              <a:defRPr/>
            </a:pP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коммуникативный потенциал </a:t>
            </a:r>
            <a:r>
              <a:rPr lang="ru-RU" dirty="0" smtClean="0">
                <a:solidFill>
                  <a:srgbClr val="002060"/>
                </a:solidFill>
              </a:rPr>
              <a:t>- это характеристика возможностей человека, которые и определяют качество его общения.</a:t>
            </a:r>
          </a:p>
          <a:p>
            <a:pPr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коммуникативные способности </a:t>
            </a:r>
          </a:p>
          <a:p>
            <a:pPr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-  способность владеть инициативой в общении,</a:t>
            </a:r>
          </a:p>
          <a:p>
            <a:pPr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 -способность проявить активность, </a:t>
            </a:r>
          </a:p>
          <a:p>
            <a:pPr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-эмоционально откликаться на состояние партнеров общения, </a:t>
            </a:r>
          </a:p>
          <a:p>
            <a:pPr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-сформировать и реализовать собственную индивидуальную программу общения, </a:t>
            </a:r>
          </a:p>
          <a:p>
            <a:pPr>
              <a:buNone/>
              <a:defRPr/>
            </a:pP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коммуникативная компетентность - это знание норм и правил общения</a:t>
            </a:r>
          </a:p>
          <a:p>
            <a:pPr>
              <a:buNone/>
              <a:defRPr/>
            </a:pP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  <a:defRPr/>
            </a:pPr>
            <a:r>
              <a:rPr lang="ru-RU" b="1" u="sng" dirty="0" smtClean="0">
                <a:solidFill>
                  <a:srgbClr val="002060"/>
                </a:solidFill>
              </a:rPr>
              <a:t>Речь </a:t>
            </a:r>
            <a:r>
              <a:rPr lang="ru-RU" u="sng" dirty="0" smtClean="0">
                <a:solidFill>
                  <a:srgbClr val="002060"/>
                </a:solidFill>
              </a:rPr>
              <a:t>выступает важнейшим средством коммуникации</a:t>
            </a:r>
            <a:endParaRPr lang="ru-RU" u="sng" dirty="0">
              <a:solidFill>
                <a:srgbClr val="002060"/>
              </a:solidFill>
            </a:endParaRPr>
          </a:p>
        </p:txBody>
      </p:sp>
      <p:pic>
        <p:nvPicPr>
          <p:cNvPr id="9" name="Рисунок 8" descr="583_1-4119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844" y="1571612"/>
            <a:ext cx="4923978" cy="464343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870066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</a:rPr>
              <a:t>Коммуникативная компетентность –важная составляющая  готовности к школьному обучению</a:t>
            </a:r>
            <a:endParaRPr lang="ru-RU" sz="1800" b="1" dirty="0">
              <a:solidFill>
                <a:srgbClr val="00206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57200" y="2143116"/>
            <a:ext cx="3008313" cy="3983047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Умение общаться – это ресурс, который жизненно необходим первокласснику для успешного обучения в школе.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Развитие эмоционально-волевой сферы – основа формирования способности к общению.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err="1" smtClean="0">
                <a:solidFill>
                  <a:srgbClr val="002060"/>
                </a:solidFill>
              </a:rPr>
              <a:t>Саморегуляция</a:t>
            </a:r>
            <a:r>
              <a:rPr lang="ru-RU" b="1" dirty="0" smtClean="0">
                <a:solidFill>
                  <a:srgbClr val="002060"/>
                </a:solidFill>
              </a:rPr>
              <a:t>  - сложное </a:t>
            </a:r>
            <a:r>
              <a:rPr lang="ru-RU" b="1" dirty="0" err="1" smtClean="0">
                <a:solidFill>
                  <a:srgbClr val="002060"/>
                </a:solidFill>
              </a:rPr>
              <a:t>новобразование</a:t>
            </a:r>
            <a:r>
              <a:rPr lang="ru-RU" b="1" dirty="0" smtClean="0">
                <a:solidFill>
                  <a:srgbClr val="002060"/>
                </a:solidFill>
              </a:rPr>
              <a:t> возраста 7 лет- результат взаимодействия всех сторон психики человека.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Формируется в течение всего дошкольного периода развития.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7" descr="дерево факторов готовности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992287" y="273050"/>
            <a:ext cx="4277275" cy="585311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Дошкольное детство – время активного развития всех психических процессов.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Это время нельзя упускать, так как именно в этот возраст содержит в себе огромный ресурс к изменениям !!!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Чаще всего в современных условиях ребёнку необходимы общие усилия педагогов, родителей и врачей.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Развитие коммуникативных навыков тесно связано с развитием речи и формированием эмоционально-волевой сферы</a:t>
            </a:r>
          </a:p>
          <a:p>
            <a:endParaRPr lang="ru-RU" dirty="0"/>
          </a:p>
        </p:txBody>
      </p:sp>
      <p:pic>
        <p:nvPicPr>
          <p:cNvPr id="4" name="Содержимое 7" descr="maynkraft_pesnya_pro_kripera_na_russkom_10977_10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842111"/>
            <a:ext cx="5111750" cy="471499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Основные формы взаимодействия с детьми в режиме дня с целью развития коммуникативных умений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237682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Ведущими формами педагогического взаимодействия должны стать ситуации образовательного характера и ситуации общения.</a:t>
            </a:r>
          </a:p>
          <a:p>
            <a:pPr>
              <a:buFontTx/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-  </a:t>
            </a:r>
            <a:r>
              <a:rPr lang="ru-RU" dirty="0" smtClean="0">
                <a:solidFill>
                  <a:srgbClr val="002060"/>
                </a:solidFill>
              </a:rPr>
              <a:t>Разговоры с детьми в процессе выполнения режимных моментов; </a:t>
            </a:r>
          </a:p>
          <a:p>
            <a:pPr>
              <a:buFontTx/>
              <a:buNone/>
            </a:pPr>
            <a:r>
              <a:rPr lang="ru-RU" dirty="0" smtClean="0">
                <a:solidFill>
                  <a:srgbClr val="002060"/>
                </a:solidFill>
              </a:rPr>
              <a:t>      -  Беседы о прочитанной книжке; </a:t>
            </a:r>
          </a:p>
          <a:p>
            <a:pPr>
              <a:buFontTx/>
              <a:buNone/>
            </a:pPr>
            <a:r>
              <a:rPr lang="ru-RU" dirty="0" smtClean="0">
                <a:solidFill>
                  <a:srgbClr val="002060"/>
                </a:solidFill>
              </a:rPr>
              <a:t>      -  Беседы при рассматривании иллюстрации;</a:t>
            </a:r>
          </a:p>
          <a:p>
            <a:pPr>
              <a:buFontTx/>
              <a:buNone/>
            </a:pPr>
            <a:r>
              <a:rPr lang="ru-RU" dirty="0" smtClean="0">
                <a:solidFill>
                  <a:srgbClr val="002060"/>
                </a:solidFill>
              </a:rPr>
              <a:t>     -   Обыгрывание игрушки; </a:t>
            </a:r>
          </a:p>
          <a:p>
            <a:pPr>
              <a:buFontTx/>
              <a:buNone/>
            </a:pPr>
            <a:r>
              <a:rPr lang="ru-RU" dirty="0" smtClean="0">
                <a:solidFill>
                  <a:srgbClr val="002060"/>
                </a:solidFill>
              </a:rPr>
              <a:t>      -  Общение в ходе наблюдения за явлениями природы в группе и на прогулке. </a:t>
            </a:r>
          </a:p>
          <a:p>
            <a:pPr>
              <a:buFontTx/>
              <a:buNone/>
            </a:pPr>
            <a:r>
              <a:rPr lang="ru-RU" dirty="0" smtClean="0">
                <a:solidFill>
                  <a:srgbClr val="002060"/>
                </a:solidFill>
              </a:rPr>
              <a:t>         </a:t>
            </a:r>
          </a:p>
          <a:p>
            <a:pPr>
              <a:buFontTx/>
              <a:buNone/>
            </a:pPr>
            <a:r>
              <a:rPr lang="ru-RU" dirty="0" smtClean="0">
                <a:solidFill>
                  <a:srgbClr val="002060"/>
                </a:solidFill>
              </a:rPr>
              <a:t>К практическим ситуациям можно отнести рассматривание картины, предмета, чтение литературного текста, разучивание стихотворения и т.д.  </a:t>
            </a:r>
          </a:p>
          <a:p>
            <a:pPr>
              <a:buFontTx/>
              <a:buNone/>
            </a:pPr>
            <a:r>
              <a:rPr lang="ru-RU" dirty="0" smtClean="0">
                <a:solidFill>
                  <a:srgbClr val="002060"/>
                </a:solidFill>
              </a:rPr>
              <a:t>В старшем дошкольном возрасте значимыми становятся практические образовательные ситуации с включением игровых ситуаций. Детям предлагается стать корреспондентами, взять интервью и сделать телерепортажи.</a:t>
            </a:r>
          </a:p>
          <a:p>
            <a:pPr>
              <a:buFontTx/>
              <a:buNone/>
            </a:pPr>
            <a:r>
              <a:rPr lang="ru-RU" dirty="0" smtClean="0">
                <a:solidFill>
                  <a:srgbClr val="002060"/>
                </a:solidFill>
              </a:rPr>
              <a:t> Подобные образовательные ситуации направлены на стимулирование у детей </a:t>
            </a:r>
            <a:r>
              <a:rPr lang="ru-RU" b="1" dirty="0" smtClean="0">
                <a:solidFill>
                  <a:srgbClr val="002060"/>
                </a:solidFill>
              </a:rPr>
              <a:t>желания задавать вопросы, пересказывать услышанное, составлять собственный рассказ на основе прослушанного содержания.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Коммуникативные игры в песочнице </a:t>
            </a: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Творческие </a:t>
            </a:r>
            <a:r>
              <a:rPr lang="ru-RU" b="1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колективные</a:t>
            </a:r>
            <a:r>
              <a:rPr lang="ru-RU" b="1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игры</a:t>
            </a:r>
            <a:endParaRPr lang="ru-RU" b="1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1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Спонтанное рисование под музыку</a:t>
            </a:r>
            <a:endParaRPr lang="ru-RU" b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Содержимое 6" descr="DSCF2064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29111"/>
            <a:ext cx="4040188" cy="3030141"/>
          </a:xfrm>
        </p:spPr>
      </p:pic>
      <p:pic>
        <p:nvPicPr>
          <p:cNvPr id="17" name="Содержимое 16" descr="DSCF182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54426" y="2362200"/>
            <a:ext cx="2822972" cy="3763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Придуманные сюжеты и истории</a:t>
            </a: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Содержимое 9" descr="DSCF7414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714488"/>
            <a:ext cx="4398965" cy="3299223"/>
          </a:xfrm>
        </p:spPr>
      </p:pic>
      <p:pic>
        <p:nvPicPr>
          <p:cNvPr id="9" name="Содержимое 8" descr="DSCF7399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214282" y="2357430"/>
            <a:ext cx="4535763" cy="3401822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2D05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294</TotalTime>
  <Words>447</Words>
  <PresentationFormat>Экран (4:3)</PresentationFormat>
  <Paragraphs>54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Коммуникативное и речевое развитие детей дошкольного возраста </vt:lpstr>
      <vt:lpstr>Коммуникация</vt:lpstr>
      <vt:lpstr>Коммуникационная культура личности</vt:lpstr>
      <vt:lpstr>Коммуникативная компетентность –важная составляющая  готовности к школьному обучению</vt:lpstr>
      <vt:lpstr>Слайд 5</vt:lpstr>
      <vt:lpstr>Основные формы взаимодействия с детьми в режиме дня с целью развития коммуникативных умений</vt:lpstr>
      <vt:lpstr>Коммуникативные игры в песочнице </vt:lpstr>
      <vt:lpstr>Придуманные сюжеты и истории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Коммуникативное и речевое развитие детей дошкольного возраста </dc:title>
  <cp:lastModifiedBy>Поломодова</cp:lastModifiedBy>
  <cp:revision>23</cp:revision>
  <dcterms:modified xsi:type="dcterms:W3CDTF">2015-01-27T14:11:08Z</dcterms:modified>
</cp:coreProperties>
</file>