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4" r:id="rId4"/>
    <p:sldId id="275" r:id="rId5"/>
    <p:sldId id="272" r:id="rId6"/>
    <p:sldId id="277" r:id="rId7"/>
    <p:sldId id="256" r:id="rId8"/>
    <p:sldId id="260" r:id="rId9"/>
    <p:sldId id="262" r:id="rId10"/>
    <p:sldId id="263" r:id="rId11"/>
    <p:sldId id="266" r:id="rId12"/>
    <p:sldId id="267" r:id="rId13"/>
    <p:sldId id="261" r:id="rId14"/>
    <p:sldId id="259" r:id="rId15"/>
    <p:sldId id="258" r:id="rId16"/>
    <p:sldId id="264" r:id="rId17"/>
    <p:sldId id="265" r:id="rId18"/>
    <p:sldId id="257" r:id="rId19"/>
    <p:sldId id="271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CCFF"/>
    <a:srgbClr val="CCECFF"/>
    <a:srgbClr val="0000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7" autoAdjust="0"/>
    <p:restoredTop sz="94660"/>
  </p:normalViewPr>
  <p:slideViewPr>
    <p:cSldViewPr>
      <p:cViewPr varScale="1">
        <p:scale>
          <a:sx n="68" d="100"/>
          <a:sy n="6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57D9-6C19-41CC-9569-84CB0326CD9B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F7A4-01FA-4083-8DF9-7791A3CC2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kvaclub.ru/foto/tramway/tr10_09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1071546"/>
            <a:ext cx="564360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 истории 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мер длины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61436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2013 год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http://stat16.privet.ru/lr/0b06f6d03515779eac3d9e42b2d2101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895461"/>
            <a:ext cx="2088232" cy="189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3" y="214290"/>
            <a:ext cx="89297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Древнерусские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меры длины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dli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4207861" cy="230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6808" cy="79208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Аршин (шаг) </a:t>
            </a:r>
            <a:r>
              <a:rPr lang="ru-RU" sz="2400" dirty="0" smtClean="0">
                <a:solidFill>
                  <a:schemeClr val="tx1"/>
                </a:solidFill>
              </a:rPr>
              <a:t>- средняя длина человеческого шага = 71 см. 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3452810" cy="258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00438"/>
            <a:ext cx="3429004" cy="257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1538" y="607220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Линейка «Аршин»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4876" y="6072206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Деревянный «Аршин»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0"/>
            <a:ext cx="2483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Аршин</a:t>
            </a:r>
            <a:endParaRPr lang="ru-RU" sz="5400" b="1" cap="all" spc="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772400" cy="714380"/>
          </a:xfrm>
        </p:spPr>
        <p:txBody>
          <a:bodyPr>
            <a:no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Верста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1500150"/>
            <a:ext cx="4786346" cy="128077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ВЕРСТА</a:t>
            </a:r>
            <a:r>
              <a:rPr lang="ru-RU" sz="1800" dirty="0" smtClean="0">
                <a:solidFill>
                  <a:schemeClr val="tx1"/>
                </a:solidFill>
              </a:rPr>
              <a:t> - старорусская мера для измерения расстояния, пройденного от одного поворота плуга до другого во время пахоты.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3571900" cy="522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2011_01_23\Копия (3) 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3500461" cy="3296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39952" y="2132856"/>
            <a:ext cx="46434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ПЯДЬ</a:t>
            </a:r>
            <a:r>
              <a:rPr lang="ru-RU" sz="2400" dirty="0" smtClean="0"/>
              <a:t> - это расстояние между вытянутыми большим и указательным пальцами руки при их наибольшем удалении. </a:t>
            </a:r>
          </a:p>
          <a:p>
            <a:pPr algn="just"/>
            <a:r>
              <a:rPr lang="ru-RU" sz="2400" dirty="0" smtClean="0"/>
              <a:t>Размер пяди колебался от 19 см до 23 см). </a:t>
            </a:r>
          </a:p>
          <a:p>
            <a:pPr algn="just"/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0"/>
            <a:ext cx="26789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Пядь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4857784" cy="22894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400" b="1" dirty="0" smtClean="0">
                <a:solidFill>
                  <a:schemeClr val="tx1"/>
                </a:solidFill>
              </a:rPr>
              <a:t>Локоть</a:t>
            </a:r>
            <a:r>
              <a:rPr lang="ru-RU" sz="3400" dirty="0" smtClean="0">
                <a:solidFill>
                  <a:schemeClr val="tx1"/>
                </a:solidFill>
              </a:rPr>
              <a:t> - это расстояние от конца вытянутого среднего пальца руки до локтевого сгиба.</a:t>
            </a:r>
          </a:p>
          <a:p>
            <a:pPr algn="just"/>
            <a:r>
              <a:rPr lang="ru-RU" sz="3400" dirty="0" smtClean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24669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71736" y="0"/>
            <a:ext cx="367581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Локоть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2276872"/>
            <a:ext cx="4786346" cy="185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/>
              <a:t>«Простая сажень» </a:t>
            </a:r>
            <a:r>
              <a:rPr lang="ru-RU" sz="2400" dirty="0" smtClean="0"/>
              <a:t>- расстояние между большими пальцами вытянутых в противоположные стороны рук человека.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3877216" cy="40571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0"/>
            <a:ext cx="65566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Простая сажень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85860"/>
            <a:ext cx="4857784" cy="621510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"Маховая сажень" </a:t>
            </a:r>
            <a:r>
              <a:rPr lang="ru-RU" sz="2800" dirty="0" smtClean="0"/>
              <a:t>-  расстояние между кончиками средних пальцев широко расставленных в противоположные стороны рук взрослого мужчины.</a:t>
            </a:r>
            <a:br>
              <a:rPr lang="ru-RU" sz="2800" dirty="0" smtClean="0"/>
            </a:br>
            <a:r>
              <a:rPr lang="ru-RU" sz="2800" dirty="0" smtClean="0"/>
              <a:t>Равнялась примерно </a:t>
            </a:r>
            <a:r>
              <a:rPr lang="ru-RU" sz="2800" b="1" dirty="0" smtClean="0"/>
              <a:t>176 см</a:t>
            </a:r>
            <a:r>
              <a:rPr lang="ru-RU" sz="2800" dirty="0" smtClean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28736"/>
            <a:ext cx="3800475" cy="428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142852"/>
            <a:ext cx="76039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Маховая сажень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714488"/>
            <a:ext cx="2676899" cy="44095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214554"/>
            <a:ext cx="50006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«Косая сажень» </a:t>
            </a:r>
            <a:r>
              <a:rPr lang="ru-RU" sz="2800" dirty="0" smtClean="0"/>
              <a:t>(самая длинная) -  расстояние от носка левой ноги до конца среднего пальца поднятой вверх правой руки.</a:t>
            </a:r>
          </a:p>
          <a:p>
            <a:r>
              <a:rPr lang="ru-RU" sz="2800" dirty="0" smtClean="0"/>
              <a:t>Равнялась примерно </a:t>
            </a:r>
            <a:r>
              <a:rPr lang="ru-RU" sz="2800" b="1" dirty="0" smtClean="0"/>
              <a:t>245 см</a:t>
            </a:r>
            <a:r>
              <a:rPr lang="ru-RU" sz="2800" dirty="0" smtClean="0"/>
              <a:t>.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44553" y="214290"/>
            <a:ext cx="62355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Косая сажень</a:t>
            </a:r>
            <a:endParaRPr lang="ru-RU" sz="8000" b="1" cap="none" spc="0" dirty="0">
              <a:ln w="3155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357298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ВЕРШОК </a:t>
            </a:r>
            <a:r>
              <a:rPr lang="ru-RU" sz="2800" dirty="0" smtClean="0"/>
              <a:t>- мера длины, равная  ширине двух пальцев (указательного и среднего). Равнялся 1/16 аршина.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84984"/>
            <a:ext cx="51911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714612" y="0"/>
            <a:ext cx="36679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Вершок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21523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В XVIII веке французские ученые предложили метрическую систему мер на все времена и для всех народов. Единицей длины был выбран метр - одна сорокамиллионная часть земного меридиана, проходящего через Париж. Ученые изготовили эталон (образец) метра в виде линейки из платины.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795980" cy="117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13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4"/>
            <a:ext cx="4392488" cy="3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564904"/>
            <a:ext cx="3240360" cy="3600400"/>
          </a:xfrm>
        </p:spPr>
        <p:txBody>
          <a:bodyPr>
            <a:normAutofit fontScale="32500" lnSpcReduction="2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5400" b="1" dirty="0" smtClean="0">
                <a:solidFill>
                  <a:srgbClr val="0000FF"/>
                </a:solidFill>
              </a:rPr>
              <a:t>Шаг</a:t>
            </a:r>
          </a:p>
          <a:p>
            <a:pPr algn="l">
              <a:buFont typeface="Wingdings" pitchFamily="2" charset="2"/>
              <a:buChar char="v"/>
            </a:pPr>
            <a:endParaRPr lang="ru-RU" sz="5400" b="1" dirty="0" smtClean="0">
              <a:solidFill>
                <a:srgbClr val="0000FF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sz="5400" b="1" dirty="0" smtClean="0">
                <a:solidFill>
                  <a:srgbClr val="0000FF"/>
                </a:solidFill>
              </a:rPr>
              <a:t>Миля</a:t>
            </a:r>
          </a:p>
          <a:p>
            <a:pPr algn="l">
              <a:buFont typeface="Wingdings" pitchFamily="2" charset="2"/>
              <a:buChar char="v"/>
            </a:pPr>
            <a:endParaRPr lang="ru-RU" sz="5400" b="1" dirty="0" smtClean="0">
              <a:solidFill>
                <a:srgbClr val="0000FF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sz="5400" b="1" dirty="0" smtClean="0">
                <a:solidFill>
                  <a:srgbClr val="0000FF"/>
                </a:solidFill>
              </a:rPr>
              <a:t> Стадия</a:t>
            </a:r>
          </a:p>
          <a:p>
            <a:pPr algn="l"/>
            <a:endParaRPr lang="ru-RU" sz="5400" b="1" dirty="0" smtClean="0">
              <a:solidFill>
                <a:srgbClr val="0000FF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sz="5400" b="1" dirty="0" smtClean="0">
                <a:solidFill>
                  <a:srgbClr val="0000FF"/>
                </a:solidFill>
              </a:rPr>
              <a:t> Фут</a:t>
            </a:r>
          </a:p>
          <a:p>
            <a:pPr algn="l"/>
            <a:endParaRPr lang="ru-RU" sz="5400" b="1" dirty="0" smtClean="0">
              <a:solidFill>
                <a:srgbClr val="0000FF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sz="5400" b="1" dirty="0" smtClean="0">
                <a:solidFill>
                  <a:srgbClr val="0000FF"/>
                </a:solidFill>
              </a:rPr>
              <a:t>Дюйм</a:t>
            </a:r>
          </a:p>
          <a:p>
            <a:pPr algn="l"/>
            <a:endParaRPr lang="ru-RU" sz="5400" b="1" dirty="0" smtClean="0">
              <a:solidFill>
                <a:srgbClr val="0000FF"/>
              </a:solidFill>
            </a:endParaRPr>
          </a:p>
          <a:p>
            <a:pPr algn="l">
              <a:buFont typeface="Wingdings" pitchFamily="2" charset="2"/>
              <a:buChar char="v"/>
            </a:pPr>
            <a:r>
              <a:rPr lang="ru-RU" sz="5400" b="1" dirty="0" smtClean="0">
                <a:solidFill>
                  <a:srgbClr val="0000FF"/>
                </a:solidFill>
              </a:rPr>
              <a:t>Ярд</a:t>
            </a:r>
          </a:p>
          <a:p>
            <a:pPr algn="l"/>
            <a:endParaRPr lang="ru-RU" sz="5400" b="1" dirty="0" smtClean="0">
              <a:solidFill>
                <a:srgbClr val="0000FF"/>
              </a:solidFill>
            </a:endParaRPr>
          </a:p>
          <a:p>
            <a:pPr algn="l"/>
            <a:endParaRPr lang="ru-RU" sz="5400" b="1" dirty="0" smtClean="0">
              <a:solidFill>
                <a:srgbClr val="0000FF"/>
              </a:solidFill>
            </a:endParaRPr>
          </a:p>
          <a:p>
            <a:pPr algn="l"/>
            <a:endParaRPr lang="ru-RU" sz="5400" b="1" dirty="0" smtClean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79295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Первые единицы длины</a:t>
            </a:r>
            <a:endParaRPr lang="ru-RU" sz="7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D:\Мои документы\Мои рисунки\MP Navigator EX\2011_01_23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1619842" cy="3500438"/>
          </a:xfrm>
          <a:prstGeom prst="rect">
            <a:avLst/>
          </a:prstGeom>
          <a:noFill/>
        </p:spPr>
      </p:pic>
      <p:pic>
        <p:nvPicPr>
          <p:cNvPr id="8" name="Picture 2" descr="H:\2011_01_23\Копия (2) 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143248"/>
            <a:ext cx="2710274" cy="3046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ctr" eaLnBrk="0" hangingPunct="0">
              <a:defRPr/>
            </a:pPr>
            <a:endParaRPr lang="ru-RU" sz="2800" b="1" i="1" dirty="0" smtClean="0">
              <a:solidFill>
                <a:srgbClr val="222268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7" y="1"/>
            <a:ext cx="64087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ПОСЛОВИЦАХ И ПОГОВОРОКАХ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-main-pic" descr="Картинка 34 из 6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13176"/>
            <a:ext cx="1928794" cy="1640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15567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Не указывай на людей перстом! Не указали бы на </a:t>
            </a: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тебя шестом</a:t>
            </a: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.</a:t>
            </a:r>
          </a:p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От горшка два вершка, а уже указчик.</a:t>
            </a:r>
          </a:p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У нее суббота через пятницу на два вершка вылезла.</a:t>
            </a:r>
          </a:p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Не уступить ни пяди.</a:t>
            </a:r>
          </a:p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Семь пядей во лбу.</a:t>
            </a:r>
          </a:p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Сам с ноготок, а борода с локоток.</a:t>
            </a:r>
          </a:p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Каждый купец на свой аршин меряет.</a:t>
            </a:r>
          </a:p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Сидит, ходит, словно аршин проглотит.</a:t>
            </a:r>
          </a:p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Он узнал, почем фунт лиха.</a:t>
            </a:r>
          </a:p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На аршин борода, да ума на пядь.</a:t>
            </a:r>
          </a:p>
          <a:p>
            <a:pPr indent="450850" algn="ctr" eaLnBrk="0" hangingPunct="0">
              <a:defRPr/>
            </a:pP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Косая сажень в плечах</a:t>
            </a:r>
            <a:r>
              <a:rPr lang="ru-RU" sz="2400" b="1" i="1" dirty="0" smtClean="0">
                <a:solidFill>
                  <a:srgbClr val="222268"/>
                </a:solidFill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222268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stat16.privet.ru/lr/0b068dd36e30c0532eae09beb84a2bb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4550" cy="190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060848"/>
            <a:ext cx="7848872" cy="25922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8000" b="1" cap="none" spc="0" dirty="0">
              <a:ln w="3155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2772" name="Picture 4" descr="http://img1.liveinternet.ru/images/attach/b/0/15669/15669635_e28c496769e2d2a6a441a9e7adfcf56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3136"/>
            <a:ext cx="942975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70925" y="1"/>
            <a:ext cx="37378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Шаг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83568" y="1412776"/>
            <a:ext cx="7848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Arial" pitchFamily="34" charset="0"/>
              </a:rPr>
              <a:t>Шаг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0000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средняя длина человеческого шага, 71 см. Одна из древнейших мер длины.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7" name="Picture 3" descr="http://im8-tub-ru.yandex.net/i?id=346937731-1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2847950" cy="388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9491" y="0"/>
            <a:ext cx="29803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Миля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611560" y="2283842"/>
            <a:ext cx="784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51520" y="1556792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Древнеримская  </a:t>
            </a:r>
            <a:r>
              <a:rPr lang="ru-RU" sz="3200" b="1" i="1" dirty="0" smtClean="0"/>
              <a:t>миля </a:t>
            </a:r>
            <a:r>
              <a:rPr lang="ru-RU" sz="3200" dirty="0" smtClean="0"/>
              <a:t>равнялась 1000 шагам.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6388" name="Picture 4" descr="http://static.kharkovforum.com/customprofilepics/profilepic83182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624" y="3140968"/>
            <a:ext cx="4318736" cy="3242979"/>
          </a:xfrm>
          <a:prstGeom prst="rect">
            <a:avLst/>
          </a:prstGeom>
          <a:noFill/>
        </p:spPr>
      </p:pic>
      <p:pic>
        <p:nvPicPr>
          <p:cNvPr id="16390" name="Picture 6" descr="http://www.mobiw.ru/files/images/sobaki/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013176"/>
            <a:ext cx="1447800" cy="100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0925" y="1"/>
            <a:ext cx="37378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стадия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ttp://copypast.ru/uploads/posts/1306758669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671" y="3717032"/>
            <a:ext cx="5568619" cy="2505878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1124744"/>
            <a:ext cx="8072494" cy="20882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556792"/>
            <a:ext cx="8424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 многих странах Средиземноморья в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тысячелетии до н.э. за меру длины принимали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стадий.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Фут</a:t>
            </a:r>
            <a:r>
              <a:rPr lang="ru-RU" sz="2800" dirty="0" smtClean="0">
                <a:solidFill>
                  <a:schemeClr val="tx1"/>
                </a:solidFill>
              </a:rPr>
              <a:t> (в английском языке означает «нога») – мера длины в разных странах.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Эта мера длины возникла как средняя длина ступни человека.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92696"/>
            <a:ext cx="27512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ФУТ</a:t>
            </a:r>
            <a:endParaRPr lang="ru-RU" sz="8000" b="1" cap="none" spc="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H:\2011_01_23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77072"/>
            <a:ext cx="2520280" cy="2471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MP Navigator EX\2011_01_23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928670"/>
            <a:ext cx="2500330" cy="54031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916832"/>
            <a:ext cx="60007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Дюйм</a:t>
            </a:r>
            <a:r>
              <a:rPr lang="ru-RU" sz="2800" dirty="0" smtClean="0"/>
              <a:t> (в переводе с голландского – «большой палец») - дольная единица длины в английской и американской системах мер, в которых за исходную единицу длины принят фут.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04664"/>
            <a:ext cx="33778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Дюйм</a:t>
            </a:r>
            <a:endParaRPr lang="ru-RU" sz="8000" b="1" cap="all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2011_01_23\Копия (2) IMG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08920"/>
            <a:ext cx="3091657" cy="34746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-214338"/>
            <a:ext cx="32861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Ярд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Ярд</a:t>
            </a:r>
            <a:r>
              <a:rPr lang="ru-RU" sz="2800" dirty="0" smtClean="0"/>
              <a:t> – это расстояние от носа короля Генриха 1 до конца среднего пальца его вытянутой руки.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011_01_23\Копия (4) 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71678"/>
            <a:ext cx="3733019" cy="32228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285992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Ладонь</a:t>
            </a:r>
            <a:r>
              <a:rPr lang="ru-RU" sz="2800" dirty="0" smtClean="0"/>
              <a:t> - британская единица измерения расстояния, равна 4 дюймам или приблизительно 10 см.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214290"/>
            <a:ext cx="2781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Ладонь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927</TotalTime>
  <Words>456</Words>
  <Application>Microsoft Office PowerPoint</Application>
  <PresentationFormat>Экран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Верста</vt:lpstr>
      <vt:lpstr>Слайд 13</vt:lpstr>
      <vt:lpstr>Слайд 14</vt:lpstr>
      <vt:lpstr>Слайд 15</vt:lpstr>
      <vt:lpstr>"Маховая сажень" -  расстояние между кончиками средних пальцев широко расставленных в противоположные стороны рук взрослого мужчины. Равнялась примерно 176 см.   </vt:lpstr>
      <vt:lpstr>Слайд 17</vt:lpstr>
      <vt:lpstr>Слайд 18</vt:lpstr>
      <vt:lpstr>В XVIII веке французские ученые предложили метрическую систему мер на все времена и для всех народов. Единицей длины был выбран метр - одна сорокамиллионная часть земного меридиана, проходящего через Париж. Ученые изготовили эталон (образец) метра в виде линейки из платины. 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Пользоватедь</cp:lastModifiedBy>
  <cp:revision>103</cp:revision>
  <dcterms:created xsi:type="dcterms:W3CDTF">2011-01-23T20:41:22Z</dcterms:created>
  <dcterms:modified xsi:type="dcterms:W3CDTF">2013-09-30T12:37:03Z</dcterms:modified>
</cp:coreProperties>
</file>