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60" r:id="rId3"/>
    <p:sldId id="257" r:id="rId4"/>
    <p:sldId id="258" r:id="rId5"/>
    <p:sldId id="269" r:id="rId6"/>
    <p:sldId id="27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E2A0-E914-4FD3-9CC0-546908E354C9}" type="datetimeFigureOut">
              <a:rPr lang="en-US" smtClean="0"/>
              <a:pPr/>
              <a:t>7/31/2014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BA540-F891-4D8D-98FB-0D06EEFC51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BA540-F891-4D8D-98FB-0D06EEFC51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0%D1%81%D0%B5%D0%BA%D0%BE%D0%BC%D0%BE%D0%B5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voimirukamivdome.ru/poleznye-nasekomye-skolii-tifii-betilidy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voimirukamivdome.ru/chai-fruktovyi/" TargetMode="External"/><Relationship Id="rId4" Type="http://schemas.openxmlformats.org/officeDocument/2006/relationships/hyperlink" Target="http://svoimirukamivdome.ru/poleznye-nasekomye-naezdniki-parazity-vrediteley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r-babochek.ru/" TargetMode="External"/><Relationship Id="rId2" Type="http://schemas.openxmlformats.org/officeDocument/2006/relationships/hyperlink" Target="http://pix.com.ua/db/animals/insects/butterflies_ii/b-72001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strades.ee/osy.htm" TargetMode="External"/><Relationship Id="rId4" Type="http://schemas.openxmlformats.org/officeDocument/2006/relationships/hyperlink" Target="http://travel-siberia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7437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 НОД: «Насекомые»</a:t>
            </a:r>
            <a:endParaRPr lang="en-US" dirty="0"/>
          </a:p>
        </p:txBody>
      </p:sp>
      <p:pic>
        <p:nvPicPr>
          <p:cNvPr id="4" name="Рисунок 3" descr="01 бабо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988840"/>
            <a:ext cx="3178390" cy="204857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Рисунок 4" descr="01 жу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21088"/>
            <a:ext cx="3312368" cy="248427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Рисунок 5" descr="01 мух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28117" y="4293096"/>
            <a:ext cx="3264363" cy="244827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Рисунок 6" descr="01стрекоз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1988840"/>
            <a:ext cx="2784309" cy="20882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Муравьи</a:t>
            </a:r>
            <a:endParaRPr lang="en-US" dirty="0"/>
          </a:p>
        </p:txBody>
      </p:sp>
      <p:pic>
        <p:nvPicPr>
          <p:cNvPr id="4" name="Содержимое 4" descr="0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320751" cy="3592990"/>
          </a:xfrm>
          <a:prstGeom prst="snip2DiagRect">
            <a:avLst>
              <a:gd name="adj1" fmla="val 1977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860032" y="1556792"/>
            <a:ext cx="36724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Муравьи оказывают огромное влияние на окружающий мир.</a:t>
            </a:r>
          </a:p>
          <a:p>
            <a:pPr algn="just"/>
            <a:r>
              <a:rPr lang="ru-RU" sz="2200" dirty="0" smtClean="0"/>
              <a:t>Известно, что муравьи улучшают плодородие почвы. Сооружая и постоянно перестраивая муравейник, они перемешивают почву, доставляя воздух и влагу к корням растений.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Жук</a:t>
            </a:r>
            <a:endParaRPr lang="en-US" dirty="0"/>
          </a:p>
        </p:txBody>
      </p:sp>
      <p:pic>
        <p:nvPicPr>
          <p:cNvPr id="4" name="Содержимое 4" descr="077cf554244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5" y="1844824"/>
            <a:ext cx="4432523" cy="3324392"/>
          </a:xfrm>
          <a:prstGeom prst="snip2DiagRect">
            <a:avLst>
              <a:gd name="adj1" fmla="val 2192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932040" y="1844824"/>
            <a:ext cx="3995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200" dirty="0" smtClean="0"/>
              <a:t>Жуки- это самая </a:t>
            </a:r>
            <a:r>
              <a:rPr lang="ru-RU" sz="2200" dirty="0" err="1" smtClean="0"/>
              <a:t>многочис</a:t>
            </a:r>
            <a:r>
              <a:rPr lang="ru-RU" sz="2200" dirty="0" smtClean="0"/>
              <a:t>-</a:t>
            </a:r>
          </a:p>
          <a:p>
            <a:pPr algn="just">
              <a:buNone/>
            </a:pPr>
            <a:r>
              <a:rPr lang="ru-RU" sz="2200" dirty="0" smtClean="0"/>
              <a:t>ленная группа насекомых.</a:t>
            </a:r>
          </a:p>
          <a:p>
            <a:pPr algn="just">
              <a:buNone/>
            </a:pPr>
            <a:r>
              <a:rPr lang="ru-RU" sz="2200" dirty="0" smtClean="0"/>
              <a:t>Они распространены по всему шару, включая пустыни и влажные тропические леса.</a:t>
            </a:r>
          </a:p>
          <a:p>
            <a:pPr algn="just">
              <a:buNone/>
            </a:pPr>
            <a:r>
              <a:rPr lang="ru-RU" sz="2200" dirty="0" smtClean="0"/>
              <a:t>У жуков мощный грызущий ротовой аппарат. Едят они практически все - и растительный, и животный</a:t>
            </a:r>
          </a:p>
          <a:p>
            <a:pPr algn="just">
              <a:buNone/>
            </a:pPr>
            <a:r>
              <a:rPr lang="ru-RU" sz="2200" dirty="0" smtClean="0"/>
              <a:t>корм.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Богомол</a:t>
            </a:r>
            <a:endParaRPr lang="en-US" dirty="0"/>
          </a:p>
        </p:txBody>
      </p:sp>
      <p:pic>
        <p:nvPicPr>
          <p:cNvPr id="4" name="Содержимое 4" descr="90479891_3437583_bogomol_1_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988840"/>
            <a:ext cx="4896544" cy="3672408"/>
          </a:xfrm>
          <a:prstGeom prst="snip2DiagRect">
            <a:avLst>
              <a:gd name="adj1" fmla="val 2264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508104" y="1988840"/>
            <a:ext cx="30243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Богомол - </a:t>
            </a:r>
            <a:r>
              <a:rPr lang="ru-RU" sz="2200" dirty="0" smtClean="0"/>
              <a:t> крупное хищное </a:t>
            </a:r>
            <a:r>
              <a:rPr lang="ru-RU" sz="2200" dirty="0" smtClean="0">
                <a:hlinkClick r:id="rId3" tooltip="Насекомое"/>
              </a:rPr>
              <a:t>насекомое</a:t>
            </a:r>
            <a:r>
              <a:rPr lang="ru-RU" sz="2200" dirty="0" smtClean="0"/>
              <a:t> с хорошо приспособленными для хватания пищи передними конечностями.</a:t>
            </a:r>
            <a:endParaRPr lang="ru-RU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Шмели</a:t>
            </a:r>
            <a:endParaRPr lang="en-US" dirty="0"/>
          </a:p>
        </p:txBody>
      </p:sp>
      <p:pic>
        <p:nvPicPr>
          <p:cNvPr id="4" name="Содержимое 4" descr="0a14c38918700aa89a30ee9f0d965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4038600" cy="3098957"/>
          </a:xfrm>
          <a:prstGeom prst="snip2DiagRect">
            <a:avLst>
              <a:gd name="adj1" fmla="val 2318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88024" y="1700808"/>
            <a:ext cx="388843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/>
              <a:t>Шмели – очень </a:t>
            </a:r>
            <a:r>
              <a:rPr lang="ru-RU" sz="1900" dirty="0" smtClean="0">
                <a:hlinkClick r:id="rId3" tooltip="Полезные насекомые — сколии, тифии,  бетилиды"/>
              </a:rPr>
              <a:t>полезные насекомые</a:t>
            </a:r>
            <a:r>
              <a:rPr lang="ru-RU" sz="1900" dirty="0" smtClean="0"/>
              <a:t>. Но, к сожалению, их становится всё меньше и меньше. Шмелей надо беречь и создавать им необходимые условия, чтобы в вашем саду с самой ранней весны летали эти труженики - отличные опылители растений.  </a:t>
            </a:r>
            <a:r>
              <a:rPr lang="ru-RU" sz="1900" dirty="0" smtClean="0">
                <a:hlinkClick r:id="rId4" tooltip="Полезные насекомые наездники – паразиты вредителей."/>
              </a:rPr>
              <a:t>Природа</a:t>
            </a:r>
            <a:r>
              <a:rPr lang="ru-RU" sz="1900" dirty="0" smtClean="0"/>
              <a:t> наградила этих ярких, красивых насекомых более длинным хоботком, чем у пчёл, поэтому они способны опылять </a:t>
            </a:r>
            <a:r>
              <a:rPr lang="ru-RU" sz="1900" dirty="0" smtClean="0">
                <a:hlinkClick r:id="rId5" tooltip="Чай фруктовый"/>
              </a:rPr>
              <a:t>растения</a:t>
            </a:r>
            <a:r>
              <a:rPr lang="ru-RU" sz="1900" dirty="0" smtClean="0"/>
              <a:t>, которые не могут опылять медоносные пчёлы, например, красный клевер.</a:t>
            </a:r>
            <a:endParaRPr lang="ru-RU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Осы</a:t>
            </a:r>
            <a:endParaRPr lang="en-US" dirty="0"/>
          </a:p>
        </p:txBody>
      </p:sp>
      <p:pic>
        <p:nvPicPr>
          <p:cNvPr id="4" name="Содержимое 4" descr="1297013535_21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4038600" cy="3525084"/>
          </a:xfrm>
          <a:prstGeom prst="snip2DiagRect">
            <a:avLst>
              <a:gd name="adj1" fmla="val 1914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860032" y="1988840"/>
            <a:ext cx="38884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Осы</a:t>
            </a:r>
            <a:r>
              <a:rPr lang="ru-RU" sz="2200" dirty="0" smtClean="0"/>
              <a:t> устраивают гнезда в домах, хозяйственных постройках, всюду на участке, при этом строго охраняют свою территорию. Даже за случайное вторжение к ним можно получить множество болезненных укусов. А сколько слез и разочарования бывает у малышей, столкнувшихся с осами!</a:t>
            </a:r>
            <a:endParaRPr lang="ru-RU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Используемый материал: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Золотова Е.И. Знакомим дошкольников с миром животных.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hlinkClick r:id="rId2"/>
              </a:rPr>
              <a:t>http://pix.com.ua/db/animals/insects/butterflies_ii/b-720018.jpg</a:t>
            </a:r>
            <a:endParaRPr lang="ru-RU" sz="2000" dirty="0" smtClean="0"/>
          </a:p>
          <a:p>
            <a:pPr marL="457200" indent="-457200">
              <a:buFont typeface="Wingdings 2"/>
              <a:buAutoNum type="arabicPeriod"/>
            </a:pPr>
            <a:r>
              <a:rPr lang="en-US" sz="2000" dirty="0" smtClean="0">
                <a:hlinkClick r:id="rId3"/>
              </a:rPr>
              <a:t>http://www.mir-babochek.ru/</a:t>
            </a:r>
            <a:endParaRPr lang="ru-RU" sz="2000" dirty="0" smtClean="0"/>
          </a:p>
          <a:p>
            <a:pPr marL="457200" indent="-457200">
              <a:buFont typeface="Wingdings 2"/>
              <a:buAutoNum type="arabicPeriod"/>
            </a:pPr>
            <a:r>
              <a:rPr lang="en-US" sz="2000" dirty="0" smtClean="0">
                <a:hlinkClick r:id="rId4"/>
              </a:rPr>
              <a:t>http://travel-siberia.ru/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en-US" sz="2000" dirty="0" smtClean="0">
                <a:hlinkClick r:id="rId5"/>
              </a:rPr>
              <a:t>http://www.astrades.ee/osy.htm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http://travel-siberia.ru/int/2188-kuznechiki.html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358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Сколько раз рождается насекомое?	</a:t>
            </a:r>
          </a:p>
          <a:p>
            <a:pPr algn="just">
              <a:buNone/>
            </a:pPr>
            <a:r>
              <a:rPr lang="ru-RU" dirty="0" smtClean="0"/>
              <a:t>	Стрекозы, бабочки, мухи, жуки никогда не бывают детишками. Они появляются на свет сразу взрослыми. </a:t>
            </a:r>
          </a:p>
          <a:p>
            <a:pPr algn="just">
              <a:buNone/>
            </a:pPr>
            <a:r>
              <a:rPr lang="ru-RU" dirty="0" smtClean="0"/>
              <a:t>	У кошки– котенок, у птицы – птенец, а у бабочки (жука) – кто? </a:t>
            </a:r>
          </a:p>
          <a:p>
            <a:pPr algn="just">
              <a:buNone/>
            </a:pPr>
            <a:r>
              <a:rPr lang="ru-RU" dirty="0" smtClean="0"/>
              <a:t>	Про бабочку говорят, что она «трижды рожденная», давайте посмотрим,  подумаем почему.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3312368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Бабочка откладывает яйца на те растения, которые едят молодые гусеницы.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Молодая гусеница много ест и очень быстро растет.</a:t>
            </a:r>
          </a:p>
          <a:p>
            <a:pPr>
              <a:buNone/>
            </a:pP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Гусеница становится куколкой: она ткет себе твердый кокон, внутри которого ее тело превращается в куколку.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4" name="Рисунок 3" descr="01 бабоч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60648"/>
            <a:ext cx="5286886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836712"/>
            <a:ext cx="4078288" cy="528945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    «Рождение» бабочки. Зашевелится вдруг неподвижная куколка, лопнет у нее на спинке шкурка, появятся сначала крылышки, а потом и вся бабочка. В эту минуту она не очень похожа на бабочку – крылья висят, как мокрые тряпочки, и сама она какая-то вялая. Но пройдет час – и крылья обсохнут. Бабочка пошевелит ими, расправит их и вдруг… полетит. И засверкают, и заиграют на солнце волшебные краски!</a:t>
            </a:r>
            <a:endParaRPr lang="en-US" sz="2400" dirty="0"/>
          </a:p>
        </p:txBody>
      </p:sp>
      <p:pic>
        <p:nvPicPr>
          <p:cNvPr id="5" name="Рисунок 4" descr="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4254219" cy="63813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Зачем насекомому усы?</a:t>
            </a:r>
            <a:endParaRPr lang="en-US" dirty="0"/>
          </a:p>
        </p:txBody>
      </p:sp>
      <p:pic>
        <p:nvPicPr>
          <p:cNvPr id="4" name="Содержимое 6" descr="PicsDesktop.net_14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204864"/>
            <a:ext cx="3648405" cy="2736304"/>
          </a:xfrm>
          <a:prstGeom prst="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988840"/>
            <a:ext cx="4320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200" dirty="0" smtClean="0"/>
              <a:t>Усики у </a:t>
            </a:r>
            <a:r>
              <a:rPr lang="ru-RU" sz="2200" dirty="0" smtClean="0"/>
              <a:t>насекомого - </a:t>
            </a:r>
            <a:r>
              <a:rPr lang="ru-RU" sz="2200" dirty="0" smtClean="0"/>
              <a:t>это органы </a:t>
            </a:r>
            <a:r>
              <a:rPr lang="ru-RU" sz="2200" dirty="0" smtClean="0"/>
              <a:t>чувств, </a:t>
            </a:r>
            <a:r>
              <a:rPr lang="ru-RU" sz="2200" dirty="0" smtClean="0"/>
              <a:t>которыми оно воспринимает </a:t>
            </a:r>
            <a:r>
              <a:rPr lang="ru-RU" sz="2200" dirty="0" smtClean="0"/>
              <a:t> запахи </a:t>
            </a:r>
            <a:r>
              <a:rPr lang="ru-RU" sz="2200" dirty="0" smtClean="0"/>
              <a:t>и </a:t>
            </a:r>
          </a:p>
          <a:p>
            <a:pPr algn="just">
              <a:buNone/>
            </a:pPr>
            <a:r>
              <a:rPr lang="ru-RU" sz="2200" dirty="0" smtClean="0"/>
              <a:t>различает вкус. Чем усики </a:t>
            </a:r>
            <a:r>
              <a:rPr lang="ru-RU" sz="2200" dirty="0" smtClean="0"/>
              <a:t>длиннее, </a:t>
            </a:r>
            <a:r>
              <a:rPr lang="ru-RU" sz="2200" dirty="0" smtClean="0"/>
              <a:t>тем они </a:t>
            </a:r>
            <a:r>
              <a:rPr lang="ru-RU" sz="2200" dirty="0" smtClean="0"/>
              <a:t>чувствительнее.  Некоторые насекомые </a:t>
            </a:r>
            <a:r>
              <a:rPr lang="ru-RU" sz="2200" dirty="0" smtClean="0"/>
              <a:t>ощупывают усиками, как мы </a:t>
            </a:r>
            <a:r>
              <a:rPr lang="ru-RU" sz="2200" dirty="0" smtClean="0"/>
              <a:t>пальцами, окружающие </a:t>
            </a:r>
            <a:r>
              <a:rPr lang="ru-RU" sz="2200" dirty="0" smtClean="0"/>
              <a:t>предметы.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Строение насекомого</a:t>
            </a:r>
            <a:endParaRPr lang="en-US" dirty="0"/>
          </a:p>
        </p:txBody>
      </p:sp>
      <p:pic>
        <p:nvPicPr>
          <p:cNvPr id="4" name="Содержимое 9" descr="ff93e752649bd84d8f951d93544d04ee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81872" y="1844824"/>
            <a:ext cx="4038600" cy="4383894"/>
          </a:xfrm>
          <a:prstGeom prst="rect">
            <a:avLst/>
          </a:prstGeom>
          <a:ln w="76200">
            <a:solidFill>
              <a:schemeClr val="tx1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1844824"/>
            <a:ext cx="4067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 smtClean="0"/>
              <a:t>Насекомые- это животные, у</a:t>
            </a:r>
          </a:p>
          <a:p>
            <a:pPr algn="just">
              <a:buNone/>
            </a:pPr>
            <a:r>
              <a:rPr lang="ru-RU" dirty="0" smtClean="0"/>
              <a:t>которого три пары ножек( то есть всего шесть) и  тело четко делится на три части:</a:t>
            </a:r>
          </a:p>
          <a:p>
            <a:pPr algn="just">
              <a:buNone/>
            </a:pPr>
            <a:r>
              <a:rPr lang="ru-RU" dirty="0" smtClean="0"/>
              <a:t>голову, грудь, брюшко.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Стрекоза</a:t>
            </a:r>
            <a:endParaRPr lang="en-US" dirty="0"/>
          </a:p>
        </p:txBody>
      </p:sp>
      <p:pic>
        <p:nvPicPr>
          <p:cNvPr id="4" name="Содержимое 9" descr="0a1458d81e9fd55706e74fea7b59303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6028433" cy="4525962"/>
          </a:xfrm>
          <a:prstGeom prst="snip2DiagRect">
            <a:avLst>
              <a:gd name="adj1" fmla="val 2357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6228184" y="1556792"/>
            <a:ext cx="2915816" cy="4309939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Стрекозы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отряд хищных, хорошо летающих насекомых. Крупные, с подвижной головой, большими глазами, короткими усиками, четырьмя прозрачными крыльями с густой сетью жилок и удлинённым стройным брюшком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solidFill>
                  <a:srgbClr val="FFC000"/>
                </a:solidFill>
              </a:rPr>
              <a:t>Пчелы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060848"/>
            <a:ext cx="3851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Насекомые- это В основе </a:t>
            </a:r>
            <a:r>
              <a:rPr lang="ru-RU" sz="2800" b="1" dirty="0" smtClean="0"/>
              <a:t>жизни пчел</a:t>
            </a:r>
            <a:r>
              <a:rPr lang="ru-RU" sz="2800" dirty="0" smtClean="0"/>
              <a:t> лежит общественный образ жизни. Одна особь жить не может. Пчелы живут только семьями. Пчелы</a:t>
            </a:r>
          </a:p>
          <a:p>
            <a:r>
              <a:rPr lang="ru-RU" sz="2800" dirty="0" smtClean="0"/>
              <a:t>опыляют растения.</a:t>
            </a:r>
            <a:endParaRPr lang="ru-RU" sz="2800" dirty="0"/>
          </a:p>
        </p:txBody>
      </p:sp>
      <p:pic>
        <p:nvPicPr>
          <p:cNvPr id="5" name="Содержимое 6" descr="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916832"/>
            <a:ext cx="4430296" cy="3821979"/>
          </a:xfrm>
          <a:prstGeom prst="snip2DiagRect">
            <a:avLst>
              <a:gd name="adj1" fmla="val 1743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BC43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Кузнечики</a:t>
            </a:r>
            <a:endParaRPr lang="en-US" dirty="0"/>
          </a:p>
        </p:txBody>
      </p:sp>
      <p:pic>
        <p:nvPicPr>
          <p:cNvPr id="4" name="Содержимое 9" descr="909b286c3a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4464496" cy="3744416"/>
          </a:xfrm>
          <a:prstGeom prst="snip2DiagRect">
            <a:avLst>
              <a:gd name="adj1" fmla="val 1821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860032" y="1772816"/>
            <a:ext cx="39604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Кузнечики держатся в местах с густой высокой травой. Это и поля, засеянные пшеницей, рожью или другими злаками (кстати, саранча и кузнечики – злейшие враги хлебопашцев, так как первые уничтожают огромное количество посевов каждый год), степи с разнотравьем, окраины лесов с редкими деревьями, опушки леса, луга, окружающие водоемы и так далее. Кузнечики – прекрасные певцы, по вечерам можно услышать их негромкое стрекотание. Издавать звуки способны только самцы.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139</TotalTime>
  <Words>408</Words>
  <Application>Microsoft Office PowerPoint</Application>
  <PresentationFormat>Экран (4:3)</PresentationFormat>
  <Paragraphs>48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Тема НОД: «Насекомые»</vt:lpstr>
      <vt:lpstr>Слайд 2</vt:lpstr>
      <vt:lpstr>Слайд 3</vt:lpstr>
      <vt:lpstr>Слайд 4</vt:lpstr>
      <vt:lpstr>Зачем насекомому усы?</vt:lpstr>
      <vt:lpstr>Строение насекомого</vt:lpstr>
      <vt:lpstr>Стрекоза</vt:lpstr>
      <vt:lpstr>Пчелы</vt:lpstr>
      <vt:lpstr>Кузнечики</vt:lpstr>
      <vt:lpstr>Муравьи</vt:lpstr>
      <vt:lpstr>Жук</vt:lpstr>
      <vt:lpstr>Богомол</vt:lpstr>
      <vt:lpstr>Шмели</vt:lpstr>
      <vt:lpstr>Осы</vt:lpstr>
      <vt:lpstr>Используемый материал: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GBolotova</dc:creator>
  <cp:lastModifiedBy>GBolotova</cp:lastModifiedBy>
  <cp:revision>36</cp:revision>
  <dcterms:created xsi:type="dcterms:W3CDTF">2014-07-24T15:09:51Z</dcterms:created>
  <dcterms:modified xsi:type="dcterms:W3CDTF">2014-07-31T14:33:10Z</dcterms:modified>
</cp:coreProperties>
</file>