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12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C4EE8-F55F-4D63-A7E1-0241E50EF0F3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14D3FC-856E-4296-A560-480BFD8B2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73C47-613A-401A-B814-1AA80B012F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C28C-FCCD-4CCD-9554-0455054BCCDD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6AF4-A2F8-4939-8EA2-956042B63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4671-34DB-4BB8-8E38-B61B40049FCB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6765-6676-49B9-B645-E2696D1DC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9EC4-4AD4-465D-A400-FB7F6E0A9E4C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8936-1AAF-4E4B-A1CD-CBC95DD4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1356-B7E1-4F6E-B279-ADCCE1D3C9DF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A2AB-FFD5-408C-8C7D-2B6643EB3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E1A2-70BA-4FCC-8B63-A7ABE7DEF366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064C-60F4-46EA-8440-F75D79BEA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C4B4-20E7-46F6-AF5B-C6957A1980F8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A00C-AA2B-4948-81EE-2D8679C7E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A5F8-3F0B-468B-8E88-EB5EF0EA9769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888C-3E7F-4961-A9EA-A2BEFFB08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88FC-57AE-4AE4-ADAB-F6F22B602DBD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B5E9-4FC5-4A5A-AA54-0BF6E54A3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F489-9322-4795-8035-9FC97725D573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90D8-11AB-42D1-AA7A-D5578FAA1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FA19-0BE8-49B8-91D6-CD5BBCE0B7F5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3126-2C8F-4B12-ACD2-B64ED401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53EC-FA88-41C4-B5BE-E6082439B76C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F8AC-9E47-40CB-9549-00A763866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B620E-AE03-4CE7-AB48-611915235F5A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44FDDC-0482-4E13-8F28-93C01CB5D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Картинка небо, пена, соль, Море, обла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50" y="-723900"/>
            <a:ext cx="12163425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323850" y="-531813"/>
            <a:ext cx="108013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400" b="1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«Детский сад общеобразовательного вида с приоритетным осуществлением деятельности по познавательно-речевому направлению развития детей № 39 «Весёлый улей».</a:t>
            </a:r>
          </a:p>
          <a:p>
            <a:pPr algn="ctr"/>
            <a:r>
              <a:rPr lang="ru-RU" sz="1400" b="1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Управления образования Исполнительного комитета г. Набережные Челны </a:t>
            </a:r>
          </a:p>
          <a:p>
            <a:pPr algn="ctr"/>
            <a:r>
              <a:rPr lang="ru-RU" sz="1400" b="1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Министерства Образования и Науки Республики Татарстан</a:t>
            </a:r>
            <a:endParaRPr lang="ru-RU" sz="1400" b="1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-107950" y="1125538"/>
            <a:ext cx="10512425" cy="753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nstantia" pitchFamily="18" charset="0"/>
              </a:rPr>
              <a:t>Проектно-экспериментальная    работа на тему :  </a:t>
            </a:r>
          </a:p>
          <a:p>
            <a:pPr algn="ctr"/>
            <a:r>
              <a:rPr lang="ru-RU" sz="6600" b="1">
                <a:solidFill>
                  <a:srgbClr val="FFFF00"/>
                </a:solidFill>
                <a:latin typeface="Constantia" pitchFamily="18" charset="0"/>
              </a:rPr>
              <a:t>«Солёные  чудеса»</a:t>
            </a:r>
          </a:p>
          <a:p>
            <a:pPr algn="ctr"/>
            <a:endParaRPr lang="ru-RU" sz="6600" b="1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endParaRPr lang="ru-RU" sz="6600" b="1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endParaRPr lang="ru-RU" sz="6600" b="1">
              <a:solidFill>
                <a:srgbClr val="FFFF00"/>
              </a:solidFill>
              <a:latin typeface="Constantia" pitchFamily="18" charset="0"/>
            </a:endParaRPr>
          </a:p>
          <a:p>
            <a:pPr algn="ctr"/>
            <a:endParaRPr lang="ru-RU" sz="6600" b="1">
              <a:solidFill>
                <a:srgbClr val="FFFF00"/>
              </a:solidFill>
              <a:latin typeface="Constantia" pitchFamily="18" charset="0"/>
            </a:endParaRPr>
          </a:p>
          <a:p>
            <a:endParaRPr lang="ru-RU" sz="6600" b="1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715000" y="3929063"/>
            <a:ext cx="4929188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just"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Студентка 2 курса </a:t>
            </a:r>
          </a:p>
          <a:p>
            <a:pPr algn="just"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1213</a:t>
            </a:r>
          </a:p>
          <a:p>
            <a:pPr algn="just"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Есенбеков Наиля Ришатовна</a:t>
            </a: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2339975" y="5715000"/>
            <a:ext cx="351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FF00"/>
                </a:solidFill>
                <a:latin typeface="Verdana" pitchFamily="34" charset="0"/>
              </a:rPr>
              <a:t>. </a:t>
            </a:r>
            <a:r>
              <a:rPr lang="ru-RU" sz="1400" b="1">
                <a:solidFill>
                  <a:srgbClr val="7030A0"/>
                </a:solidFill>
                <a:latin typeface="Verdana" pitchFamily="34" charset="0"/>
              </a:rPr>
              <a:t>Набережные Челны</a:t>
            </a:r>
          </a:p>
          <a:p>
            <a:pPr algn="ctr"/>
            <a:r>
              <a:rPr lang="ru-RU" sz="1400" b="1">
                <a:solidFill>
                  <a:srgbClr val="7030A0"/>
                </a:solidFill>
                <a:latin typeface="Verdana" pitchFamily="34" charset="0"/>
              </a:rPr>
              <a:t> 2014</a:t>
            </a: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1619250" y="3105150"/>
            <a:ext cx="523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3050"/>
            <a:ext cx="74168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Опустили в стаканы с пресной и солёной водой сырые яйца</a:t>
            </a: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8400" y="908050"/>
            <a:ext cx="4967288" cy="5689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Оказывается, что в солёной воде яйцо не тонет, а в пресной воде- опустилось на дно стакана.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Мы продолжили  исследовать свойства соли  и решили подуть  на неё  через трубочку,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она легко разлетелась  -потому, что сыпучая.</a:t>
            </a: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4580" name="Picture 2" descr="D:\фото\DSC01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:\фото\DSC01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005263"/>
            <a:ext cx="35353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Для дальнейшего изучения свойств соли мы поставили эксперимент: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57188" y="1500188"/>
            <a:ext cx="4070350" cy="53578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Соорудили «соляную пещеру».</a:t>
            </a:r>
          </a:p>
          <a:p>
            <a:pPr eaLnBrk="1" hangingPunct="1"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Протянули внутри «пещеры» нитки.</a:t>
            </a:r>
          </a:p>
          <a:p>
            <a:pPr eaLnBrk="1" hangingPunct="1"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Налили  горячей  воды в стаканы  и насыпали соль до тех пор, пока она  не перестала  растворяться</a:t>
            </a:r>
            <a:r>
              <a:rPr lang="ru-RU" sz="1600" dirty="0" smtClean="0"/>
              <a:t>.</a:t>
            </a:r>
          </a:p>
          <a:p>
            <a:pPr eaLnBrk="1" hangingPunct="1"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Опустили  концы ниток  в стаканы с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       солёным раствором.</a:t>
            </a:r>
            <a:endParaRPr lang="ru-RU" sz="1600" dirty="0" smtClean="0"/>
          </a:p>
          <a:p>
            <a:pPr eaLnBrk="1" hangingPunct="1"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И стали ждать…</a:t>
            </a:r>
          </a:p>
          <a:p>
            <a:pPr eaLnBrk="1" hangingPunct="1"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435600" y="1484313"/>
            <a:ext cx="3251200" cy="4641850"/>
          </a:xfrm>
        </p:spPr>
        <p:txBody>
          <a:bodyPr/>
          <a:lstStyle/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1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1-й день  эксперимента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4" name="Picture 5" descr="F:\фото\DSC01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33750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F:\фото\DSC01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500188"/>
            <a:ext cx="404018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6215062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2-ой день эксперимента – 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начались трудности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071563"/>
            <a:ext cx="3471862" cy="5054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На  следующий день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изменений не произошло   потому, что нитка не промокла  (вопреки нашим ожиданиям).</a:t>
            </a:r>
          </a:p>
          <a:p>
            <a:pPr eaLnBrk="1" hangingPunct="1"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Мы выяснили, что  для намокания нитки уровень высоты нахождения стакана  нужно сравнять с высотой коробки   и поставили стаканы выше ( на кубики).</a:t>
            </a:r>
            <a:endParaRPr lang="ru-RU" sz="2000" dirty="0"/>
          </a:p>
        </p:txBody>
      </p:sp>
      <p:pic>
        <p:nvPicPr>
          <p:cNvPr id="26627" name="Picture 2" descr="D:\фото\DSC016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3517900"/>
            <a:ext cx="4071938" cy="3054350"/>
          </a:xfrm>
        </p:spPr>
      </p:pic>
      <p:pic>
        <p:nvPicPr>
          <p:cNvPr id="26628" name="Picture 2" descr="D:\фото\DSC01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17588"/>
            <a:ext cx="31432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63" cy="1082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3 и  4 день эксперимента: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мы  увидели изменения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0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>
          <a:xfrm>
            <a:off x="5286375" y="1571625"/>
            <a:ext cx="3400425" cy="45545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Оказывается, что  солёная вода может  передвигаться по  нитке и от этого нитка стала мокрой.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Когда вода с нитки испарилась, соль начала  кристаллизоваться. 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По центру провисания  нитки лишняя вода стекала  вниз  и на дне коробки образовалось «солёное озеро».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Эксперимент продолжается…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2" name="Picture 3" descr="F:\фото\DSC01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0188" y="1643063"/>
            <a:ext cx="4857750" cy="36433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7-й день эксперимента: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есть результат!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Picture 4" descr="F:\фото\DSC016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" y="1357313"/>
            <a:ext cx="5659438" cy="4244975"/>
          </a:xfrm>
        </p:spPr>
      </p:pic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>
          <a:xfrm>
            <a:off x="6215063" y="1285875"/>
            <a:ext cx="2471737" cy="484028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На нитках  образовался толстый слой кристаллов  соли.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На дне «соляной пещеры», там, куда капала солёная вода, образовалась корка кристаллов соли.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Эксперимент закончен - мы получили  кристаллы соли  и подтвердили  нашу гипотезу!</a:t>
            </a: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Мы сделали выводы о свойствах соли: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1285875"/>
            <a:ext cx="8501062" cy="528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Соль белая, соленая.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Сыпучая.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Впитывает в  себя  воду,  растворяется в воде.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В соленой воде предметы не тонут.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При испарении воды из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солёного раствора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соль вновь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превращается в кристаллы.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Мы молодцы!</a:t>
            </a:r>
          </a:p>
          <a:p>
            <a:pPr eaLnBrk="1" hangingPunct="1">
              <a:defRPr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9699" name="Picture 2" descr="F:\фото\DSC01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857500"/>
            <a:ext cx="461645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Приложения: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14438"/>
            <a:ext cx="81153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Конспект  занятия по экспериментальной деятельности с детьми подготовительной группы на тему «Волшебница   соль".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Демонстрационный материал к занятию «Волшебница соль».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Художественное слово: загадки, пословицы, сказка.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Фотографии  с рисунками  детей.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</a:p>
        </p:txBody>
      </p:sp>
      <p:pic>
        <p:nvPicPr>
          <p:cNvPr id="30723" name="Picture 2" descr="F:\фото\DSC016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76700"/>
            <a:ext cx="2571750" cy="1928813"/>
          </a:xfrm>
        </p:spPr>
      </p:pic>
      <p:pic>
        <p:nvPicPr>
          <p:cNvPr id="30724" name="Picture 5" descr="F:\фото\DSC016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43625" y="3643313"/>
            <a:ext cx="2286000" cy="1714500"/>
          </a:xfrm>
        </p:spPr>
      </p:pic>
      <p:pic>
        <p:nvPicPr>
          <p:cNvPr id="30725" name="Picture 6" descr="F:\фото\DSC016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348038" y="4437063"/>
            <a:ext cx="2686050" cy="20145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8929688" cy="6126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i="1" smtClean="0">
                <a:solidFill>
                  <a:schemeClr val="tx2"/>
                </a:solidFill>
              </a:rPr>
              <a:t>                                            сказка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endParaRPr lang="ru-RU" sz="1000" b="1">
              <a:latin typeface="Calibri" pitchFamily="34" charset="0"/>
              <a:cs typeface="Times New Roman" pitchFamily="18" charset="0"/>
            </a:endParaRPr>
          </a:p>
          <a:p>
            <a:pPr indent="228600"/>
            <a:endParaRPr lang="ru-RU" sz="1000" b="1">
              <a:latin typeface="Calibri" pitchFamily="34" charset="0"/>
              <a:cs typeface="Times New Roman" pitchFamily="18" charset="0"/>
            </a:endParaRPr>
          </a:p>
          <a:p>
            <a:pPr indent="228600"/>
            <a:r>
              <a:rPr lang="ru-RU" sz="1400" b="1">
                <a:latin typeface="Calibri" pitchFamily="34" charset="0"/>
                <a:cs typeface="Times New Roman" pitchFamily="18" charset="0"/>
              </a:rPr>
              <a:t> </a:t>
            </a:r>
          </a:p>
          <a:p>
            <a:pPr indent="228600"/>
            <a:r>
              <a:rPr lang="ru-RU" sz="1400" b="1" i="1">
                <a:solidFill>
                  <a:srgbClr val="376092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lang="en-US" sz="1400" b="1" i="1">
                <a:solidFill>
                  <a:srgbClr val="376092"/>
                </a:solidFill>
                <a:latin typeface="Calibri" pitchFamily="34" charset="0"/>
                <a:cs typeface="Times New Roman" pitchFamily="18" charset="0"/>
              </a:rPr>
              <a:t>Соль дороже золота</a:t>
            </a:r>
            <a:endParaRPr lang="ru-RU" sz="1400" i="1">
              <a:solidFill>
                <a:srgbClr val="376092"/>
              </a:solidFill>
            </a:endParaRPr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У одного короля было три дочери, которых он берег пуще глаза. Когда иней седины стал покрывать его голову и не владел он уже больше руками и ногами, часто стало приходить ему в голову, которая после него станет королевой. Очень его это заботило, потому что любил он всех троих. Он призвал к себе дочерей, поделился своими мыслями и спросил: как вы меня любите?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Старшая ответила – ох, отец мой, ты мне дороже золота и поцеловала отцовскую руку.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Средняя промолвила – я вас люблю, как свой девичий венок! 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И прильнула к отцу.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-Ну, ладно. А ты, дочка младшая, как ты меня любишь?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-Я, батюшка, люблю вас, как соль! – ответила Мавруша и нежно поглядела на отца.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-Ах, ты, негодница, отца любишь не больше, чем соль? – закричали на нее сестры.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-Как соль! – подтвердила Мавруша.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Очень король на дочь рассердился: мол, соль у всякого есть, никто на соль и внимания не обратит.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Уходи! Уходи с глаз моих, коль ты любишь меня не более чем соль!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Ушла Мавруша из дома, ушла в лес, села под дерево и заплакала… Что делать, куда идти? Повстречалась ей лесная старушка, рассказала Мавруша о своем горе, пообещала все приказы ее исполнять, все делать, только чтобы приняла она ее к себе.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На это старушка пообещала помочь Мавруше в ее горе, - А пока, - овец паси, - ответила она.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Мавруша стала ухаживать за овцами, и в дождь, и в непогоду пасла. Старушка была довольна.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А тем временем амбары с солью промокли, и соль пропала. Старшая дочь только и занимается тем, что наряжается, да золотые украшения навешивает, а средняя на балах танцует, уж замуж собирается.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Что не сотворит повар, без соли все невкусно, не собираются теперь гости у короля, не танцуют на балах его дочери. Дочери ругают короля: что же мы так живем, к нам гости не едут, пошли обоз в соседнее королевство за солью. Ушел обоз за солью. Долго его не было, и не привез соли, нет соли, так дорога стала, что и за золото не купишь.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Позвала старушка к себе Маврушу и говорит: Вот и твое время пришло – бери котомку с солью и иди к своему батюшке, и угощай его солью. Котомка эта не простая, она волшебная, сколько соли надо, столько и возьмешь из котомки».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Пришла Мавруша к замку короля, а сторожа ее не пускают.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-Пустите меня, я дочь короля, Мавруша, я несу королю такой подарок, что дороже серебра и золота.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Доложили королю, и он приказал, чтобы ее к нему пропустили.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Когда пришла она, то удивилась, что король был очень болен. И она попросила дать ей хлеба, посыпала его солью и подала королю вместе с котомкой.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-Соль! Обрадовался король.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-Ах, деточка, это же драгоценный подарок. Чем же мне тебя отблагодарить? Проси все что хочешь!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-Ничего я не прошу, батюшка, только любить меня, как эту соль! – ответила Мавруша.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По замку и по городу моментально разнеслась весть о том, что вернулась младшая дочь короля и принесла соль. Все этому обрадовались.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А Мавруша тем временем всем кто приходил, давала понемногу соли. Когда отец, опасаясь, сказал, что соль кончится, Мавруша успокоила его, что соли много и она не будет убавляться, ведь котомка волшебная.</a:t>
            </a:r>
            <a:endParaRPr lang="ru-RU" sz="1100" i="1"/>
          </a:p>
          <a:p>
            <a:pPr indent="228600" eaLnBrk="0" hangingPunct="0"/>
            <a:r>
              <a:rPr lang="en-US" sz="1100" i="1">
                <a:latin typeface="Calibri" pitchFamily="34" charset="0"/>
                <a:cs typeface="Times New Roman" pitchFamily="18" charset="0"/>
              </a:rPr>
              <a:t>Сестры счастью ее завидовали, от злости готовы были лопнуть. Отец в своей Мавруше души не чаял, все ее любили, были ей благодарны. Она же всегда оставалась такой же скромной и доброй, как прежде, и до самой смерти про бабушку не забывала.</a:t>
            </a:r>
            <a:endParaRPr lang="en-US" sz="110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857250"/>
            <a:ext cx="7994650" cy="4911725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i="1" dirty="0" smtClean="0">
                <a:solidFill>
                  <a:schemeClr val="tx2"/>
                </a:solidFill>
              </a:rPr>
              <a:t> 1.  Н. М Зубкова «Научные ответы на детское «Почему?». Опыты и       эксперименты для детей от 5 до 9 лет.</a:t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/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>2.  «Большая детская энциклопедия»</a:t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/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>3 .  </a:t>
            </a:r>
            <a:r>
              <a:rPr lang="ru-RU" sz="1400" i="1" dirty="0" err="1" smtClean="0">
                <a:solidFill>
                  <a:schemeClr val="tx2"/>
                </a:solidFill>
              </a:rPr>
              <a:t>Ридерз</a:t>
            </a:r>
            <a:r>
              <a:rPr lang="ru-RU" sz="1400" i="1" dirty="0" smtClean="0">
                <a:solidFill>
                  <a:schemeClr val="tx2"/>
                </a:solidFill>
              </a:rPr>
              <a:t>  Дайджест «Иллюстрированный  атлас  мира»</a:t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/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> 4.  500 Загадок  и пословиц  для детей.  Составитель </a:t>
            </a:r>
            <a:r>
              <a:rPr lang="ru-RU" sz="1400" i="1" dirty="0" err="1" smtClean="0">
                <a:solidFill>
                  <a:schemeClr val="tx2"/>
                </a:solidFill>
              </a:rPr>
              <a:t>Мазнин</a:t>
            </a:r>
            <a:r>
              <a:rPr lang="ru-RU" sz="1400" i="1" dirty="0" smtClean="0">
                <a:solidFill>
                  <a:schemeClr val="tx2"/>
                </a:solidFill>
              </a:rPr>
              <a:t> И.А.</a:t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/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>5.  Всё обо всём.   Славкин В.В.</a:t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/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>6. Пословицы, поговорки, </a:t>
            </a:r>
            <a:r>
              <a:rPr lang="ru-RU" sz="1400" i="1" dirty="0" err="1" smtClean="0">
                <a:solidFill>
                  <a:schemeClr val="tx2"/>
                </a:solidFill>
              </a:rPr>
              <a:t>потешки</a:t>
            </a:r>
            <a:r>
              <a:rPr lang="ru-RU" sz="1400" i="1" dirty="0" smtClean="0">
                <a:solidFill>
                  <a:schemeClr val="tx2"/>
                </a:solidFill>
              </a:rPr>
              <a:t>, скороговорки.  </a:t>
            </a:r>
            <a:r>
              <a:rPr lang="ru-RU" sz="1400" i="1" dirty="0" err="1" smtClean="0">
                <a:solidFill>
                  <a:schemeClr val="tx2"/>
                </a:solidFill>
              </a:rPr>
              <a:t>Тарабарина</a:t>
            </a:r>
            <a:r>
              <a:rPr lang="ru-RU" sz="1400" i="1" dirty="0" smtClean="0">
                <a:solidFill>
                  <a:schemeClr val="tx2"/>
                </a:solidFill>
              </a:rPr>
              <a:t> Т.И</a:t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/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>
                <a:solidFill>
                  <a:schemeClr val="tx2"/>
                </a:solidFill>
              </a:rPr>
              <a:t> 7.  Интернет-ресурсы.</a:t>
            </a:r>
            <a:br>
              <a:rPr lang="ru-RU" sz="1400" i="1" dirty="0" smtClean="0">
                <a:solidFill>
                  <a:schemeClr val="tx2"/>
                </a:solidFill>
              </a:rPr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42938" y="142875"/>
            <a:ext cx="7851775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tx2"/>
                </a:solidFill>
              </a:rPr>
              <a:t>Источники информации:</a:t>
            </a:r>
            <a:endParaRPr lang="ru-RU" sz="3200" dirty="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Соляные бассейны недалеко от города Марас в регионе Куско, Перу (государство в Южной Америке).</a:t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u-RU" sz="900"/>
          </a:p>
          <a:p>
            <a:pPr indent="228600" eaLnBrk="0" hangingPunct="0"/>
            <a:endParaRPr lang="ru-RU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Соляные бассейны недалеко от города Марас в регионе Куско, Перу (государство в Южной Америке).</a:t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u-RU" sz="900"/>
          </a:p>
          <a:p>
            <a:pPr indent="228600" eaLnBrk="0" hangingPunct="0"/>
            <a:endParaRPr lang="ru-RU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Соляные бассейны недалеко от города Марас в регионе Куско, Перу (государство в Южной Америке).</a:t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u-RU" sz="900"/>
          </a:p>
          <a:p>
            <a:pPr indent="228600" eaLnBrk="0" hangingPunct="0"/>
            <a:endParaRPr lang="ru-RU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Соляные бассейны недалеко от города Марас в регионе Куско, Перу (государство в Южной Америке).</a:t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u-RU" sz="900"/>
          </a:p>
          <a:p>
            <a:pPr indent="228600" eaLnBrk="0" hangingPunct="0"/>
            <a:endParaRPr lang="ru-RU"/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Соляные бассейны недалеко от города Марас в регионе Куско, Перу (государство в Южной Америке).</a:t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u-RU" sz="900"/>
          </a:p>
          <a:p>
            <a:pPr indent="228600" eaLnBrk="0" hangingPunct="0"/>
            <a:endParaRPr lang="ru-RU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Соляные бассейны недалеко от города Марас в регионе Куско, Перу (государство в Южной Америке).</a:t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u-RU" sz="900"/>
          </a:p>
          <a:p>
            <a:pPr indent="228600" eaLnBrk="0" hangingPunct="0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Введение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8313" y="1268413"/>
            <a:ext cx="8218487" cy="48577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На одном из  занятий мы с детьми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лепили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из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теста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. Один из ребят решил попробовать тесто на вкус  и выяснил, что оно солёное. 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У ребят возник вопрос: откуда берется соль? Дети стали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рассказывать,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что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видели разную соль: крупную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мелкую.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Кто-то из ребят сказал, что у него дома есть цветная соль. Детей это очень заинтересовало. Мы решили исследовать соль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и его свойства.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Совместно с детьми мы разработали и обсудили подробный план деятельности. Поставили перед собой цель: изучить свойства соли,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нахождение в природе и способы добычи соли. Выдвинули гипотезу – если мы проведем исследование, опыты и эксперименты с солью, изучим познавательную литературу, то мы расширим свои знания о соли как полезном ископаемом и выявим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свойства соли.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Ребята решили, что без помощи взрослых реализовать этот проект будет трудно. Мы обратились за помощью к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родителям  ребят,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они нас поддержали, и тогда была сформирована творческая группа детей и родителей, которая стала ответственной за реализацию проекта.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08962" cy="6107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Методы исследования: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анализ познавательной литературы</a:t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опытно-экспериментальная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исследовательская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наблюдения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творческая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чтение художественной литературы</a:t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>Ожидаемые  результаты:</a:t>
            </a:r>
            <a:b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получение детьми знаний  о свойствах  соли</a:t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развитие интереса к экспериментированию</a:t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>сновные принципы реализации  проекта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Развивающий характер обучения, основанный на детской активности в экспериментировании, решении проблемных ситуаций, усвоении разнообразных способов получения информации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(спросить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взрослых, из книг и Интернета).</a:t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7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490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Этапы реализации  проекта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188" y="765175"/>
            <a:ext cx="8147050" cy="5360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1.подготовительный этап   (2 дня):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Беседа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с детьми «Что мы знаем о соли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?».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Рассматривание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картинок и фотографий. Просматривание фильма о пещерах.  Беседа о Соль-Илецке, полоскание горла (профилактика простудных заболеваний) солью. </a:t>
            </a:r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Разработка проекта: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пределение проблемы, цели и задач проекта,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оздание условий для реализации проекта.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Формирование творческой проектной группы детей и родителей.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Подбор и изучение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познавательной, научной и методической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литературы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2. Основной  этап  (7 дней):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опытно-экспериментальная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деятельность «Кристаллизация соли»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 изучение видов и свойств  соли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словия растворения соли в воде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войства солёной и пресной воды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словия кристаллизации соли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аблюдение за изменениями в ходе  эксперимента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3.Заключительный: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Выводы о свойствах соли.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 Общая продолжительность проекта – 9     дней.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827088" y="2967038"/>
            <a:ext cx="6030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58738"/>
            <a:ext cx="1108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ea typeface="Calibri" pitchFamily="34" charset="0"/>
                <a:cs typeface="Times New Roman" pitchFamily="18" charset="0"/>
              </a:rPr>
              <a:t>	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388" y="219075"/>
            <a:ext cx="616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                                                                                              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95288" y="241300"/>
            <a:ext cx="8137525" cy="8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b="1" i="1" u="sng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</a:p>
          <a:p>
            <a:endParaRPr lang="ru-RU" sz="1600" i="1">
              <a:solidFill>
                <a:srgbClr val="376092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Если нитку намочить солёной водой, то  когда она  высохнет, на ней появятся  кристаллы соли   </a:t>
            </a:r>
          </a:p>
          <a:p>
            <a:endParaRPr lang="ru-RU" sz="1600" i="1">
              <a:solidFill>
                <a:srgbClr val="376092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i="1" u="sng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Цель проекта :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Опытным  путём выявить свойства соли </a:t>
            </a:r>
            <a:r>
              <a:rPr lang="ru-RU" sz="1600">
                <a:latin typeface="Constantia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endParaRPr lang="ru-RU" sz="160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i="1" u="sng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рассмотреть разные виды соли 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 выяснить условия  растворения соли в воде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исследовать свойства солёной и пресной воды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определить условия кристаллизации  соли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обогащать и развивать  словарь детей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развивать  любознательность,  умение делать выводы</a:t>
            </a:r>
          </a:p>
          <a:p>
            <a:pPr>
              <a:buFont typeface="Arial" charset="0"/>
              <a:buChar char="•"/>
            </a:pPr>
            <a:endParaRPr lang="ru-RU" sz="1600" i="1">
              <a:solidFill>
                <a:srgbClr val="376092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600" i="1">
              <a:solidFill>
                <a:srgbClr val="376092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i="1" u="sng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Необходимое оборудование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стаканчики для опыта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сырые куриные яйца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ложки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трубочки из-под сока, лупы, клей, соль</a:t>
            </a:r>
          </a:p>
          <a:p>
            <a:pPr>
              <a:buFont typeface="Arial" charset="0"/>
              <a:buChar char="•"/>
            </a:pPr>
            <a:r>
              <a:rPr lang="ru-RU" sz="1600" i="1">
                <a:solidFill>
                  <a:srgbClr val="376092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коробка «соляная пещера» </a:t>
            </a:r>
          </a:p>
          <a:p>
            <a:pPr>
              <a:buFont typeface="Arial" charset="0"/>
              <a:buChar char="•"/>
            </a:pPr>
            <a:endParaRPr lang="ru-RU" sz="1600" i="1">
              <a:solidFill>
                <a:srgbClr val="376092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600" i="1">
              <a:solidFill>
                <a:srgbClr val="376092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400" i="1">
              <a:solidFill>
                <a:srgbClr val="376092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40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400"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1400">
              <a:ea typeface="Calibri" pitchFamily="34" charset="0"/>
              <a:cs typeface="Times New Roman" pitchFamily="18" charset="0"/>
            </a:endParaRPr>
          </a:p>
          <a:p>
            <a:endParaRPr lang="ru-RU" sz="1400">
              <a:ea typeface="Calibri" pitchFamily="34" charset="0"/>
              <a:cs typeface="Times New Roman" pitchFamily="18" charset="0"/>
            </a:endParaRPr>
          </a:p>
          <a:p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Подготовительный этап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1196975"/>
            <a:ext cx="7991475" cy="5256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бор информации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Беседа  «Откуда берётся соль?»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и просмотр фильма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«Соляные пещеры»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9" name="Picture 2" descr="D:\фото\DSC016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4286250"/>
            <a:ext cx="2808288" cy="2106613"/>
          </a:xfrm>
        </p:spPr>
      </p:pic>
      <p:pic>
        <p:nvPicPr>
          <p:cNvPr id="19460" name="Picture 11" descr="i?id=164150518-0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000250"/>
            <a:ext cx="118586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i?id=236150424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643063"/>
            <a:ext cx="6842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i?id=246537387-2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1928813"/>
            <a:ext cx="696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i?id=262506327-0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643063"/>
            <a:ext cx="79216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F:\фото\DSC0169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4133850"/>
            <a:ext cx="274478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Подготовим  необходимое оборудование: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6" name="Rectangle 7"/>
          <p:cNvSpPr>
            <a:spLocks noGrp="1"/>
          </p:cNvSpPr>
          <p:nvPr>
            <p:ph type="body" sz="half" idx="4294967295"/>
          </p:nvPr>
        </p:nvSpPr>
        <p:spPr>
          <a:xfrm>
            <a:off x="5795963" y="1484313"/>
            <a:ext cx="2093912" cy="4670425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rgbClr val="376092"/>
                </a:solidFill>
                <a:cs typeface="Calibri" pitchFamily="34" charset="0"/>
              </a:rPr>
              <a:t>стаканчики для опыта</a:t>
            </a:r>
          </a:p>
          <a:p>
            <a:pPr eaLnBrk="1" hangingPunct="1"/>
            <a:r>
              <a:rPr lang="ru-RU" sz="2000" i="1" smtClean="0">
                <a:solidFill>
                  <a:srgbClr val="376092"/>
                </a:solidFill>
                <a:cs typeface="Calibri" pitchFamily="34" charset="0"/>
              </a:rPr>
              <a:t> сырые куриные яйца</a:t>
            </a:r>
          </a:p>
          <a:p>
            <a:pPr eaLnBrk="1" hangingPunct="1"/>
            <a:r>
              <a:rPr lang="ru-RU" sz="2000" i="1" smtClean="0">
                <a:solidFill>
                  <a:srgbClr val="376092"/>
                </a:solidFill>
                <a:cs typeface="Calibri" pitchFamily="34" charset="0"/>
              </a:rPr>
              <a:t> ложки</a:t>
            </a:r>
          </a:p>
          <a:p>
            <a:pPr eaLnBrk="1" hangingPunct="1"/>
            <a:r>
              <a:rPr lang="ru-RU" sz="2000" i="1" smtClean="0">
                <a:solidFill>
                  <a:srgbClr val="376092"/>
                </a:solidFill>
                <a:cs typeface="Calibri" pitchFamily="34" charset="0"/>
              </a:rPr>
              <a:t>трубочки из-под сока, лупы, клей, соль</a:t>
            </a:r>
          </a:p>
          <a:p>
            <a:pPr eaLnBrk="1" hangingPunct="1"/>
            <a:r>
              <a:rPr lang="ru-RU" sz="2000" i="1" smtClean="0">
                <a:solidFill>
                  <a:srgbClr val="376092"/>
                </a:solidFill>
                <a:cs typeface="Calibri" pitchFamily="34" charset="0"/>
              </a:rPr>
              <a:t>Коробка, фольга,</a:t>
            </a:r>
          </a:p>
          <a:p>
            <a:pPr eaLnBrk="1" hangingPunct="1"/>
            <a:r>
              <a:rPr lang="ru-RU" sz="2000" i="1" smtClean="0">
                <a:solidFill>
                  <a:srgbClr val="376092"/>
                </a:solidFill>
                <a:cs typeface="Calibri" pitchFamily="34" charset="0"/>
              </a:rPr>
              <a:t>Нитка</a:t>
            </a:r>
          </a:p>
          <a:p>
            <a:pPr eaLnBrk="1" hangingPunct="1"/>
            <a:r>
              <a:rPr lang="ru-RU" sz="2000" i="1" smtClean="0">
                <a:solidFill>
                  <a:srgbClr val="376092"/>
                </a:solidFill>
                <a:cs typeface="Calibri" pitchFamily="34" charset="0"/>
              </a:rPr>
              <a:t>вода</a:t>
            </a:r>
          </a:p>
          <a:p>
            <a:pPr eaLnBrk="1" hangingPunct="1">
              <a:buFont typeface="Arial" charset="0"/>
              <a:buNone/>
            </a:pPr>
            <a:endParaRPr lang="ru-RU" sz="2800" i="1" smtClean="0">
              <a:solidFill>
                <a:srgbClr val="376092"/>
              </a:solidFill>
              <a:cs typeface="Calibri" pitchFamily="34" charset="0"/>
            </a:endParaRPr>
          </a:p>
          <a:p>
            <a:pPr eaLnBrk="1" hangingPunct="1"/>
            <a:endParaRPr lang="ru-RU" sz="2800" smtClean="0">
              <a:latin typeface="Arial" charset="0"/>
            </a:endParaRPr>
          </a:p>
        </p:txBody>
      </p:sp>
      <p:pic>
        <p:nvPicPr>
          <p:cNvPr id="21507" name="Picture 3" descr="D:\фото\DSC016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5184775" cy="48244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547370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Основной этап</a:t>
            </a:r>
            <a:endParaRPr lang="ru-RU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00500" y="1357313"/>
            <a:ext cx="4614863" cy="476885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Стакан  №1- соль «Экстра»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Стакан №2- морская соль</a:t>
            </a: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Стакан №3- поваренная соль</a:t>
            </a: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 в 1  стакан воды мы насыпали 1 ложку соли  и она вся растворилась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288" y="908050"/>
            <a:ext cx="3070225" cy="521811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Какая бывает соль?</a:t>
            </a: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Условия растворения соли в воде: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2" name="Picture 2" descr="D:\фото\DSC0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29606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D:\фото\DSC01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494213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</a:rPr>
              <a:t>Мы </a:t>
            </a:r>
            <a:r>
              <a:rPr lang="ru-RU" sz="1600" b="0" i="1" dirty="0" smtClean="0">
                <a:solidFill>
                  <a:schemeClr val="accent1">
                    <a:lumMod val="75000"/>
                  </a:schemeClr>
                </a:solidFill>
              </a:rPr>
              <a:t>насыпали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</a:rPr>
              <a:t> 2-ю ложку соли, она тоже растворилась</a:t>
            </a:r>
            <a:endParaRPr lang="ru-RU" sz="1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8400" y="273050"/>
            <a:ext cx="4978400" cy="62515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После 5-ой ложки, соль перестала растворяться  и  осталась на дне стакана.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Мы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Мы решили сравнить свойства солёной и пресной воды …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3556" name="Picture 2" descr="D:\фото\DSC01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:\фото\DSC01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81075"/>
            <a:ext cx="4103687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1492</Words>
  <Application>Microsoft Office PowerPoint</Application>
  <PresentationFormat>Экран (4:3)</PresentationFormat>
  <Paragraphs>264</Paragraphs>
  <Slides>18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Constantia</vt:lpstr>
      <vt:lpstr>Calibri</vt:lpstr>
      <vt:lpstr>Times New Roman</vt:lpstr>
      <vt:lpstr>Verdana</vt:lpstr>
      <vt:lpstr>Тема Office</vt:lpstr>
      <vt:lpstr>Слайд 1</vt:lpstr>
      <vt:lpstr>Введение</vt:lpstr>
      <vt:lpstr>Методы исследования:  анализ познавательной литературы опытно-экспериментальная деятельность исследовательская деятельность наблюдения творческая деятельность чтение художественной литературы  Ожидаемые  результаты: получение детьми знаний  о свойствах  соли развитие интереса к экспериментированию  Основные принципы реализации  проекта Развивающий характер обучения, основанный на детской активности в экспериментировании, решении проблемных ситуаций, усвоении разнообразных способов получения информации (спросить взрослых, из книг и Интернета).  </vt:lpstr>
      <vt:lpstr>Этапы реализации  проекта</vt:lpstr>
      <vt:lpstr>Слайд 5</vt:lpstr>
      <vt:lpstr>Подготовительный этап</vt:lpstr>
      <vt:lpstr>Подготовим  необходимое оборудование:</vt:lpstr>
      <vt:lpstr>Основной этап</vt:lpstr>
      <vt:lpstr>Мы насыпали 2-ю ложку соли, она тоже растворилась</vt:lpstr>
      <vt:lpstr>Опустили в стаканы с пресной и солёной водой сырые яйца</vt:lpstr>
      <vt:lpstr>Для дальнейшего изучения свойств соли мы поставили эксперимент:</vt:lpstr>
      <vt:lpstr>2-ой день эксперимента –  начались трудности</vt:lpstr>
      <vt:lpstr>3 и  4 день эксперимента: мы  увидели изменения</vt:lpstr>
      <vt:lpstr>7-й день эксперимента: есть результат!</vt:lpstr>
      <vt:lpstr>Мы сделали выводы о свойствах соли:</vt:lpstr>
      <vt:lpstr>Приложения:</vt:lpstr>
      <vt:lpstr>Слайд 17</vt:lpstr>
      <vt:lpstr> 1.  Н. М ЗУБКОВА «НАУЧНЫЕ ОТВЕТЫ НА ДЕТСКОЕ «ПОЧЕМУ?». ОПЫТЫ И       ЭКСПЕРИМЕНТЫ ДЛЯ ДЕТЕЙ ОТ 5 ДО 9 ЛЕТ.  2.  «БОЛЬШАЯ ДЕТСКАЯ ЭНЦИКЛОПЕДИЯ»  3 .  РИДЕРЗ  ДАЙДЖЕСТ «ИЛЛЮСТРИРОВАННЫЙ  АТЛАС  МИРА»   4.  500 ЗАГАДОК  И ПОСЛОВИЦ  ДЛЯ ДЕТЕЙ.  СОСТАВИТЕЛЬ МАЗНИН И.А.  5.  ВСЁ ОБО ВСЁМ.   СЛАВКИН В.В.  6. ПОСЛОВИЦЫ, ПОГОВОРКИ, ПОТЕШКИ, СКОРОГОВОРКИ.  ТАРАБАРИНА Т.И   7.  ИНТЕРНЕТ-РЕСУРСЫ.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106</cp:revision>
  <dcterms:created xsi:type="dcterms:W3CDTF">2004-07-28T23:14:23Z</dcterms:created>
  <dcterms:modified xsi:type="dcterms:W3CDTF">2014-07-21T10:48:27Z</dcterms:modified>
</cp:coreProperties>
</file>