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60" r:id="rId10"/>
    <p:sldId id="277" r:id="rId11"/>
    <p:sldId id="287" r:id="rId12"/>
    <p:sldId id="288" r:id="rId13"/>
    <p:sldId id="289" r:id="rId14"/>
    <p:sldId id="278" r:id="rId15"/>
    <p:sldId id="261" r:id="rId16"/>
    <p:sldId id="279" r:id="rId17"/>
    <p:sldId id="275" r:id="rId18"/>
    <p:sldId id="262" r:id="rId19"/>
    <p:sldId id="273" r:id="rId20"/>
    <p:sldId id="264" r:id="rId21"/>
    <p:sldId id="276" r:id="rId22"/>
    <p:sldId id="265" r:id="rId23"/>
    <p:sldId id="266" r:id="rId24"/>
    <p:sldId id="267" r:id="rId25"/>
    <p:sldId id="269" r:id="rId26"/>
    <p:sldId id="290" r:id="rId27"/>
    <p:sldId id="282" r:id="rId28"/>
    <p:sldId id="271" r:id="rId29"/>
    <p:sldId id="270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F45EDC9-6311-41D3-A022-D9767BFAF5F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FB205-FA8C-4A46-957C-30FC7F3EA493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5C599-9E83-414A-A7D7-C498F4937DB9}" type="slidenum">
              <a:rPr lang="ru-RU"/>
              <a:pPr/>
              <a:t>19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ED35B-2CB6-4509-89EE-455C80402815}" type="slidenum">
              <a:rPr lang="ru-RU"/>
              <a:pPr/>
              <a:t>20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DCB5A-987E-42DA-A31F-2EB84E2C70F1}" type="slidenum">
              <a:rPr lang="ru-RU"/>
              <a:pPr/>
              <a:t>22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09FF3-9DBD-41AB-84D4-00ED38BAD08C}" type="slidenum">
              <a:rPr lang="ru-RU"/>
              <a:pPr/>
              <a:t>23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58FF5-961B-416B-9D5C-1C84EBED4D35}" type="slidenum">
              <a:rPr lang="ru-RU"/>
              <a:pPr/>
              <a:t>24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DFDA0-F118-496F-A85B-CD194C640C35}" type="slidenum">
              <a:rPr lang="ru-RU"/>
              <a:pPr/>
              <a:t>25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D2D9B-CAFD-4478-9854-397F1A90DFA7}" type="slidenum">
              <a:rPr lang="ru-RU"/>
              <a:pPr/>
              <a:t>27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FD430-30ED-401E-918F-8F1661BAD981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3E552-2C75-4FEB-B251-F358DD71B4C0}" type="slidenum">
              <a:rPr lang="ru-RU"/>
              <a:pPr/>
              <a:t>3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7D273-9ED6-4D89-94C8-386FCECC24A3}" type="slidenum">
              <a:rPr lang="ru-RU"/>
              <a:pPr/>
              <a:t>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43623-AD02-41A6-86AF-9DD1329185B0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53A31-FBF6-4B7B-8A7B-DA24D8E409C8}" type="slidenum">
              <a:rPr lang="ru-RU"/>
              <a:pPr/>
              <a:t>10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CA1C3-999E-4CA7-B459-EAC49006B8E1}" type="slidenum">
              <a:rPr lang="ru-RU"/>
              <a:pPr/>
              <a:t>14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0DDB8-F4E5-4D72-9AA0-8B7E4926AC24}" type="slidenum">
              <a:rPr lang="ru-RU"/>
              <a:pPr/>
              <a:t>15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12C8D-1F68-4233-B6BA-D30C59FD85EB}" type="slidenum">
              <a:rPr lang="ru-RU"/>
              <a:pPr/>
              <a:t>18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95CB25-C84C-4867-8FB6-D89B93446F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41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8920-5711-4E55-87B3-AA3852335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EA029-5D53-451D-8E61-070E426C84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39F786-FC6F-498F-AC66-CD0902467C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06F8A9-85E6-4673-8B2B-C3052EBBB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606B51-A4BD-41DD-BA0A-ACBA61D5D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675524-443B-49DE-BE9F-30178981D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9EBD-3411-4DBD-81FE-5FC058C11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8A9CA-956C-49EE-B4A0-311B21031B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208B2-59A9-4F4A-8FFD-6F7BEC542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DB01-99E7-4209-821C-1C23894752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91DC-3AF2-456B-8D0E-A21B2C02E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96E9-1203-4BED-B16A-75B3CCBF7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7AE0-3E0E-49E0-94C7-579901CE94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EF392-F453-4168-BDE1-A6A47DE2A7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E5DF0D2-998D-4351-A885-87979993B73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ru-RU" sz="1600">
                <a:latin typeface="Georgia" pitchFamily="18" charset="0"/>
              </a:rPr>
              <a:t>МУНИЦИПАЛЬНОЕ ДОШКОЛЬНОЕ ОБРАЗОВАТЕЛЬНОЕ УЧРЕЖДЕНИЕ «ДЕТСКИЙ САД КОМБИНИРОВАННОГО ВИДА «СКАЗКА»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772400" cy="4267200"/>
          </a:xfrm>
        </p:spPr>
        <p:txBody>
          <a:bodyPr/>
          <a:lstStyle/>
          <a:p>
            <a:endParaRPr lang="ru-RU" b="1" dirty="0">
              <a:latin typeface="Georgia" pitchFamily="18" charset="0"/>
            </a:endParaRPr>
          </a:p>
          <a:p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«Мы помним героев»</a:t>
            </a:r>
          </a:p>
          <a:p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проект</a:t>
            </a:r>
          </a:p>
          <a:p>
            <a:endParaRPr lang="ru-RU" dirty="0">
              <a:latin typeface="Georgia" pitchFamily="18" charset="0"/>
            </a:endParaRPr>
          </a:p>
          <a:p>
            <a:endParaRPr lang="ru-RU" sz="2800" dirty="0"/>
          </a:p>
          <a:p>
            <a:pPr algn="l"/>
            <a:endParaRPr lang="ru-RU" sz="2400" dirty="0" smtClean="0">
              <a:latin typeface="Georgia" pitchFamily="18" charset="0"/>
            </a:endParaRPr>
          </a:p>
          <a:p>
            <a:pPr algn="l"/>
            <a:endParaRPr lang="ru-RU" sz="2400" dirty="0" smtClean="0">
              <a:latin typeface="Georgia" pitchFamily="18" charset="0"/>
            </a:endParaRPr>
          </a:p>
          <a:p>
            <a:pPr algn="r"/>
            <a:r>
              <a:rPr lang="ru-RU" sz="2400" dirty="0" err="1" smtClean="0">
                <a:latin typeface="Georgia" pitchFamily="18" charset="0"/>
              </a:rPr>
              <a:t>Пикова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С.Р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419100"/>
            <a:ext cx="7546975" cy="1216025"/>
          </a:xfrm>
        </p:spPr>
        <p:txBody>
          <a:bodyPr/>
          <a:lstStyle/>
          <a:p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ЭКСКУРСИЯ В МУЗЕЙ</a:t>
            </a:r>
            <a:br>
              <a:rPr lang="ru-RU" sz="2400" b="1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ПОСЕЩЕНИЕ ЗАЛА БОЕВОЙ СЛАВЫ</a:t>
            </a:r>
            <a:br>
              <a:rPr lang="ru-RU" sz="2400" b="1">
                <a:solidFill>
                  <a:schemeClr val="hlink"/>
                </a:solidFill>
                <a:latin typeface="Georgia" pitchFamily="18" charset="0"/>
              </a:rPr>
            </a:br>
            <a:endParaRPr lang="ru-RU" sz="2400" b="1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9523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ru-RU"/>
          </a:p>
        </p:txBody>
      </p:sp>
      <p:pic>
        <p:nvPicPr>
          <p:cNvPr id="95237" name="Picture 5" descr="P1040543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3962400"/>
            <a:ext cx="3352800" cy="2443163"/>
          </a:xfrm>
          <a:prstGeom prst="rect">
            <a:avLst/>
          </a:prstGeom>
          <a:noFill/>
        </p:spPr>
      </p:pic>
      <p:pic>
        <p:nvPicPr>
          <p:cNvPr id="95238" name="Picture 6" descr="P104056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3962400"/>
            <a:ext cx="3200400" cy="2397125"/>
          </a:xfrm>
          <a:prstGeom prst="rect">
            <a:avLst/>
          </a:prstGeom>
          <a:noFill/>
        </p:spPr>
      </p:pic>
      <p:pic>
        <p:nvPicPr>
          <p:cNvPr id="95239" name="Picture 7" descr="P104055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90800" y="1295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4419600" cy="3810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В музее нам рассказывали, как люди воевали.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Я видел солдатскую каску, ремень со звездой, осколок от снаряда.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148487" name="Picture 7" descr="P10409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36000" contrast="36000"/>
          </a:blip>
          <a:srcRect/>
          <a:stretch>
            <a:fillRect/>
          </a:stretch>
        </p:blipFill>
        <p:spPr>
          <a:xfrm>
            <a:off x="5638800" y="1676400"/>
            <a:ext cx="2559050" cy="3962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 музее я видел военную каску, не настоящую гранату, солдатскую ложку, сделанную из пуль.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Солдат потерял свою ложку, сделал себе из пуль новую, потому что есть нечем было…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Слушали музыку о войне.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Там много фотографий людей, которые воевали.</a:t>
            </a:r>
          </a:p>
        </p:txBody>
      </p:sp>
      <p:pic>
        <p:nvPicPr>
          <p:cNvPr id="149511" name="Picture 7" descr="P10405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1371600"/>
            <a:ext cx="3314700" cy="4419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419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 музее видел гранату, каску, солдатскую фляжку, чтобы солдат пил из нее воду, котелок для каши, чтоб была сила воевать.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Много фотографий солдат, которые воевали.</a:t>
            </a:r>
          </a:p>
        </p:txBody>
      </p:sp>
      <p:pic>
        <p:nvPicPr>
          <p:cNvPr id="150535" name="Picture 7" descr="P10409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410200" y="1828800"/>
            <a:ext cx="2809875" cy="4343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hlink"/>
                </a:solidFill>
                <a:effectLst/>
                <a:latin typeface="Georgia" pitchFamily="18" charset="0"/>
              </a:rPr>
              <a:t>Экскурсия на улицу героя Советского Союза А.П. Усенко</a:t>
            </a:r>
          </a:p>
        </p:txBody>
      </p:sp>
      <p:pic>
        <p:nvPicPr>
          <p:cNvPr id="97283" name="Picture 3" descr="P104048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4033838"/>
            <a:ext cx="3124200" cy="2536825"/>
          </a:xfrm>
          <a:prstGeom prst="rect">
            <a:avLst/>
          </a:prstGeom>
          <a:noFill/>
        </p:spPr>
      </p:pic>
      <p:pic>
        <p:nvPicPr>
          <p:cNvPr id="97284" name="Picture 4" descr="P104048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828800"/>
            <a:ext cx="3200400" cy="2400300"/>
          </a:xfrm>
          <a:prstGeom prst="rect">
            <a:avLst/>
          </a:prstGeom>
          <a:noFill/>
        </p:spPr>
      </p:pic>
      <p:pic>
        <p:nvPicPr>
          <p:cNvPr id="97285" name="Picture 5" descr="P104048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screen"/>
          <a:srcRect b="-444"/>
          <a:stretch>
            <a:fillRect/>
          </a:stretch>
        </p:blipFill>
        <p:spPr>
          <a:xfrm>
            <a:off x="2971800" y="2894013"/>
            <a:ext cx="3276600" cy="2459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ru-RU" sz="3200">
                <a:latin typeface="Georgia" pitchFamily="18" charset="0"/>
              </a:rPr>
              <a:t>Чтение рассказов и стихов о войне</a:t>
            </a:r>
            <a:r>
              <a:rPr lang="ru-RU" sz="2800">
                <a:latin typeface="Georgia" pitchFamily="18" charset="0"/>
              </a:rPr>
              <a:t/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838200"/>
            <a:ext cx="61722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Я. Аким «Земля», 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А. Митяев «Наше оружие», 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Л.Кассиль «Твои защитники», 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А. Жариков «Юнбат Иванов», 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С. Баруздин «Шел по улице солдат»,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    рассказы о героях войны 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«Иван Кожедуб»,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«Зоя Космодемьянская», 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«Александр Матросов».</a:t>
            </a:r>
          </a:p>
          <a:p>
            <a:pPr>
              <a:buFont typeface="Wingdings" pitchFamily="2" charset="2"/>
              <a:buNone/>
            </a:pPr>
            <a:endParaRPr lang="ru-RU" sz="2400">
              <a:latin typeface="Georgia" pitchFamily="18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447800" y="5181600"/>
            <a:ext cx="65532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latin typeface="Georgia" pitchFamily="18" charset="0"/>
              </a:rPr>
              <a:t>Занятие по художественной литературе: «Поэтические строки о войне»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latin typeface="Georgia" pitchFamily="18" charset="0"/>
              </a:rPr>
              <a:t>Участие в конкурсе чтецов в ДОУ «Сказка» </a:t>
            </a:r>
            <a:br>
              <a:rPr lang="ru-RU" sz="3200">
                <a:latin typeface="Georgia" pitchFamily="18" charset="0"/>
              </a:rPr>
            </a:br>
            <a:r>
              <a:rPr lang="ru-RU" sz="3200">
                <a:solidFill>
                  <a:schemeClr val="hlink"/>
                </a:solidFill>
                <a:latin typeface="Georgia" pitchFamily="18" charset="0"/>
              </a:rPr>
              <a:t>«Этих дней не смолкнет слава»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819400"/>
            <a:ext cx="52578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latin typeface="Georgia" pitchFamily="18" charset="0"/>
              </a:rPr>
              <a:t>Большедворская Виотлетта</a:t>
            </a:r>
          </a:p>
          <a:p>
            <a:pPr algn="ctr">
              <a:buFont typeface="Wingdings" pitchFamily="2" charset="2"/>
              <a:buNone/>
            </a:pPr>
            <a:endParaRPr lang="ru-RU" sz="2800" b="1">
              <a:latin typeface="Georgia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стихотворение Е.Благининой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«Почему ты шинель бережешь?»</a:t>
            </a:r>
          </a:p>
        </p:txBody>
      </p:sp>
      <p:pic>
        <p:nvPicPr>
          <p:cNvPr id="104455" name="Picture 7" descr="P1040502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2057400"/>
            <a:ext cx="304165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762000"/>
          </a:xfrm>
        </p:spPr>
        <p:txBody>
          <a:bodyPr/>
          <a:lstStyle/>
          <a:p>
            <a:r>
              <a:rPr lang="ru-RU" sz="3200" b="1">
                <a:latin typeface="Georgia" pitchFamily="18" charset="0"/>
              </a:rPr>
              <a:t>Цикл занятий по ИЗО-деятельности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Аппликация </a:t>
            </a: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  <a:latin typeface="Georgia" pitchFamily="18" charset="0"/>
              </a:rPr>
              <a:t>«Поздравительная открытка к празднику </a:t>
            </a: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9</a:t>
            </a:r>
            <a:r>
              <a:rPr lang="ru-RU" sz="2400">
                <a:solidFill>
                  <a:schemeClr val="hlink"/>
                </a:solidFill>
                <a:latin typeface="Georgia" pitchFamily="18" charset="0"/>
              </a:rPr>
              <a:t> мая»</a:t>
            </a:r>
          </a:p>
          <a:p>
            <a:pPr algn="ctr"/>
            <a:endParaRPr lang="ru-RU" sz="280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93188" name="Picture 4" descr="P104059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362200"/>
            <a:ext cx="2743200" cy="2101850"/>
          </a:xfrm>
          <a:prstGeom prst="rect">
            <a:avLst/>
          </a:prstGeom>
          <a:noFill/>
        </p:spPr>
      </p:pic>
      <p:pic>
        <p:nvPicPr>
          <p:cNvPr id="93189" name="Picture 5" descr="P10405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4572000"/>
            <a:ext cx="3033713" cy="1865313"/>
          </a:xfrm>
          <a:prstGeom prst="rect">
            <a:avLst/>
          </a:prstGeom>
          <a:noFill/>
        </p:spPr>
      </p:pic>
      <p:pic>
        <p:nvPicPr>
          <p:cNvPr id="93190" name="Picture 6" descr="P104059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286000"/>
            <a:ext cx="1646238" cy="2195513"/>
          </a:xfrm>
          <a:prstGeom prst="rect">
            <a:avLst/>
          </a:prstGeom>
          <a:noFill/>
        </p:spPr>
      </p:pic>
      <p:pic>
        <p:nvPicPr>
          <p:cNvPr id="93191" name="Picture 7" descr="P104059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2133600"/>
            <a:ext cx="2424113" cy="1817688"/>
          </a:xfrm>
          <a:prstGeom prst="rect">
            <a:avLst/>
          </a:prstGeom>
          <a:noFill/>
        </p:spPr>
      </p:pic>
      <p:pic>
        <p:nvPicPr>
          <p:cNvPr id="93192" name="Picture 8" descr="P104060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53000" y="45720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73088"/>
          </a:xfrm>
        </p:spPr>
        <p:txBody>
          <a:bodyPr/>
          <a:lstStyle/>
          <a:p>
            <a:r>
              <a:rPr lang="ru-RU" sz="3200">
                <a:latin typeface="Georgia" pitchFamily="18" charset="0"/>
              </a:rPr>
              <a:t>Занятие по ручному труду </a:t>
            </a:r>
            <a:br>
              <a:rPr lang="ru-RU" sz="3200">
                <a:latin typeface="Georgia" pitchFamily="18" charset="0"/>
              </a:rPr>
            </a:br>
            <a:r>
              <a:rPr lang="ru-RU" sz="3200" b="1">
                <a:solidFill>
                  <a:schemeClr val="hlink"/>
                </a:solidFill>
                <a:latin typeface="Georgia" pitchFamily="18" charset="0"/>
              </a:rPr>
              <a:t>«Гвоздики к мемориалу Славы»</a:t>
            </a:r>
          </a:p>
        </p:txBody>
      </p:sp>
      <p:pic>
        <p:nvPicPr>
          <p:cNvPr id="18442" name="Picture 10" descr="P10404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295400"/>
            <a:ext cx="2895600" cy="2532063"/>
          </a:xfrm>
          <a:prstGeom prst="rect">
            <a:avLst/>
          </a:prstGeom>
          <a:noFill/>
        </p:spPr>
      </p:pic>
      <p:pic>
        <p:nvPicPr>
          <p:cNvPr id="18443" name="Picture 11" descr="P104047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1295400"/>
            <a:ext cx="2647950" cy="3048000"/>
          </a:xfrm>
          <a:prstGeom prst="rect">
            <a:avLst/>
          </a:prstGeom>
          <a:noFill/>
        </p:spPr>
      </p:pic>
      <p:pic>
        <p:nvPicPr>
          <p:cNvPr id="18444" name="Picture 12" descr="P10404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800600" y="3962400"/>
            <a:ext cx="3962400" cy="2535238"/>
          </a:xfrm>
          <a:noFill/>
          <a:ln/>
        </p:spPr>
      </p:pic>
      <p:pic>
        <p:nvPicPr>
          <p:cNvPr id="18445" name="Picture 13" descr="P104047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0" y="3962400"/>
            <a:ext cx="3048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81000"/>
            <a:ext cx="7164387" cy="1143000"/>
          </a:xfrm>
        </p:spPr>
        <p:txBody>
          <a:bodyPr/>
          <a:lstStyle/>
          <a:p>
            <a:r>
              <a:rPr lang="ru-RU" sz="2800" b="1">
                <a:latin typeface="Georgia" pitchFamily="18" charset="0"/>
              </a:rPr>
              <a:t>ВОЗЛОЖЕНИЕ ЦВЕТОВ </a:t>
            </a:r>
            <a:br>
              <a:rPr lang="ru-RU" sz="2800" b="1">
                <a:latin typeface="Georgia" pitchFamily="18" charset="0"/>
              </a:rPr>
            </a:br>
            <a:r>
              <a:rPr lang="ru-RU" sz="2800" b="1">
                <a:latin typeface="Georgia" pitchFamily="18" charset="0"/>
              </a:rPr>
              <a:t>К ГОРОДСКОМУ МЕМОРИАЛУ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6" name="Picture 4" descr="P10406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3257550"/>
            <a:ext cx="3886200" cy="2914650"/>
          </a:xfrm>
          <a:prstGeom prst="rect">
            <a:avLst/>
          </a:prstGeom>
          <a:noFill/>
        </p:spPr>
      </p:pic>
      <p:pic>
        <p:nvPicPr>
          <p:cNvPr id="90117" name="Picture 5" descr="P10406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16764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u="sng">
                <a:latin typeface="Georgia" pitchFamily="18" charset="0"/>
              </a:rPr>
              <a:t>Тема:</a:t>
            </a:r>
            <a:r>
              <a:rPr lang="ru-RU" sz="2400">
                <a:latin typeface="Georgia" pitchFamily="18" charset="0"/>
              </a:rPr>
              <a:t> </a:t>
            </a:r>
            <a:r>
              <a:rPr lang="ru-RU" sz="2400" b="1">
                <a:latin typeface="Georgia" pitchFamily="18" charset="0"/>
              </a:rPr>
              <a:t>Ознакомление с историческими событиями Великой Отечественной войны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2265363"/>
            <a:ext cx="8077200" cy="38274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latin typeface="Georgia" pitchFamily="18" charset="0"/>
              </a:rPr>
              <a:t>Проблема:</a:t>
            </a:r>
            <a:r>
              <a:rPr lang="ru-RU" sz="2000">
                <a:latin typeface="Georgia" pitchFamily="18" charset="0"/>
              </a:rPr>
              <a:t> оформление мини – музея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latin typeface="Georgia" pitchFamily="18" charset="0"/>
              </a:rPr>
              <a:t>Тематическое поле:</a:t>
            </a:r>
            <a:r>
              <a:rPr lang="ru-RU" sz="2000">
                <a:latin typeface="Georgia" pitchFamily="18" charset="0"/>
              </a:rPr>
              <a:t> ознакомление с жизнью родных и близких в годы войны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latin typeface="Georgia" pitchFamily="18" charset="0"/>
              </a:rPr>
              <a:t>Тип проекта:</a:t>
            </a:r>
            <a:r>
              <a:rPr lang="ru-RU" sz="2000">
                <a:latin typeface="Georgia" pitchFamily="18" charset="0"/>
              </a:rPr>
              <a:t> информационно – практико – ориентированный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latin typeface="Georgia" pitchFamily="18" charset="0"/>
              </a:rPr>
              <a:t>Причины:</a:t>
            </a:r>
            <a:r>
              <a:rPr lang="ru-RU" sz="2000"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Georgia" pitchFamily="18" charset="0"/>
              </a:rPr>
              <a:t>недостаток знаний о событиях 1041 – 1945 г. г.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latin typeface="Georgia" pitchFamily="18" charset="0"/>
              </a:rPr>
              <a:t>незнание правил создания музея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>
                <a:latin typeface="Georgia" pitchFamily="18" charset="0"/>
              </a:rPr>
              <a:t>Время реализации проекта</a:t>
            </a:r>
            <a:r>
              <a:rPr lang="ru-RU" sz="2000">
                <a:latin typeface="Georgia" pitchFamily="18" charset="0"/>
              </a:rPr>
              <a:t>: месяц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ru-RU" sz="2800">
                <a:latin typeface="Georgia" pitchFamily="18" charset="0"/>
              </a:rPr>
              <a:t>Коллективная работа по аппликации</a:t>
            </a:r>
            <a:r>
              <a:rPr lang="ru-RU" sz="4000">
                <a:latin typeface="Georgia" pitchFamily="18" charset="0"/>
              </a:rPr>
              <a:t> </a:t>
            </a:r>
            <a:r>
              <a:rPr lang="ru-RU" sz="3200" b="1">
                <a:solidFill>
                  <a:schemeClr val="hlink"/>
                </a:solidFill>
                <a:latin typeface="Georgia" pitchFamily="18" charset="0"/>
              </a:rPr>
              <a:t>«Вечный огонь»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P10409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8288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Georgia" pitchFamily="18" charset="0"/>
              </a:rPr>
              <a:t>Рисование </a:t>
            </a:r>
            <a:r>
              <a:rPr lang="ru-RU" sz="3600">
                <a:solidFill>
                  <a:schemeClr val="hlink"/>
                </a:solidFill>
                <a:latin typeface="Georgia" pitchFamily="18" charset="0"/>
              </a:rPr>
              <a:t>«Праздничный Салют»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2" name="Picture 4" descr="P105013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600200"/>
            <a:ext cx="4724400" cy="2882900"/>
          </a:xfrm>
          <a:prstGeom prst="rect">
            <a:avLst/>
          </a:prstGeom>
          <a:noFill/>
        </p:spPr>
      </p:pic>
      <p:pic>
        <p:nvPicPr>
          <p:cNvPr id="94213" name="Picture 5" descr="P10501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2438400"/>
            <a:ext cx="34448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9975"/>
          </a:xfrm>
        </p:spPr>
        <p:txBody>
          <a:bodyPr/>
          <a:lstStyle/>
          <a:p>
            <a:r>
              <a:rPr lang="ru-RU" sz="2800">
                <a:latin typeface="Georgia" pitchFamily="18" charset="0"/>
              </a:rPr>
              <a:t>СПОРТИВНЫЙ ПРАЗДНИК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 </a:t>
            </a:r>
            <a:r>
              <a:rPr lang="ru-RU" sz="2800" b="1">
                <a:solidFill>
                  <a:schemeClr val="hlink"/>
                </a:solidFill>
                <a:latin typeface="Georgia" pitchFamily="18" charset="0"/>
              </a:rPr>
              <a:t>«ЗАРНИЦА»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P10407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524000"/>
            <a:ext cx="2667000" cy="2009775"/>
          </a:xfrm>
          <a:prstGeom prst="rect">
            <a:avLst/>
          </a:prstGeom>
          <a:noFill/>
        </p:spPr>
      </p:pic>
      <p:pic>
        <p:nvPicPr>
          <p:cNvPr id="24581" name="Picture 5" descr="P104070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2133600"/>
            <a:ext cx="2424113" cy="1817688"/>
          </a:xfrm>
          <a:prstGeom prst="rect">
            <a:avLst/>
          </a:prstGeom>
          <a:noFill/>
        </p:spPr>
      </p:pic>
      <p:pic>
        <p:nvPicPr>
          <p:cNvPr id="24582" name="Picture 6" descr="P10407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1524000"/>
            <a:ext cx="2514600" cy="1912938"/>
          </a:xfrm>
          <a:prstGeom prst="rect">
            <a:avLst/>
          </a:prstGeom>
          <a:noFill/>
        </p:spPr>
      </p:pic>
      <p:pic>
        <p:nvPicPr>
          <p:cNvPr id="24583" name="Picture 7" descr="P104072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" y="3810000"/>
            <a:ext cx="2728913" cy="2046288"/>
          </a:xfrm>
          <a:prstGeom prst="rect">
            <a:avLst/>
          </a:prstGeom>
          <a:noFill/>
        </p:spPr>
      </p:pic>
      <p:pic>
        <p:nvPicPr>
          <p:cNvPr id="24584" name="Picture 8" descr="P104073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1200" y="3810000"/>
            <a:ext cx="2743200" cy="2057400"/>
          </a:xfrm>
          <a:prstGeom prst="rect">
            <a:avLst/>
          </a:prstGeom>
          <a:noFill/>
        </p:spPr>
      </p:pic>
      <p:pic>
        <p:nvPicPr>
          <p:cNvPr id="24585" name="Picture 9" descr="P10409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0400" y="4648200"/>
            <a:ext cx="2652713" cy="198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Georgia" pitchFamily="18" charset="0"/>
              </a:rPr>
              <a:t>СЮЖЕТНО-РОЛЕВАЯ ИГРА </a:t>
            </a:r>
            <a:r>
              <a:rPr lang="ru-RU" sz="3600" b="1">
                <a:solidFill>
                  <a:schemeClr val="hlink"/>
                </a:solidFill>
                <a:latin typeface="Georgia" pitchFamily="18" charset="0"/>
              </a:rPr>
              <a:t>«РАЗВЕДЧИКИ»</a:t>
            </a:r>
          </a:p>
        </p:txBody>
      </p:sp>
      <p:pic>
        <p:nvPicPr>
          <p:cNvPr id="26628" name="Picture 4" descr="P104046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28600" y="1676400"/>
            <a:ext cx="2590800" cy="1943100"/>
          </a:xfrm>
          <a:noFill/>
          <a:ln/>
        </p:spPr>
      </p:pic>
      <p:pic>
        <p:nvPicPr>
          <p:cNvPr id="26629" name="Picture 5" descr="P104046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1828800"/>
            <a:ext cx="2438400" cy="1843088"/>
          </a:xfrm>
          <a:prstGeom prst="rect">
            <a:avLst/>
          </a:prstGeom>
          <a:noFill/>
        </p:spPr>
      </p:pic>
      <p:pic>
        <p:nvPicPr>
          <p:cNvPr id="26630" name="Picture 6" descr="P104048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4600" y="4267200"/>
            <a:ext cx="2438400" cy="2255838"/>
          </a:xfrm>
          <a:prstGeom prst="rect">
            <a:avLst/>
          </a:prstGeom>
          <a:noFill/>
        </p:spPr>
      </p:pic>
      <p:pic>
        <p:nvPicPr>
          <p:cNvPr id="26631" name="Picture 7" descr="P104047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4191000"/>
            <a:ext cx="2190750" cy="2270125"/>
          </a:xfrm>
          <a:prstGeom prst="rect">
            <a:avLst/>
          </a:prstGeom>
          <a:noFill/>
        </p:spPr>
      </p:pic>
      <p:pic>
        <p:nvPicPr>
          <p:cNvPr id="26632" name="Picture 8" descr="P104090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95600" y="29718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01713"/>
          </a:xfrm>
        </p:spPr>
        <p:txBody>
          <a:bodyPr/>
          <a:lstStyle/>
          <a:p>
            <a:r>
              <a:rPr lang="ru-RU" sz="3200">
                <a:latin typeface="Georgia" pitchFamily="18" charset="0"/>
              </a:rPr>
              <a:t>СЮЖЕТНО-РОЛЕВАЯ ИГРА </a:t>
            </a:r>
            <a:r>
              <a:rPr lang="ru-RU" sz="3200" b="1">
                <a:solidFill>
                  <a:schemeClr val="hlink"/>
                </a:solidFill>
                <a:latin typeface="Georgia" pitchFamily="18" charset="0"/>
              </a:rPr>
              <a:t>«РАЗВЕДЧИКИ»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P10408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676400"/>
            <a:ext cx="3200400" cy="2400300"/>
          </a:xfrm>
          <a:prstGeom prst="rect">
            <a:avLst/>
          </a:prstGeom>
          <a:noFill/>
        </p:spPr>
      </p:pic>
      <p:pic>
        <p:nvPicPr>
          <p:cNvPr id="28677" name="Picture 5" descr="P104085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00200" y="4267200"/>
            <a:ext cx="3200400" cy="2370138"/>
          </a:xfrm>
          <a:prstGeom prst="rect">
            <a:avLst/>
          </a:prstGeom>
          <a:noFill/>
        </p:spPr>
      </p:pic>
      <p:pic>
        <p:nvPicPr>
          <p:cNvPr id="28678" name="Picture 6" descr="P104085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8200" y="1752600"/>
            <a:ext cx="3124200" cy="2343150"/>
          </a:xfrm>
          <a:prstGeom prst="rect">
            <a:avLst/>
          </a:prstGeom>
          <a:noFill/>
        </p:spPr>
      </p:pic>
      <p:pic>
        <p:nvPicPr>
          <p:cNvPr id="28679" name="Picture 7" descr="P104086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0" y="4267200"/>
            <a:ext cx="3200400" cy="230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z="2000" b="1">
                <a:latin typeface="Georgia" pitchFamily="18" charset="0"/>
              </a:rPr>
              <a:t>ДОМАШНЕЕ ЗАДАНИЕ </a:t>
            </a:r>
            <a:br>
              <a:rPr lang="ru-RU" sz="2000" b="1">
                <a:latin typeface="Georgia" pitchFamily="18" charset="0"/>
              </a:rPr>
            </a:br>
            <a:r>
              <a:rPr lang="ru-RU" sz="2000" b="1">
                <a:latin typeface="Georgia" pitchFamily="18" charset="0"/>
              </a:rPr>
              <a:t>КОНКУРС РИСУНКОВ-ПЛАКАТОВ</a:t>
            </a:r>
            <a:r>
              <a:rPr lang="ru-RU" sz="2800" b="1">
                <a:latin typeface="Georgia" pitchFamily="18" charset="0"/>
              </a:rPr>
              <a:t> </a:t>
            </a:r>
            <a:br>
              <a:rPr lang="ru-RU" sz="2800" b="1">
                <a:latin typeface="Georgia" pitchFamily="18" charset="0"/>
              </a:rPr>
            </a:br>
            <a:r>
              <a:rPr lang="ru-RU" sz="2800" b="1">
                <a:solidFill>
                  <a:schemeClr val="hlink"/>
                </a:solidFill>
                <a:latin typeface="Georgia" pitchFamily="18" charset="0"/>
              </a:rPr>
              <a:t>«ВОЙНЕ МЫ СКАЖЕМ: «НЕТ!»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ru-RU"/>
          </a:p>
        </p:txBody>
      </p:sp>
      <p:pic>
        <p:nvPicPr>
          <p:cNvPr id="32772" name="Picture 4" descr="P104089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133600"/>
            <a:ext cx="8534400" cy="356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543800" cy="304800"/>
          </a:xfrm>
        </p:spPr>
        <p:txBody>
          <a:bodyPr/>
          <a:lstStyle/>
          <a:p>
            <a:r>
              <a:rPr lang="ru-RU" sz="2800">
                <a:latin typeface="Georgia" pitchFamily="18" charset="0"/>
              </a:rPr>
              <a:t>Игра-викторина </a:t>
            </a:r>
            <a:br>
              <a:rPr lang="ru-RU" sz="2800">
                <a:latin typeface="Georgia" pitchFamily="18" charset="0"/>
              </a:rPr>
            </a:br>
            <a:r>
              <a:rPr lang="ru-RU" sz="2800" b="1">
                <a:solidFill>
                  <a:schemeClr val="hlink"/>
                </a:solidFill>
                <a:latin typeface="Georgia" pitchFamily="18" charset="0"/>
              </a:rPr>
              <a:t>«Боевая Слава нашего народа»</a:t>
            </a:r>
            <a:r>
              <a:rPr lang="ru-RU" sz="4000"/>
              <a:t>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endParaRPr lang="ru-RU"/>
          </a:p>
        </p:txBody>
      </p:sp>
      <p:pic>
        <p:nvPicPr>
          <p:cNvPr id="154628" name="Picture 4" descr="P10409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1371600"/>
            <a:ext cx="2514600" cy="1543050"/>
          </a:xfrm>
          <a:prstGeom prst="rect">
            <a:avLst/>
          </a:prstGeom>
          <a:noFill/>
        </p:spPr>
      </p:pic>
      <p:pic>
        <p:nvPicPr>
          <p:cNvPr id="154629" name="Picture 5" descr="P10409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2971800"/>
            <a:ext cx="2133600" cy="1397000"/>
          </a:xfrm>
          <a:prstGeom prst="rect">
            <a:avLst/>
          </a:prstGeom>
          <a:noFill/>
        </p:spPr>
      </p:pic>
      <p:pic>
        <p:nvPicPr>
          <p:cNvPr id="154630" name="Picture 6" descr="P10409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295400"/>
            <a:ext cx="1889125" cy="2065338"/>
          </a:xfrm>
          <a:prstGeom prst="rect">
            <a:avLst/>
          </a:prstGeom>
          <a:noFill/>
        </p:spPr>
      </p:pic>
      <p:pic>
        <p:nvPicPr>
          <p:cNvPr id="154631" name="Picture 7" descr="P104092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1219200"/>
            <a:ext cx="2286000" cy="2127250"/>
          </a:xfrm>
          <a:prstGeom prst="rect">
            <a:avLst/>
          </a:prstGeom>
          <a:noFill/>
        </p:spPr>
      </p:pic>
      <p:pic>
        <p:nvPicPr>
          <p:cNvPr id="154632" name="Picture 8" descr="P104092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0" y="3200400"/>
            <a:ext cx="1981200" cy="1905000"/>
          </a:xfrm>
          <a:prstGeom prst="rect">
            <a:avLst/>
          </a:prstGeom>
          <a:noFill/>
        </p:spPr>
      </p:pic>
      <p:pic>
        <p:nvPicPr>
          <p:cNvPr id="154633" name="Picture 9" descr="P104094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3600" y="3200400"/>
            <a:ext cx="1981200" cy="1822450"/>
          </a:xfrm>
          <a:prstGeom prst="rect">
            <a:avLst/>
          </a:prstGeom>
          <a:noFill/>
        </p:spPr>
      </p:pic>
      <p:pic>
        <p:nvPicPr>
          <p:cNvPr id="154634" name="Picture 10" descr="P104095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9000" y="4572000"/>
            <a:ext cx="2652713" cy="1989138"/>
          </a:xfrm>
          <a:prstGeom prst="rect">
            <a:avLst/>
          </a:prstGeom>
          <a:noFill/>
        </p:spPr>
      </p:pic>
      <p:pic>
        <p:nvPicPr>
          <p:cNvPr id="154635" name="Picture 11" descr="P1040947"/>
          <p:cNvPicPr>
            <a:picLocks noChangeAspect="1" noChangeArrowheads="1"/>
          </p:cNvPicPr>
          <p:nvPr/>
        </p:nvPicPr>
        <p:blipFill>
          <a:blip r:embed="rId9" cstate="screen"/>
          <a:srcRect t="-2913"/>
          <a:stretch>
            <a:fillRect/>
          </a:stretch>
        </p:blipFill>
        <p:spPr bwMode="auto">
          <a:xfrm>
            <a:off x="228600" y="4724400"/>
            <a:ext cx="2271713" cy="1752600"/>
          </a:xfrm>
          <a:prstGeom prst="rect">
            <a:avLst/>
          </a:prstGeom>
          <a:noFill/>
        </p:spPr>
      </p:pic>
      <p:pic>
        <p:nvPicPr>
          <p:cNvPr id="154636" name="Picture 12" descr="P104095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77000" y="4800600"/>
            <a:ext cx="250031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z="2000">
                <a:latin typeface="Georgia" pitchFamily="18" charset="0"/>
              </a:rPr>
              <a:t>МУЗЫКАЛЬНО-ЛИТЕРАТУРНАЯ КОМПОЗИЦИЯ</a:t>
            </a:r>
            <a:br>
              <a:rPr lang="ru-RU" sz="2000">
                <a:latin typeface="Georgia" pitchFamily="18" charset="0"/>
              </a:rPr>
            </a:b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«ВО ИМЯ ЖИЗНИ НА ЗЕМЛЕ»</a:t>
            </a:r>
          </a:p>
        </p:txBody>
      </p:sp>
      <p:pic>
        <p:nvPicPr>
          <p:cNvPr id="108548" name="Picture 4" descr="P10406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2200" y="2057400"/>
            <a:ext cx="2514600" cy="1885950"/>
          </a:xfrm>
          <a:prstGeom prst="rect">
            <a:avLst/>
          </a:prstGeom>
          <a:noFill/>
        </p:spPr>
      </p:pic>
      <p:pic>
        <p:nvPicPr>
          <p:cNvPr id="108549" name="Picture 5" descr="Изображение 18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4191000"/>
            <a:ext cx="2362200" cy="1866900"/>
          </a:xfrm>
          <a:prstGeom prst="rect">
            <a:avLst/>
          </a:prstGeom>
          <a:noFill/>
        </p:spPr>
      </p:pic>
      <p:pic>
        <p:nvPicPr>
          <p:cNvPr id="108550" name="Picture 6" descr="Изображение 18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1981200"/>
            <a:ext cx="2649538" cy="1900238"/>
          </a:xfrm>
          <a:prstGeom prst="rect">
            <a:avLst/>
          </a:prstGeom>
          <a:noFill/>
        </p:spPr>
      </p:pic>
      <p:pic>
        <p:nvPicPr>
          <p:cNvPr id="108551" name="Picture 7" descr="Изображение 18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4191000"/>
            <a:ext cx="2438400" cy="1920875"/>
          </a:xfrm>
          <a:prstGeom prst="rect">
            <a:avLst/>
          </a:prstGeom>
          <a:noFill/>
        </p:spPr>
      </p:pic>
      <p:pic>
        <p:nvPicPr>
          <p:cNvPr id="108553" name="Picture 9" descr="Изображение 17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200400" y="2057400"/>
            <a:ext cx="2819400" cy="1873250"/>
          </a:xfrm>
          <a:noFill/>
          <a:ln/>
        </p:spPr>
      </p:pic>
      <p:pic>
        <p:nvPicPr>
          <p:cNvPr id="108554" name="Picture 10" descr="Изображение 17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48000" y="4191000"/>
            <a:ext cx="3124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МИНИ-МУЗЕЙ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9" name="Picture 5" descr="P10500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600200"/>
            <a:ext cx="79248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Результат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Georgia" pitchFamily="18" charset="0"/>
              </a:rPr>
              <a:t>пробуждение интереса к истории своей страны и семьи;</a:t>
            </a:r>
          </a:p>
          <a:p>
            <a:r>
              <a:rPr lang="ru-RU">
                <a:latin typeface="Georgia" pitchFamily="18" charset="0"/>
              </a:rPr>
              <a:t>формирование любви к Родине;</a:t>
            </a:r>
          </a:p>
          <a:p>
            <a:r>
              <a:rPr lang="ru-RU">
                <a:latin typeface="Georgia" pitchFamily="18" charset="0"/>
              </a:rPr>
              <a:t>реализация детского творчества и таланта;</a:t>
            </a:r>
          </a:p>
          <a:p>
            <a:r>
              <a:rPr lang="ru-RU">
                <a:latin typeface="Georgia" pitchFamily="18" charset="0"/>
              </a:rPr>
              <a:t>формирование гражданской 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77200" cy="5410200"/>
          </a:xfrm>
        </p:spPr>
        <p:txBody>
          <a:bodyPr/>
          <a:lstStyle/>
          <a:p>
            <a:pPr algn="l"/>
            <a:r>
              <a:rPr lang="ru-RU" sz="1600" b="1" u="sng">
                <a:latin typeface="Georgia" pitchFamily="18" charset="0"/>
              </a:rPr>
              <a:t>Цели: </a:t>
            </a:r>
            <a:br>
              <a:rPr lang="ru-RU" sz="1600" b="1" u="sng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Воспитание гражданина и патриота своей страны. Формирование нравственных ценностей; дать знания о событиях 1941-1945гг.</a:t>
            </a:r>
            <a:r>
              <a:rPr lang="ru-RU" sz="1600" b="1" u="sng">
                <a:latin typeface="Georgia" pitchFamily="18" charset="0"/>
              </a:rPr>
              <a:t/>
            </a:r>
            <a:br>
              <a:rPr lang="ru-RU" sz="1600" b="1" u="sng">
                <a:latin typeface="Georgia" pitchFamily="18" charset="0"/>
              </a:rPr>
            </a:br>
            <a:r>
              <a:rPr lang="ru-RU" sz="1600" b="1" u="sng">
                <a:latin typeface="Georgia" pitchFamily="18" charset="0"/>
              </a:rPr>
              <a:t/>
            </a:r>
            <a:br>
              <a:rPr lang="ru-RU" sz="1600" b="1" u="sng">
                <a:latin typeface="Georgia" pitchFamily="18" charset="0"/>
              </a:rPr>
            </a:br>
            <a:r>
              <a:rPr lang="ru-RU" sz="1600" b="1" u="sng">
                <a:latin typeface="Georgia" pitchFamily="18" charset="0"/>
              </a:rPr>
              <a:t>Задачи</a:t>
            </a:r>
            <a:br>
              <a:rPr lang="ru-RU" sz="1600" b="1" u="sng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дать представление о значении победы нашего народа в Великой Отечественной войне;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познакомить с историческими фактами военных</a:t>
            </a:r>
            <a:r>
              <a:rPr lang="ru-RU" sz="1600" b="1">
                <a:latin typeface="Georgia" pitchFamily="18" charset="0"/>
              </a:rPr>
              <a:t> </a:t>
            </a:r>
            <a:r>
              <a:rPr lang="ru-RU" sz="1600">
                <a:latin typeface="Georgia" pitchFamily="18" charset="0"/>
              </a:rPr>
              <a:t>лет;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осуществлять работу по патриотическому воспитанию дошкольников;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создавать условия для представления полной картины войны в истории нашей страны и всего человечества;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формировать гражданскую позицию, чувство любви к Родине;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воспитывать будущих защитников Отечества;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обогащать и развивать словарный запас детей, познакомить с произведениями художественной литературы и музыки военных лет;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проводить работу с родителями, привлекая их к патриотическому воспитанию в семье;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использовать все виды пропаганды и наглядной агитации по данной теме.- обогащение и расширение знаний о событиях Великой Отечественной войны; 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дать представление о героях войны, о том как народ чтит их память;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- правильное оформление экспозиции и проведение экскурсии.</a:t>
            </a:r>
            <a:br>
              <a:rPr lang="ru-RU" sz="1600">
                <a:latin typeface="Georgia" pitchFamily="18" charset="0"/>
              </a:rPr>
            </a:br>
            <a:endParaRPr lang="ru-RU" sz="16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sz="5400" b="1">
                <a:solidFill>
                  <a:schemeClr val="hlink"/>
                </a:solidFill>
                <a:latin typeface="Georgia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>
                <a:latin typeface="Georgia" pitchFamily="18" charset="0"/>
              </a:rPr>
              <a:t>I </a:t>
            </a:r>
            <a:r>
              <a:rPr lang="ru-RU">
                <a:latin typeface="Georgia" pitchFamily="18" charset="0"/>
              </a:rPr>
              <a:t>этап - мотивационный</a:t>
            </a:r>
          </a:p>
        </p:txBody>
      </p:sp>
      <p:pic>
        <p:nvPicPr>
          <p:cNvPr id="12292" name="Picture 4" descr="P10409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219200"/>
            <a:ext cx="2667000" cy="2000250"/>
          </a:xfrm>
          <a:prstGeom prst="rect">
            <a:avLst/>
          </a:prstGeom>
          <a:noFill/>
        </p:spPr>
      </p:pic>
      <p:pic>
        <p:nvPicPr>
          <p:cNvPr id="12293" name="Picture 5" descr="P10409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600" y="1143000"/>
            <a:ext cx="2667000" cy="2036763"/>
          </a:xfrm>
          <a:prstGeom prst="rect">
            <a:avLst/>
          </a:prstGeom>
          <a:noFill/>
        </p:spPr>
      </p:pic>
      <p:pic>
        <p:nvPicPr>
          <p:cNvPr id="12294" name="Picture 6" descr="P105002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3600" y="3048000"/>
            <a:ext cx="2819400" cy="2114550"/>
          </a:xfrm>
          <a:prstGeom prst="rect">
            <a:avLst/>
          </a:prstGeom>
          <a:noFill/>
        </p:spPr>
      </p:pic>
      <p:pic>
        <p:nvPicPr>
          <p:cNvPr id="12296" name="Picture 8" descr="P105003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3124200"/>
            <a:ext cx="2895600" cy="2039938"/>
          </a:xfrm>
          <a:prstGeom prst="rect">
            <a:avLst/>
          </a:prstGeom>
          <a:noFill/>
        </p:spPr>
      </p:pic>
      <p:pic>
        <p:nvPicPr>
          <p:cNvPr id="12297" name="Picture 9" descr="P104090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2800" y="2286000"/>
            <a:ext cx="2438400" cy="1828800"/>
          </a:xfrm>
          <a:prstGeom prst="rect">
            <a:avLst/>
          </a:prstGeom>
          <a:noFill/>
        </p:spPr>
      </p:pic>
      <p:pic>
        <p:nvPicPr>
          <p:cNvPr id="12298" name="Picture 10" descr="P10500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3200400" y="4495800"/>
            <a:ext cx="2743200" cy="205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7338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Мой прадед, Иван Клементьевич Хлестунов, был директором школы в Черемхово.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На войне был танкистом, погиб в звании капитана в 1944 году – сгорел в танке, в Латвии.</a:t>
            </a:r>
          </a:p>
        </p:txBody>
      </p:sp>
      <p:pic>
        <p:nvPicPr>
          <p:cNvPr id="140296" name="Picture 8" descr="P10409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828800"/>
            <a:ext cx="4267200" cy="40386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/>
              <a:t>Мой продед Вася родился на Ангаре, работал в колхозе, служил в пехоте, погиб в 1941 г. под Ленинградом.</a:t>
            </a:r>
          </a:p>
          <a:p>
            <a:pPr>
              <a:buFont typeface="Wingdings" pitchFamily="2" charset="2"/>
              <a:buNone/>
            </a:pPr>
            <a:r>
              <a:rPr lang="ru-RU" sz="2500"/>
              <a:t>Защищал Ленинград, можно прочитать его имя на памятнике у Вечного огня – Попов Василий Николаевич.</a:t>
            </a:r>
          </a:p>
        </p:txBody>
      </p:sp>
      <p:pic>
        <p:nvPicPr>
          <p:cNvPr id="141319" name="Picture 7" descr="P10409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1600200"/>
            <a:ext cx="4343400" cy="371157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Мой прадед Бурмакин Алексей Никитич ушел на фронт в 1941 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Воевал на Белорусском фронте.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 1941 г. его ранили, и он вернулся с фронта</a:t>
            </a:r>
          </a:p>
        </p:txBody>
      </p:sp>
      <p:pic>
        <p:nvPicPr>
          <p:cNvPr id="142343" name="Picture 7" descr="P10500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2209800"/>
            <a:ext cx="4495800" cy="337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657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Мой прадед, Андрей Маркелович, ушел на фронт в 1943 г.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Воевал в артиллерийских войсках на Балтийском фронте, держал оборону, когда была блокада Ленинграда.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Вернулся живой с войны</a:t>
            </a:r>
          </a:p>
        </p:txBody>
      </p:sp>
      <p:pic>
        <p:nvPicPr>
          <p:cNvPr id="146439" name="Picture 7" descr="P10500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343400" y="2400300"/>
            <a:ext cx="4648200" cy="3486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pitchFamily="18" charset="0"/>
              </a:rPr>
              <a:t>II</a:t>
            </a:r>
            <a:r>
              <a:rPr lang="ru-RU">
                <a:latin typeface="Georgia" pitchFamily="18" charset="0"/>
              </a:rPr>
              <a:t> этап – основной</a:t>
            </a:r>
            <a:r>
              <a:rPr lang="ru-RU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982788"/>
            <a:ext cx="8232775" cy="3763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u="sng">
                <a:solidFill>
                  <a:schemeClr val="tx2"/>
                </a:solidFill>
                <a:latin typeface="Georgia" pitchFamily="18" charset="0"/>
              </a:rPr>
              <a:t>Цикл занятий по познавательному блоку: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«Что такое героизм»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«Подвиги в тылу»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«Защитники земли русской»</a:t>
            </a:r>
          </a:p>
          <a:p>
            <a:pPr>
              <a:buFont typeface="Wingdings" pitchFamily="2" charset="2"/>
              <a:buNone/>
            </a:pPr>
            <a:endParaRPr lang="ru-RU" sz="2800"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u="sng">
                <a:solidFill>
                  <a:schemeClr val="tx2"/>
                </a:solidFill>
                <a:latin typeface="Georgia" pitchFamily="18" charset="0"/>
              </a:rPr>
              <a:t>Цикл музыкальных занятий</a:t>
            </a:r>
            <a:r>
              <a:rPr lang="ru-RU" sz="2800" u="sng"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latin typeface="Georgia" pitchFamily="18" charset="0"/>
              </a:rPr>
              <a:t>«Почему нужна песня на войне»</a:t>
            </a:r>
          </a:p>
          <a:p>
            <a:pPr>
              <a:buFont typeface="Wingdings" pitchFamily="2" charset="2"/>
              <a:buNone/>
            </a:pPr>
            <a:endParaRPr lang="ru-RU" sz="28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899</TotalTime>
  <Words>550</Words>
  <Application>Microsoft Office PowerPoint</Application>
  <PresentationFormat>Экран (4:3)</PresentationFormat>
  <Paragraphs>104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Текстура</vt:lpstr>
      <vt:lpstr>МУНИЦИПАЛЬНОЕ ДОШКОЛЬНОЕ ОБРАЗОВАТЕЛЬНОЕ УЧРЕЖДЕНИЕ «ДЕТСКИЙ САД КОМБИНИРОВАННОГО ВИДА «СКАЗКА»</vt:lpstr>
      <vt:lpstr>Тема: Ознакомление с историческими событиями Великой Отечественной войны</vt:lpstr>
      <vt:lpstr>Цели:  Воспитание гражданина и патриота своей страны. Формирование нравственных ценностей; дать знания о событиях 1941-1945гг.  Задачи - дать представление о значении победы нашего народа в Великой Отечественной войне; - познакомить с историческими фактами военных лет; - осуществлять работу по патриотическому воспитанию дошкольников; - создавать условия для представления полной картины войны в истории нашей страны и всего человечества; - формировать гражданскую позицию, чувство любви к Родине; - воспитывать будущих защитников Отечества; - обогащать и развивать словарный запас детей, познакомить с произведениями художественной литературы и музыки военных лет; - проводить работу с родителями, привлекая их к патриотическому воспитанию в семье; - использовать все виды пропаганды и наглядной агитации по данной теме.- обогащение и расширение знаний о событиях Великой Отечественной войны;  - дать представление о героях войны, о том как народ чтит их память; - правильное оформление экспозиции и проведение экскурсии. </vt:lpstr>
      <vt:lpstr>I этап - мотивационный</vt:lpstr>
      <vt:lpstr>Слайд 5</vt:lpstr>
      <vt:lpstr>Слайд 6</vt:lpstr>
      <vt:lpstr>Слайд 7</vt:lpstr>
      <vt:lpstr>Слайд 8</vt:lpstr>
      <vt:lpstr>II этап – основной </vt:lpstr>
      <vt:lpstr>ЭКСКУРСИЯ В МУЗЕЙ ПОСЕЩЕНИЕ ЗАЛА БОЕВОЙ СЛАВЫ </vt:lpstr>
      <vt:lpstr>Слайд 11</vt:lpstr>
      <vt:lpstr>Слайд 12</vt:lpstr>
      <vt:lpstr>Слайд 13</vt:lpstr>
      <vt:lpstr>Экскурсия на улицу героя Советского Союза А.П. Усенко</vt:lpstr>
      <vt:lpstr>Чтение рассказов и стихов о войне </vt:lpstr>
      <vt:lpstr>Участие в конкурсе чтецов в ДОУ «Сказка»  «Этих дней не смолкнет слава»</vt:lpstr>
      <vt:lpstr>Цикл занятий по ИЗО-деятельности</vt:lpstr>
      <vt:lpstr>Занятие по ручному труду  «Гвоздики к мемориалу Славы»</vt:lpstr>
      <vt:lpstr>ВОЗЛОЖЕНИЕ ЦВЕТОВ  К ГОРОДСКОМУ МЕМОРИАЛУ</vt:lpstr>
      <vt:lpstr>Коллективная работа по аппликации «Вечный огонь»</vt:lpstr>
      <vt:lpstr>Рисование «Праздничный Салют»</vt:lpstr>
      <vt:lpstr>СПОРТИВНЫЙ ПРАЗДНИК  «ЗАРНИЦА»</vt:lpstr>
      <vt:lpstr>СЮЖЕТНО-РОЛЕВАЯ ИГРА «РАЗВЕДЧИКИ»</vt:lpstr>
      <vt:lpstr>СЮЖЕТНО-РОЛЕВАЯ ИГРА «РАЗВЕДЧИКИ»</vt:lpstr>
      <vt:lpstr>ДОМАШНЕЕ ЗАДАНИЕ  КОНКУРС РИСУНКОВ-ПЛАКАТОВ  «ВОЙНЕ МЫ СКАЖЕМ: «НЕТ!»</vt:lpstr>
      <vt:lpstr>Игра-викторина  «Боевая Слава нашего народа» </vt:lpstr>
      <vt:lpstr>МУЗЫКАЛЬНО-ЛИТЕРАТУРНАЯ КОМПОЗИЦИЯ «ВО ИМЯ ЖИЗНИ НА ЗЕМЛЕ»</vt:lpstr>
      <vt:lpstr>МИНИ-МУЗЕЙ</vt:lpstr>
      <vt:lpstr>Результат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pikoff</dc:creator>
  <cp:lastModifiedBy>pikoff</cp:lastModifiedBy>
  <cp:revision>14</cp:revision>
  <cp:lastPrinted>1601-01-01T00:00:00Z</cp:lastPrinted>
  <dcterms:created xsi:type="dcterms:W3CDTF">1601-01-01T00:00:00Z</dcterms:created>
  <dcterms:modified xsi:type="dcterms:W3CDTF">2014-07-16T16:50:13Z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