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374" r:id="rId3"/>
    <p:sldId id="375" r:id="rId4"/>
    <p:sldId id="376" r:id="rId5"/>
    <p:sldId id="377" r:id="rId6"/>
    <p:sldId id="380" r:id="rId7"/>
    <p:sldId id="378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48C8"/>
    <a:srgbClr val="663300"/>
    <a:srgbClr val="BA0657"/>
    <a:srgbClr val="322498"/>
    <a:srgbClr val="7EEC34"/>
    <a:srgbClr val="652B91"/>
    <a:srgbClr val="FFFF00"/>
    <a:srgbClr val="8E41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683" autoAdjust="0"/>
  </p:normalViewPr>
  <p:slideViewPr>
    <p:cSldViewPr>
      <p:cViewPr varScale="1">
        <p:scale>
          <a:sx n="62" d="100"/>
          <a:sy n="62" d="100"/>
        </p:scale>
        <p:origin x="-7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83337-B622-4E86-A38D-9C24D2B1D28D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5CC12-5A30-436F-9370-0B51A574D1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4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531ED-85AC-43AF-B794-4684FA547193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96713-CAA2-401C-B343-8ECCE2972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4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5A8C3-88F9-48FA-8E4C-80D823DBBDCA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B4CF5-B492-4396-9E97-110A27859E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4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02A29-D458-4F8A-B895-719575EFE6BE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A0B5E-BBE0-4044-8C00-7563DAF677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4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B2581-20D3-4875-90C2-80DCC5673965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AD3B0-01E6-4322-A2DE-A14F1CEC2E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4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B4A42-0348-4B8E-B3FD-2D6A8367C1CA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E80DD-237D-4335-A8C1-4F7BA1223D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4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B247F-861A-4E2B-8641-06632747DBE2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23F0C-2CEE-4656-8F71-25E4E90217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4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C485A-500B-4D1B-936C-7C664DDCEC9F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15FDC-2A6E-402A-89CD-6B26B38574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4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18018-2AEF-4FF5-9A83-5A9982C0F669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36798-3012-41F0-9045-421985E6B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4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C1585-D054-4EB6-9FA4-BBBB5BAE4E4B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9182C-0CDD-482C-A895-3EFD57D0F8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4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6CDB8-7DBE-4CAD-9949-2EED85158E4F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8E0AE-F48D-4F4A-86EA-FA129CB065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4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29FD07-66CB-494C-AFC4-9D7A24B331B4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A1A4EA-E7C2-4040-A992-926C743A6B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blinds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188" y="2852738"/>
            <a:ext cx="8064500" cy="1223962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«Фитнес</a:t>
            </a:r>
            <a:r>
              <a:rPr lang="ru-RU" sz="5400" b="1" dirty="0" smtClean="0">
                <a:solidFill>
                  <a:srgbClr val="652B9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для</a:t>
            </a:r>
            <a:r>
              <a:rPr lang="ru-RU" sz="5400" b="1" dirty="0" smtClean="0">
                <a:solidFill>
                  <a:srgbClr val="652B9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малышей»</a:t>
            </a:r>
          </a:p>
        </p:txBody>
      </p:sp>
      <p:sp>
        <p:nvSpPr>
          <p:cNvPr id="21508" name="Подзаголовок 2"/>
          <p:cNvSpPr>
            <a:spLocks/>
          </p:cNvSpPr>
          <p:nvPr/>
        </p:nvSpPr>
        <p:spPr bwMode="auto">
          <a:xfrm>
            <a:off x="827088" y="333375"/>
            <a:ext cx="735806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  <a:defRPr/>
            </a:pPr>
            <a:r>
              <a:rPr lang="ru-RU" sz="4800" b="1" dirty="0">
                <a:ln w="19050">
                  <a:solidFill>
                    <a:schemeClr val="bg2">
                      <a:lumMod val="10000"/>
                      <a:lumOff val="90000"/>
                    </a:schemeClr>
                  </a:solidFill>
                </a:ln>
                <a:solidFill>
                  <a:srgbClr val="8E41C7"/>
                </a:solidFill>
                <a:latin typeface="Times New Roman" pitchFamily="18" charset="0"/>
              </a:rPr>
              <a:t>Дополнительная образовательная программа</a:t>
            </a:r>
          </a:p>
        </p:txBody>
      </p:sp>
      <p:sp>
        <p:nvSpPr>
          <p:cNvPr id="3" name="Содержимое 2"/>
          <p:cNvSpPr>
            <a:spLocks/>
          </p:cNvSpPr>
          <p:nvPr/>
        </p:nvSpPr>
        <p:spPr bwMode="auto">
          <a:xfrm>
            <a:off x="3851920" y="4725144"/>
            <a:ext cx="5902747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47688" indent="-411163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  <a:defRPr/>
            </a:pPr>
            <a:r>
              <a:rPr lang="ru-RU" sz="2800" b="1" dirty="0">
                <a:ln>
                  <a:solidFill>
                    <a:schemeClr val="bg2">
                      <a:lumMod val="10000"/>
                      <a:lumOff val="90000"/>
                    </a:schemeClr>
                  </a:solidFill>
                </a:ln>
                <a:solidFill>
                  <a:srgbClr val="8E41C7"/>
                </a:solidFill>
                <a:latin typeface="+mj-lt"/>
              </a:rPr>
              <a:t>Выполнила: воспитатель</a:t>
            </a:r>
          </a:p>
          <a:p>
            <a:pPr marL="547688" indent="-411163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  <a:defRPr/>
            </a:pPr>
            <a:r>
              <a:rPr lang="ru-RU" sz="2800" b="1" dirty="0">
                <a:ln>
                  <a:solidFill>
                    <a:schemeClr val="bg2">
                      <a:lumMod val="10000"/>
                      <a:lumOff val="90000"/>
                    </a:schemeClr>
                  </a:solidFill>
                </a:ln>
                <a:solidFill>
                  <a:srgbClr val="8E41C7"/>
                </a:solidFill>
                <a:latin typeface="+mj-lt"/>
              </a:rPr>
              <a:t>МАДОУ  ДС  «Дарование»     </a:t>
            </a:r>
          </a:p>
          <a:p>
            <a:pPr marL="547688" indent="-411163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  <a:defRPr/>
            </a:pPr>
            <a:r>
              <a:rPr lang="ru-RU" sz="2800" b="1" dirty="0">
                <a:ln>
                  <a:solidFill>
                    <a:schemeClr val="bg2">
                      <a:lumMod val="10000"/>
                      <a:lumOff val="90000"/>
                    </a:schemeClr>
                  </a:solidFill>
                </a:ln>
                <a:solidFill>
                  <a:srgbClr val="8E41C7"/>
                </a:solidFill>
                <a:latin typeface="+mj-lt"/>
              </a:rPr>
              <a:t>  Ливинец Ю.А.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одзаголовок 2"/>
          <p:cNvSpPr>
            <a:spLocks/>
          </p:cNvSpPr>
          <p:nvPr/>
        </p:nvSpPr>
        <p:spPr bwMode="auto">
          <a:xfrm>
            <a:off x="827088" y="333375"/>
            <a:ext cx="735806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4800" b="1">
                <a:solidFill>
                  <a:srgbClr val="FFFF00"/>
                </a:solidFill>
                <a:latin typeface="Times New Roman" pitchFamily="18" charset="0"/>
              </a:rPr>
              <a:t>Цель программы:</a:t>
            </a:r>
          </a:p>
          <a:p>
            <a:pPr algn="ctr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4800" b="1">
                <a:solidFill>
                  <a:srgbClr val="8E41C7"/>
                </a:solidFill>
                <a:latin typeface="Times New Roman" pitchFamily="18" charset="0"/>
              </a:rPr>
              <a:t>Содействие гармоничному  развитию личности дошкольника средствами танцевально- игровой гимнастики.</a:t>
            </a:r>
          </a:p>
          <a:p>
            <a:pPr algn="ctr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endParaRPr lang="ru-RU" sz="4800" b="1">
              <a:solidFill>
                <a:srgbClr val="8E41C7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одзаголовок 2"/>
          <p:cNvSpPr>
            <a:spLocks/>
          </p:cNvSpPr>
          <p:nvPr/>
        </p:nvSpPr>
        <p:spPr bwMode="auto">
          <a:xfrm>
            <a:off x="0" y="620713"/>
            <a:ext cx="914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4800" b="1">
                <a:solidFill>
                  <a:srgbClr val="FFFF00"/>
                </a:solidFill>
                <a:latin typeface="Times New Roman" pitchFamily="18" charset="0"/>
              </a:rPr>
              <a:t>Задачи :</a:t>
            </a:r>
          </a:p>
          <a:p>
            <a:pPr algn="ctr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3200" b="1">
                <a:solidFill>
                  <a:srgbClr val="8E41C7"/>
                </a:solidFill>
                <a:latin typeface="Times New Roman" pitchFamily="18" charset="0"/>
              </a:rPr>
              <a:t>Укрепление здоровья ребенка, профилактика</a:t>
            </a:r>
          </a:p>
          <a:p>
            <a:pPr algn="ctr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3200" b="1">
                <a:solidFill>
                  <a:srgbClr val="8E41C7"/>
                </a:solidFill>
                <a:latin typeface="Times New Roman" pitchFamily="18" charset="0"/>
              </a:rPr>
              <a:t> наиболее часто встречающихся заболеваний </a:t>
            </a:r>
          </a:p>
          <a:p>
            <a:pPr algn="ctr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3200" b="1">
                <a:solidFill>
                  <a:srgbClr val="8E41C7"/>
                </a:solidFill>
                <a:latin typeface="Times New Roman" pitchFamily="18" charset="0"/>
              </a:rPr>
              <a:t>детского возраста и коррекция имеющихся отклонений в состоянии здоровья.</a:t>
            </a:r>
          </a:p>
          <a:p>
            <a:pPr algn="ctr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endParaRPr lang="ru-RU" sz="3200" b="1">
              <a:latin typeface="Times New Roman" pitchFamily="18" charset="0"/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одзаголовок 2"/>
          <p:cNvSpPr>
            <a:spLocks/>
          </p:cNvSpPr>
          <p:nvPr/>
        </p:nvSpPr>
        <p:spPr bwMode="auto">
          <a:xfrm>
            <a:off x="0" y="260350"/>
            <a:ext cx="417671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3600" b="1">
                <a:solidFill>
                  <a:srgbClr val="FFFF00"/>
                </a:solidFill>
                <a:latin typeface="Times New Roman" pitchFamily="18" charset="0"/>
              </a:rPr>
              <a:t>Новизна:</a:t>
            </a:r>
          </a:p>
          <a:p>
            <a:pPr algn="ctr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2400" b="1">
                <a:solidFill>
                  <a:srgbClr val="8E41C7"/>
                </a:solidFill>
                <a:latin typeface="Times New Roman" pitchFamily="18" charset="0"/>
              </a:rPr>
              <a:t>Реализация системы воспитания и обучения  детей, способных к использованию многообразных форм проведения занятий (в том числе и нетрадиционных) в самостоятельной творческой деятельности, в возможности интегрировать физкультурно-оздоровительное и художественно – эстетическое направления.</a:t>
            </a:r>
          </a:p>
          <a:p>
            <a:pPr algn="ctr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endParaRPr lang="ru-RU" sz="2400" b="1">
              <a:solidFill>
                <a:srgbClr val="8E41C7"/>
              </a:solidFill>
              <a:latin typeface="Times New Roman" pitchFamily="18" charset="0"/>
            </a:endParaRPr>
          </a:p>
          <a:p>
            <a:pPr algn="ctr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3200" b="1">
                <a:solidFill>
                  <a:srgbClr val="8E41C7"/>
                </a:solidFill>
                <a:latin typeface="Times New Roman" pitchFamily="18" charset="0"/>
              </a:rPr>
              <a:t> </a:t>
            </a:r>
          </a:p>
          <a:p>
            <a:pPr algn="ctr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3200" b="1">
                <a:solidFill>
                  <a:srgbClr val="8E41C7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6387" name="Подзаголовок 2"/>
          <p:cNvSpPr>
            <a:spLocks/>
          </p:cNvSpPr>
          <p:nvPr/>
        </p:nvSpPr>
        <p:spPr bwMode="auto">
          <a:xfrm>
            <a:off x="4211638" y="188913"/>
            <a:ext cx="493236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3600" b="1">
                <a:solidFill>
                  <a:srgbClr val="FFFF00"/>
                </a:solidFill>
                <a:latin typeface="Times New Roman" pitchFamily="18" charset="0"/>
              </a:rPr>
              <a:t>Актуальность:</a:t>
            </a:r>
            <a:endParaRPr lang="ru-RU" sz="2800" b="1">
              <a:latin typeface="Times New Roman" pitchFamily="18" charset="0"/>
            </a:endParaRPr>
          </a:p>
          <a:p>
            <a:pPr algn="ctr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2800" b="1">
                <a:latin typeface="Times New Roman" pitchFamily="18" charset="0"/>
              </a:rPr>
              <a:t> </a:t>
            </a:r>
            <a:r>
              <a:rPr lang="ru-RU" sz="2400" b="1">
                <a:solidFill>
                  <a:srgbClr val="8E41C7"/>
                </a:solidFill>
                <a:latin typeface="Times New Roman" pitchFamily="18" charset="0"/>
              </a:rPr>
              <a:t>Программа составлена с учетом возрастных особенностей физического развития дошкольников, с учетом регионального компонента. В соответствии с </a:t>
            </a:r>
          </a:p>
          <a:p>
            <a:pPr algn="ctr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2400" b="1">
                <a:solidFill>
                  <a:srgbClr val="8E41C7"/>
                </a:solidFill>
                <a:latin typeface="Times New Roman" pitchFamily="18" charset="0"/>
              </a:rPr>
              <a:t> (ФГТ),  адаптирована для реализации в условиях дошкольного учреждения, сочетается с другими формами физической активности детей в течение дня в детском саду</a:t>
            </a:r>
            <a:r>
              <a:rPr lang="ru-RU" sz="2800" b="1">
                <a:solidFill>
                  <a:srgbClr val="8E41C7"/>
                </a:solidFill>
                <a:latin typeface="Times New Roman" pitchFamily="18" charset="0"/>
              </a:rPr>
              <a:t>.</a:t>
            </a:r>
            <a:r>
              <a:rPr lang="ru-RU" sz="2800" b="1">
                <a:latin typeface="Times New Roman" pitchFamily="18" charset="0"/>
              </a:rPr>
              <a:t> </a:t>
            </a:r>
            <a:endParaRPr lang="ru-RU" sz="3200" b="1">
              <a:solidFill>
                <a:srgbClr val="8E41C7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Подзаголовок 2"/>
          <p:cNvSpPr>
            <a:spLocks/>
          </p:cNvSpPr>
          <p:nvPr/>
        </p:nvSpPr>
        <p:spPr bwMode="auto">
          <a:xfrm>
            <a:off x="0" y="188913"/>
            <a:ext cx="914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  <a:defRPr/>
            </a:pPr>
            <a:r>
              <a:rPr lang="ru-RU" sz="4800" b="1">
                <a:solidFill>
                  <a:srgbClr val="FFFF00"/>
                </a:solidFill>
                <a:latin typeface="Times New Roman" pitchFamily="18" charset="0"/>
              </a:rPr>
              <a:t>Структура программы :</a:t>
            </a:r>
          </a:p>
          <a:p>
            <a:pPr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  <a:defRPr/>
            </a:pPr>
            <a:r>
              <a:rPr lang="en-US" sz="2800" b="1">
                <a:solidFill>
                  <a:srgbClr val="8E41C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800" b="1">
                <a:solidFill>
                  <a:srgbClr val="8E41C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модуль</a:t>
            </a:r>
            <a:r>
              <a:rPr lang="ru-RU" sz="2800">
                <a:solidFill>
                  <a:srgbClr val="8E41C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: общие основы применения лечебно-  </a:t>
            </a:r>
          </a:p>
          <a:p>
            <a:pPr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  <a:defRPr/>
            </a:pPr>
            <a:r>
              <a:rPr lang="ru-RU" sz="2800">
                <a:solidFill>
                  <a:srgbClr val="8E41C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профилактического танца, задачи, методы и  </a:t>
            </a:r>
          </a:p>
          <a:p>
            <a:pPr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  <a:defRPr/>
            </a:pPr>
            <a:r>
              <a:rPr lang="ru-RU" sz="2800">
                <a:solidFill>
                  <a:srgbClr val="8E41C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средства, организация и проведение занятий.</a:t>
            </a:r>
          </a:p>
          <a:p>
            <a:pPr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  <a:defRPr/>
            </a:pPr>
            <a:endParaRPr lang="ru-RU" sz="2800">
              <a:solidFill>
                <a:srgbClr val="8E41C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  <a:defRPr/>
            </a:pPr>
            <a:r>
              <a:rPr lang="en-US" sz="2800" b="1">
                <a:solidFill>
                  <a:srgbClr val="8E41C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800" b="1">
                <a:solidFill>
                  <a:srgbClr val="8E41C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модуль </a:t>
            </a:r>
            <a:r>
              <a:rPr lang="ru-RU" sz="2800">
                <a:solidFill>
                  <a:srgbClr val="8E41C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 комплексы танцевальных упражнений   </a:t>
            </a:r>
          </a:p>
          <a:p>
            <a:pPr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  <a:defRPr/>
            </a:pPr>
            <a:r>
              <a:rPr lang="ru-RU" sz="2800">
                <a:solidFill>
                  <a:srgbClr val="8E41C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общеразвивающего </a:t>
            </a:r>
            <a:r>
              <a:rPr lang="ru-RU" sz="2800">
                <a:solidFill>
                  <a:srgbClr val="8E41C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>
                <a:solidFill>
                  <a:srgbClr val="8E41C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воздействия.</a:t>
            </a:r>
          </a:p>
          <a:p>
            <a:pPr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  <a:defRPr/>
            </a:pPr>
            <a:endParaRPr lang="ru-RU" sz="2800">
              <a:solidFill>
                <a:srgbClr val="8E41C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  <a:defRPr/>
            </a:pPr>
            <a:r>
              <a:rPr lang="ru-RU" sz="2800" b="1">
                <a:solidFill>
                  <a:srgbClr val="8E41C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8E41C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2800" b="1">
                <a:solidFill>
                  <a:srgbClr val="8E41C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модуль: </a:t>
            </a:r>
            <a:r>
              <a:rPr lang="ru-RU" sz="2800">
                <a:solidFill>
                  <a:srgbClr val="8E41C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представлен  упражнениями  и танцами </a:t>
            </a:r>
          </a:p>
          <a:p>
            <a:pPr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  <a:defRPr/>
            </a:pPr>
            <a:r>
              <a:rPr lang="ru-RU" sz="2800">
                <a:solidFill>
                  <a:srgbClr val="8E41C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специального воздействия.</a:t>
            </a:r>
          </a:p>
        </p:txBody>
      </p:sp>
      <p:pic>
        <p:nvPicPr>
          <p:cNvPr id="17411" name="Picture 2" descr="C:\Documents and Settings\Школа-сад\Рабочий стол\фото и аниме\detia-456.gif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127875" y="4841875"/>
            <a:ext cx="20161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Подзаголовок 2"/>
          <p:cNvSpPr>
            <a:spLocks/>
          </p:cNvSpPr>
          <p:nvPr/>
        </p:nvSpPr>
        <p:spPr bwMode="auto">
          <a:xfrm>
            <a:off x="0" y="188913"/>
            <a:ext cx="914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  <a:defRPr/>
            </a:pPr>
            <a:r>
              <a:rPr lang="ru-RU" sz="4800" b="1">
                <a:solidFill>
                  <a:srgbClr val="FFFF00"/>
                </a:solidFill>
                <a:latin typeface="Times New Roman" pitchFamily="18" charset="0"/>
              </a:rPr>
              <a:t>Содержание  изучаемого курса:</a:t>
            </a:r>
          </a:p>
          <a:p>
            <a:pPr algn="ctr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  <a:defRPr/>
            </a:pPr>
            <a:r>
              <a:rPr lang="ru-RU" sz="2800">
                <a:solidFill>
                  <a:srgbClr val="8E41C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Гимнастические упражнения;</a:t>
            </a:r>
          </a:p>
          <a:p>
            <a:pPr algn="ctr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  <a:defRPr/>
            </a:pPr>
            <a:r>
              <a:rPr lang="ru-RU" sz="2800">
                <a:solidFill>
                  <a:srgbClr val="8E41C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Игровой стретчинг (элементы йоги);</a:t>
            </a:r>
          </a:p>
          <a:p>
            <a:pPr algn="ctr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  <a:defRPr/>
            </a:pPr>
            <a:r>
              <a:rPr lang="ru-RU" sz="2800">
                <a:solidFill>
                  <a:srgbClr val="8E41C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Суставная гимнастика;</a:t>
            </a:r>
          </a:p>
          <a:p>
            <a:pPr algn="ctr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  <a:defRPr/>
            </a:pPr>
            <a:r>
              <a:rPr lang="ru-RU" sz="2800">
                <a:solidFill>
                  <a:srgbClr val="8E41C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Дыхательная гимнастика;</a:t>
            </a:r>
          </a:p>
          <a:p>
            <a:pPr algn="ctr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  <a:defRPr/>
            </a:pPr>
            <a:r>
              <a:rPr lang="ru-RU" sz="2800">
                <a:solidFill>
                  <a:srgbClr val="8E41C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Массаж и самомассаж;</a:t>
            </a:r>
          </a:p>
          <a:p>
            <a:pPr algn="ctr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  <a:defRPr/>
            </a:pPr>
            <a:r>
              <a:rPr lang="ru-RU" sz="2800">
                <a:solidFill>
                  <a:srgbClr val="8E41C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Упражнения на расслабление;</a:t>
            </a:r>
          </a:p>
          <a:p>
            <a:pPr algn="ctr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  <a:defRPr/>
            </a:pPr>
            <a:r>
              <a:rPr lang="ru-RU" sz="2800">
                <a:solidFill>
                  <a:srgbClr val="8E41C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Упражнения на фитболах;</a:t>
            </a:r>
          </a:p>
          <a:p>
            <a:pPr algn="ctr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  <a:defRPr/>
            </a:pPr>
            <a:r>
              <a:rPr lang="ru-RU" sz="2800">
                <a:solidFill>
                  <a:srgbClr val="8E41C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Пальчиковая гимнастика;</a:t>
            </a:r>
          </a:p>
          <a:p>
            <a:pPr algn="ctr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  <a:defRPr/>
            </a:pPr>
            <a:r>
              <a:rPr lang="ru-RU" sz="2800">
                <a:solidFill>
                  <a:srgbClr val="8E41C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Игроритмика.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Подзаголовок 2"/>
          <p:cNvSpPr>
            <a:spLocks/>
          </p:cNvSpPr>
          <p:nvPr/>
        </p:nvSpPr>
        <p:spPr bwMode="auto">
          <a:xfrm>
            <a:off x="0" y="188913"/>
            <a:ext cx="914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  <a:defRPr/>
            </a:pPr>
            <a:r>
              <a:rPr lang="ru-RU" sz="4800" b="1">
                <a:solidFill>
                  <a:srgbClr val="FFFF00"/>
                </a:solidFill>
                <a:latin typeface="Times New Roman" pitchFamily="18" charset="0"/>
              </a:rPr>
              <a:t>Ожидаемые результаты :</a:t>
            </a:r>
          </a:p>
          <a:p>
            <a:pPr algn="ctr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  <a:defRPr/>
            </a:pPr>
            <a:r>
              <a:rPr lang="ru-RU" sz="2000" b="1">
                <a:solidFill>
                  <a:srgbClr val="8E41C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1.Физические качества:</a:t>
            </a:r>
          </a:p>
          <a:p>
            <a:pPr algn="ctr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  <a:defRPr/>
            </a:pPr>
            <a:r>
              <a:rPr lang="ru-RU" sz="2000" b="1">
                <a:solidFill>
                  <a:srgbClr val="8E41C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Физически развитый, овладевший соответствующими возрасту основными движениями, проявляющий положительные эмоции при физической активности.</a:t>
            </a:r>
          </a:p>
          <a:p>
            <a:pPr algn="ctr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  <a:defRPr/>
            </a:pPr>
            <a:r>
              <a:rPr lang="ru-RU" sz="2000" b="1">
                <a:solidFill>
                  <a:srgbClr val="8E41C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2.Личностные качества:   </a:t>
            </a:r>
          </a:p>
          <a:p>
            <a:pPr algn="ctr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  <a:defRPr/>
            </a:pPr>
            <a:r>
              <a:rPr lang="ru-RU" sz="2000" b="1">
                <a:solidFill>
                  <a:srgbClr val="8E41C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Любознательный, активный</a:t>
            </a:r>
            <a:r>
              <a:rPr lang="ru-RU" sz="2000" b="1" i="1">
                <a:solidFill>
                  <a:srgbClr val="8E41C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000" b="1">
                <a:solidFill>
                  <a:srgbClr val="8E41C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проявляющий интерес к различным видам игр. Способный решать личностные задачи , адекватные возрасту, может самостоятельно подбирать атрибуты для той или иной роли; дополнять игровую обстановку недостающими предметами, игрушками.</a:t>
            </a:r>
          </a:p>
          <a:p>
            <a:pPr algn="ctr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  <a:defRPr/>
            </a:pPr>
            <a:r>
              <a:rPr lang="ru-RU" sz="2000" b="1">
                <a:solidFill>
                  <a:srgbClr val="8E41C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Эмоционально отзывчивый, пытающийся выразительно передавать игровые и сказочные образы и проявляет эмоциональную отзывчивость на доступные возрасту музыкальные произведения. Овладевший необходимыми умениями и навыками.</a:t>
            </a:r>
          </a:p>
          <a:p>
            <a:pPr algn="ctr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  <a:defRPr/>
            </a:pPr>
            <a:r>
              <a:rPr lang="ru-RU" sz="2000" b="1">
                <a:solidFill>
                  <a:srgbClr val="8E41C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Способный управлять своим поведением,  действовать совместно в подвижных играх и физических упражнениях, согласовывать движения и соблюдающий правила в совместных играх.</a:t>
            </a:r>
            <a:endParaRPr lang="ru-RU" sz="2000" b="1">
              <a:solidFill>
                <a:srgbClr val="8E41C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  <a:defRPr/>
            </a:pPr>
            <a:r>
              <a:rPr lang="en-US" sz="2800" b="1">
                <a:solidFill>
                  <a:srgbClr val="8E41C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>
              <a:solidFill>
                <a:srgbClr val="8E41C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  <a:defRPr/>
            </a:pPr>
            <a:endParaRPr lang="ru-RU" sz="2800">
              <a:solidFill>
                <a:srgbClr val="8E41C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  <a:defRPr/>
            </a:pPr>
            <a:r>
              <a:rPr lang="ru-RU" sz="2800" b="1">
                <a:solidFill>
                  <a:srgbClr val="8E41C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>
              <a:solidFill>
                <a:srgbClr val="8E41C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1140</TotalTime>
  <Words>251</Words>
  <Application>Microsoft Office PowerPoint</Application>
  <PresentationFormat>Экран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</dc:title>
  <dc:creator>Школа</dc:creator>
  <cp:lastModifiedBy>Admin</cp:lastModifiedBy>
  <cp:revision>113</cp:revision>
  <dcterms:created xsi:type="dcterms:W3CDTF">2011-08-16T03:32:44Z</dcterms:created>
  <dcterms:modified xsi:type="dcterms:W3CDTF">2013-11-24T05:18:16Z</dcterms:modified>
</cp:coreProperties>
</file>