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65" r:id="rId3"/>
    <p:sldId id="271" r:id="rId4"/>
    <p:sldId id="272" r:id="rId5"/>
    <p:sldId id="266" r:id="rId6"/>
    <p:sldId id="267" r:id="rId7"/>
    <p:sldId id="268" r:id="rId8"/>
    <p:sldId id="273" r:id="rId9"/>
    <p:sldId id="274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2A84-B296-43FC-8820-A25E2009521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5E1E-347C-4508-83FF-445BF434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962088" cy="10715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Центр 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«</a:t>
            </a:r>
            <a:r>
              <a:rPr lang="ru-RU" sz="3600" dirty="0">
                <a:solidFill>
                  <a:srgbClr val="C00000"/>
                </a:solidFill>
              </a:rPr>
              <a:t>Будем говорить правильно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»</a:t>
            </a: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 в  средней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85860"/>
            <a:ext cx="6028722" cy="5455508"/>
          </a:xfrm>
        </p:spPr>
        <p:txBody>
          <a:bodyPr>
            <a:normAutofit fontScale="77500" lnSpcReduction="20000"/>
          </a:bodyPr>
          <a:lstStyle/>
          <a:p>
            <a:pPr marL="288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Зеркало с лампой дополнительного освещения.</a:t>
            </a:r>
          </a:p>
          <a:p>
            <a:pPr marL="288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2—3 стульчика или скамеечка.</a:t>
            </a:r>
          </a:p>
          <a:p>
            <a:pPr marL="288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Стеллаж или этажерка для пособий.</a:t>
            </a:r>
          </a:p>
          <a:p>
            <a:pPr marL="288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 Наборы игрушек и комплекты предметных картинок для уточнения произношения в звукоподражаниях, уточнения произношения гласных и согласных раннего онтогенеза.</a:t>
            </a:r>
          </a:p>
          <a:p>
            <a:pPr marL="288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Наборы игрушек для проведения артикуляционной и мимической гимнастики.</a:t>
            </a:r>
          </a:p>
          <a:p>
            <a:pPr marL="288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Игрушки и тренажеры для </a:t>
            </a:r>
          </a:p>
          <a:p>
            <a:pPr marL="288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развития дыхания.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5439">
            <a:off x="6649555" y="3701198"/>
            <a:ext cx="2097966" cy="271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14" y="90871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Центр 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«</a:t>
            </a:r>
            <a:r>
              <a:rPr lang="ru-RU" sz="3600" dirty="0">
                <a:solidFill>
                  <a:srgbClr val="C00000"/>
                </a:solidFill>
              </a:rPr>
              <a:t>Будем говорить правильно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»</a:t>
            </a: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 в подготовительной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077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Зеркало с лампой дополнительного освещения.</a:t>
            </a:r>
          </a:p>
          <a:p>
            <a:r>
              <a:rPr lang="ru-RU" dirty="0" smtClean="0"/>
              <a:t> Стульчики для занятий у зеркала.</a:t>
            </a:r>
          </a:p>
          <a:p>
            <a:r>
              <a:rPr lang="ru-RU" dirty="0" smtClean="0"/>
              <a:t> Полка или этажерка для пособий.</a:t>
            </a:r>
          </a:p>
          <a:p>
            <a:r>
              <a:rPr lang="ru-RU" dirty="0" smtClean="0"/>
              <a:t>  Пособия  и  игрушки  для  развития  дыхания  («Мельница»,  «Вертолет»,  «Мыльные пузыри», бумажные птички-оригами и т.п.), дыхательные тренажеры.</a:t>
            </a:r>
          </a:p>
          <a:p>
            <a:r>
              <a:rPr lang="ru-RU" dirty="0" smtClean="0"/>
              <a:t>  Картотека  предметных  и  сюжетных  картинок  для  автоматизации  и дифференциации звуков всех групп.</a:t>
            </a:r>
          </a:p>
          <a:p>
            <a:r>
              <a:rPr lang="ru-RU" dirty="0" smtClean="0"/>
              <a:t> Настольно-печатные игры для автоматизации и дифференциации звуков всех групп.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85728"/>
            <a:ext cx="5814978" cy="6383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Картотека предметных картинок по всем изучаемым </a:t>
            </a:r>
          </a:p>
          <a:p>
            <a:pPr>
              <a:buNone/>
            </a:pPr>
            <a:r>
              <a:rPr lang="ru-RU" dirty="0" smtClean="0"/>
              <a:t>лексическим темам.</a:t>
            </a:r>
          </a:p>
          <a:p>
            <a:r>
              <a:rPr lang="ru-RU" dirty="0" smtClean="0"/>
              <a:t>Сюжетные картины.</a:t>
            </a:r>
          </a:p>
          <a:p>
            <a:r>
              <a:rPr lang="ru-RU" dirty="0" smtClean="0"/>
              <a:t>Серии сюжетных картин.</a:t>
            </a:r>
          </a:p>
          <a:p>
            <a:r>
              <a:rPr lang="ru-RU" dirty="0" smtClean="0"/>
              <a:t> Алгоритмы, схемы, </a:t>
            </a:r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Материалы  для  </a:t>
            </a:r>
          </a:p>
          <a:p>
            <a:r>
              <a:rPr lang="ru-RU" dirty="0" smtClean="0"/>
              <a:t>звукового  и  слогового  </a:t>
            </a:r>
          </a:p>
          <a:p>
            <a:pPr>
              <a:buNone/>
            </a:pPr>
            <a:r>
              <a:rPr lang="ru-RU" dirty="0" smtClean="0"/>
              <a:t>анализа  и  синтеза,  анализа  и  синтеза предложений</a:t>
            </a:r>
          </a:p>
          <a:p>
            <a:r>
              <a:rPr lang="ru-RU" dirty="0" smtClean="0"/>
              <a:t>Игры для совершенствования грамматического строя речи.</a:t>
            </a:r>
          </a:p>
          <a:p>
            <a:r>
              <a:rPr lang="ru-RU" dirty="0" smtClean="0"/>
              <a:t>Лото, домино, игры-«</a:t>
            </a:r>
            <a:r>
              <a:rPr lang="ru-RU" dirty="0" err="1" smtClean="0"/>
              <a:t>ходилки</a:t>
            </a:r>
            <a:r>
              <a:rPr lang="ru-RU" dirty="0" smtClean="0"/>
              <a:t>» по изучаемым темам.</a:t>
            </a:r>
          </a:p>
          <a:p>
            <a:endParaRPr lang="ru-RU" dirty="0"/>
          </a:p>
        </p:txBody>
      </p:sp>
      <p:pic>
        <p:nvPicPr>
          <p:cNvPr id="6146" name="Picture 2" descr="C:\Users\Марина\Desktop\Новая папка\IMG_1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8117">
            <a:off x="5575344" y="1644834"/>
            <a:ext cx="3397245" cy="254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890080" cy="5915744"/>
          </a:xfrm>
        </p:spPr>
        <p:txBody>
          <a:bodyPr>
            <a:normAutofit fontScale="77500" lnSpcReduction="20000"/>
          </a:bodyPr>
          <a:lstStyle/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Предметные и сюжетные картинки по изучаемым лексическим темам.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Настольно-печатные дидактические игры, лото, домино по изучаемым лексическим темам.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 Предметные  и  сюжетные  картинки </a:t>
            </a:r>
          </a:p>
          <a:p>
            <a:pPr marL="252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для  автоматизации  и  дифференциации</a:t>
            </a:r>
          </a:p>
          <a:p>
            <a:pPr marL="252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свистящих и шипящих звуков.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 Настольно-печатные  игры  для  формирования  и  совершенствования грамматического строя речи.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 Раздаточный  материал  для  звукового</a:t>
            </a:r>
          </a:p>
          <a:p>
            <a:pPr marL="252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и  слогового  анализа  и  синтеза 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Настенный алфавит,</a:t>
            </a:r>
          </a:p>
          <a:p>
            <a:pPr marL="252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азбука на кубиках, слоговые таблицы.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 Картотека словесных игр.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2" y="1656157"/>
            <a:ext cx="1812709" cy="13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125">
            <a:off x="6834195" y="4049744"/>
            <a:ext cx="1987161" cy="262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4F271C">
                    <a:satMod val="130000"/>
                  </a:srgbClr>
                </a:solidFill>
              </a:rPr>
              <a:t>Особенности организации </a:t>
            </a:r>
            <a:br>
              <a:rPr lang="ru-RU" sz="2500" b="1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2500" b="1" dirty="0">
                <a:solidFill>
                  <a:srgbClr val="4F271C">
                    <a:satMod val="130000"/>
                  </a:srgbClr>
                </a:solidFill>
              </a:rPr>
              <a:t>предметно-пространственной развивающей среды </a:t>
            </a:r>
            <a:br>
              <a:rPr lang="ru-RU" sz="2500" b="1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2500" b="1" dirty="0">
                <a:solidFill>
                  <a:srgbClr val="4F271C">
                    <a:satMod val="130000"/>
                  </a:srgbClr>
                </a:solidFill>
              </a:rPr>
              <a:t>в  </a:t>
            </a:r>
            <a:r>
              <a:rPr lang="ru-RU" sz="3600" b="1" dirty="0" smtClean="0">
                <a:solidFill>
                  <a:srgbClr val="C00000"/>
                </a:solidFill>
              </a:rPr>
              <a:t>старшей </a:t>
            </a:r>
            <a:r>
              <a:rPr lang="ru-RU" sz="2500" b="1" dirty="0" smtClean="0">
                <a:solidFill>
                  <a:srgbClr val="4F271C">
                    <a:satMod val="130000"/>
                  </a:srgbClr>
                </a:solidFill>
              </a:rPr>
              <a:t>   </a:t>
            </a:r>
            <a:r>
              <a:rPr lang="ru-RU" sz="2500" b="1" dirty="0">
                <a:solidFill>
                  <a:srgbClr val="4F271C">
                    <a:satMod val="130000"/>
                  </a:srgbClr>
                </a:solidFill>
              </a:rPr>
              <a:t>группе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1495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Прежде  всего,  следует учесть, что старший дошкольный возраст является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сензитивным</a:t>
            </a:r>
            <a:r>
              <a:rPr lang="ru-RU" dirty="0"/>
              <a:t> периодом развития речи. </a:t>
            </a:r>
            <a:r>
              <a:rPr lang="ru-RU" u="sng" dirty="0"/>
              <a:t>Л. С. Выготский </a:t>
            </a:r>
            <a:r>
              <a:rPr lang="ru-RU" dirty="0"/>
              <a:t>отмечал, что в этом возрасте </a:t>
            </a:r>
            <a:r>
              <a:rPr lang="ru-RU" u="sng" dirty="0"/>
              <a:t>происходит соединение речи с мышлением</a:t>
            </a:r>
            <a:r>
              <a:rPr lang="ru-RU" dirty="0"/>
              <a:t>. Речь постепенно превращается в  важнейший инструмент мышления, поэтому именно в старшей группе нужно сделать акцент на </a:t>
            </a:r>
            <a:r>
              <a:rPr lang="ru-RU" u="sng" dirty="0"/>
              <a:t>развитие  словаря</a:t>
            </a:r>
            <a:r>
              <a:rPr lang="ru-RU" dirty="0"/>
              <a:t>, на  </a:t>
            </a:r>
            <a:r>
              <a:rPr lang="ru-RU" u="sng" dirty="0"/>
              <a:t>усвоение понятий</a:t>
            </a:r>
            <a:r>
              <a:rPr lang="ru-RU" dirty="0"/>
              <a:t>, и именно  в  этом  возрасте  полезно  проводить  с  детьми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словесные  игры,  игры-драматизации, активно использовать театрализованные игры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1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4176464"/>
          </a:xfrm>
        </p:spPr>
        <p:txBody>
          <a:bodyPr>
            <a:normAutofit/>
          </a:bodyPr>
          <a:lstStyle/>
          <a:p>
            <a:r>
              <a:rPr lang="ru-RU" sz="2800" dirty="0"/>
              <a:t>В центре 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Играем в театр</a:t>
            </a:r>
            <a:r>
              <a:rPr lang="ru-RU" sz="2800" dirty="0"/>
              <a:t>» должно быть представлено оборудование для проведения </a:t>
            </a:r>
            <a:r>
              <a:rPr lang="ru-RU" sz="2800" u="sng" dirty="0"/>
              <a:t>игр-драматизаций</a:t>
            </a:r>
            <a:r>
              <a:rPr lang="ru-RU" sz="2800" dirty="0"/>
              <a:t>  и  </a:t>
            </a:r>
            <a:r>
              <a:rPr lang="ru-RU" sz="2800" u="sng" dirty="0"/>
              <a:t>театрализованных  игр  </a:t>
            </a:r>
            <a:r>
              <a:rPr lang="ru-RU" sz="2800" dirty="0"/>
              <a:t>во  всех  видах  театра  (</a:t>
            </a:r>
            <a:r>
              <a:rPr lang="ru-RU" sz="2800" i="1" dirty="0"/>
              <a:t>настольном,  кукольном, пальчиковом, плоскостном и т.п</a:t>
            </a:r>
            <a:r>
              <a:rPr lang="ru-RU" sz="2800" dirty="0"/>
              <a:t>.) </a:t>
            </a:r>
            <a:endParaRPr lang="ru-RU" sz="2800" dirty="0" smtClean="0"/>
          </a:p>
          <a:p>
            <a:pPr marL="82296" indent="0">
              <a:buNone/>
            </a:pPr>
            <a:r>
              <a:rPr lang="ru-RU" sz="2800" dirty="0" smtClean="0"/>
              <a:t>по </a:t>
            </a:r>
            <a:r>
              <a:rPr lang="ru-RU" sz="2800" dirty="0"/>
              <a:t>нескольким хорошо знакомым детям сказкам. </a:t>
            </a:r>
          </a:p>
          <a:p>
            <a:r>
              <a:rPr lang="ru-RU" sz="2800" dirty="0"/>
              <a:t>К  изготовлению  декораций  и  костюмов  для  </a:t>
            </a:r>
            <a:r>
              <a:rPr lang="ru-RU" sz="2800" dirty="0" smtClean="0"/>
              <a:t>постановки представлений </a:t>
            </a:r>
            <a:r>
              <a:rPr lang="ru-RU" sz="2800" dirty="0"/>
              <a:t>по этим сказкам обязательно привлекаются дети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9979"/>
            <a:ext cx="347527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79979"/>
            <a:ext cx="3462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Центр 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«</a:t>
            </a:r>
            <a:r>
              <a:rPr lang="ru-RU" sz="3600" dirty="0">
                <a:solidFill>
                  <a:srgbClr val="C00000"/>
                </a:solidFill>
              </a:rPr>
              <a:t>Будем говорить правильно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»</a:t>
            </a: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 в старшей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858180" cy="5429264"/>
          </a:xfrm>
        </p:spPr>
        <p:txBody>
          <a:bodyPr>
            <a:normAutofit fontScale="85000" lnSpcReduction="20000"/>
          </a:bodyPr>
          <a:lstStyle/>
          <a:p>
            <a:pPr marL="2520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Зеркало с лампой дополнительного освещения.</a:t>
            </a:r>
          </a:p>
          <a:p>
            <a:pPr marL="2520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Стульчики или скамеечка для занятий у зеркала.</a:t>
            </a:r>
          </a:p>
          <a:p>
            <a:pPr marL="2520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Полка или этажерка для пособий.</a:t>
            </a:r>
          </a:p>
          <a:p>
            <a:pPr marL="2520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 Пособия  и  игрушки  для  выработки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направленной  воздушной  струи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(тренажеры, «Мыльные пузыри»,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надувные игрушки,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природный материал).</a:t>
            </a:r>
          </a:p>
          <a:p>
            <a:pPr marL="2520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Сюжетные картинки для автоматизации и дифференциации поставленных звуков в предложениях и рассказах.</a:t>
            </a:r>
          </a:p>
          <a:p>
            <a:pPr marL="25200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 Настольно-печатные  игры  для  автоматизации  и  дифференциации  поставленных звуков.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22723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2852"/>
            <a:ext cx="5671532" cy="6454500"/>
          </a:xfrm>
        </p:spPr>
        <p:txBody>
          <a:bodyPr>
            <a:noAutofit/>
          </a:bodyPr>
          <a:lstStyle/>
          <a:p>
            <a:pPr marL="252000">
              <a:spcBef>
                <a:spcPts val="0"/>
              </a:spcBef>
            </a:pPr>
            <a:r>
              <a:rPr lang="ru-RU" sz="2400" dirty="0" smtClean="0"/>
              <a:t>Сюжетные картинки,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серии сюжетных картинок.</a:t>
            </a:r>
          </a:p>
          <a:p>
            <a:pPr marL="342900" indent="-342900">
              <a:spcBef>
                <a:spcPts val="0"/>
              </a:spcBef>
            </a:pPr>
            <a:r>
              <a:rPr lang="ru-RU" sz="2400" dirty="0" smtClean="0"/>
              <a:t>  «Алгоритмы»  и  схемы  описания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предметов  и  объектов;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/>
              <a:t>мнемотаблицы</a:t>
            </a:r>
            <a:r>
              <a:rPr lang="ru-RU" sz="2400" dirty="0" smtClean="0"/>
              <a:t>  для заучивания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стихов и пересказа текстов.</a:t>
            </a:r>
          </a:p>
          <a:p>
            <a:pPr marL="252000">
              <a:spcBef>
                <a:spcPts val="0"/>
              </a:spcBef>
            </a:pPr>
            <a:r>
              <a:rPr lang="ru-RU" sz="2400" dirty="0" smtClean="0"/>
              <a:t>Материал  для  звукового  и  слогового  анализа  и  синтеза,  анализа  и  синтеза предложений.</a:t>
            </a:r>
          </a:p>
          <a:p>
            <a:pPr marL="252000">
              <a:spcBef>
                <a:spcPts val="0"/>
              </a:spcBef>
            </a:pPr>
            <a:r>
              <a:rPr lang="ru-RU" sz="2400" dirty="0" smtClean="0"/>
              <a:t>  Игры  для  совершенствования  навыков  языкового  анализа  и  синтеза  («Слоговое лото», «Слоговое домино», «Определи место звука», «Подбери схему» и др.).</a:t>
            </a:r>
          </a:p>
          <a:p>
            <a:pPr marL="252000">
              <a:spcBef>
                <a:spcPts val="0"/>
              </a:spcBef>
            </a:pPr>
            <a:r>
              <a:rPr lang="ru-RU" sz="2400" dirty="0" smtClean="0"/>
              <a:t>Игры  для  совершенствования  грамматического  строя  речи.</a:t>
            </a:r>
          </a:p>
        </p:txBody>
      </p:sp>
      <p:pic>
        <p:nvPicPr>
          <p:cNvPr id="7" name="Picture 3" descr="C:\Users\Марина\Desktop\Новая папка\IMG_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3537">
            <a:off x="6704394" y="3703124"/>
            <a:ext cx="1821653" cy="2428870"/>
          </a:xfrm>
          <a:prstGeom prst="rect">
            <a:avLst/>
          </a:prstGeom>
          <a:noFill/>
        </p:spPr>
      </p:pic>
      <p:pic>
        <p:nvPicPr>
          <p:cNvPr id="4100" name="Picture 4" descr="C:\Users\Марина\Desktop\Новая папка\IMG_1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2698">
            <a:off x="6084399" y="570358"/>
            <a:ext cx="2597404" cy="194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500042"/>
            <a:ext cx="474340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>
              <a:spcBef>
                <a:spcPts val="0"/>
              </a:spcBef>
            </a:pPr>
            <a:r>
              <a:rPr lang="ru-RU" sz="2500" dirty="0" smtClean="0"/>
              <a:t>Лото, домино и другие игры по изучаемым лексическим темам.</a:t>
            </a:r>
          </a:p>
          <a:p>
            <a:pPr marL="288000">
              <a:spcBef>
                <a:spcPts val="0"/>
              </a:spcBef>
            </a:pPr>
            <a:r>
              <a:rPr lang="ru-RU" sz="2500" dirty="0" smtClean="0"/>
              <a:t>Игры по направлению  «Человек в истории и культуре»  («От кареты до ракеты», «Вчера и сегодня», «Охота на мамонта» и др.).</a:t>
            </a:r>
          </a:p>
          <a:p>
            <a:pPr marL="288000">
              <a:spcBef>
                <a:spcPts val="0"/>
              </a:spcBef>
            </a:pPr>
            <a:r>
              <a:rPr lang="ru-RU" sz="2500" dirty="0" smtClean="0"/>
              <a:t>Игры по направлению «Обеспечение безопасности жизнедеятельности» («Можно и нельзя», «Как себя вести?», «За столом»)</a:t>
            </a:r>
            <a:endParaRPr lang="ru-RU" sz="2500" dirty="0"/>
          </a:p>
        </p:txBody>
      </p:sp>
      <p:pic>
        <p:nvPicPr>
          <p:cNvPr id="5122" name="Picture 2" descr="C:\Users\Марина\Desktop\Новая папка\IMG_1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59340">
            <a:off x="5527454" y="833112"/>
            <a:ext cx="3398256" cy="254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01006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4F271C">
                    <a:satMod val="130000"/>
                  </a:srgbClr>
                </a:solidFill>
              </a:rPr>
              <a:t>Особенности организации </a:t>
            </a:r>
            <a:br>
              <a:rPr lang="ru-RU" sz="2300" b="1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2300" b="1" dirty="0">
                <a:solidFill>
                  <a:srgbClr val="4F271C">
                    <a:satMod val="130000"/>
                  </a:srgbClr>
                </a:solidFill>
              </a:rPr>
              <a:t>предметно-пространственной развивающей среды </a:t>
            </a:r>
            <a:br>
              <a:rPr lang="ru-RU" sz="2300" b="1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2300" b="1" dirty="0">
                <a:solidFill>
                  <a:srgbClr val="4F271C">
                    <a:satMod val="130000"/>
                  </a:srgbClr>
                </a:solidFill>
              </a:rPr>
              <a:t>в  </a:t>
            </a:r>
            <a:r>
              <a:rPr lang="ru-RU" sz="3200" b="1" dirty="0" smtClean="0">
                <a:solidFill>
                  <a:srgbClr val="C00000"/>
                </a:solidFill>
              </a:rPr>
              <a:t>подготовительной </a:t>
            </a:r>
            <a:r>
              <a:rPr lang="ru-RU" sz="2300" b="1" dirty="0" smtClean="0">
                <a:solidFill>
                  <a:srgbClr val="4F271C">
                    <a:satMod val="130000"/>
                  </a:srgbClr>
                </a:solidFill>
              </a:rPr>
              <a:t>   </a:t>
            </a:r>
            <a:r>
              <a:rPr lang="ru-RU" sz="2300" b="1" dirty="0">
                <a:solidFill>
                  <a:srgbClr val="4F271C">
                    <a:satMod val="130000"/>
                  </a:srgbClr>
                </a:solidFill>
              </a:rPr>
              <a:t>группе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 fontScale="85000" lnSpcReduction="20000"/>
          </a:bodyPr>
          <a:lstStyle/>
          <a:p>
            <a:pPr marL="180000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Именно  в  этом  возрасте  формируется  мотивация  </a:t>
            </a:r>
            <a:r>
              <a:rPr lang="ru-RU" u="sng" dirty="0"/>
              <a:t>готовности  к  школьному обучению</a:t>
            </a:r>
            <a:r>
              <a:rPr lang="ru-RU" dirty="0"/>
              <a:t>,  появляется  потребность  в  знаниях  и  стремление  к  их  совершенствованию, развиваются  познавательные  интересы.  Это  необходимо  учитывать  при  организации </a:t>
            </a:r>
            <a:r>
              <a:rPr lang="ru-RU" dirty="0" smtClean="0"/>
              <a:t>предметно-пространственного  </a:t>
            </a:r>
            <a:r>
              <a:rPr lang="ru-RU" dirty="0"/>
              <a:t>развивающего  пространства  в  группе. 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Так</a:t>
            </a:r>
            <a:r>
              <a:rPr lang="ru-RU" dirty="0"/>
              <a:t>,  в  групповой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библиотеке</a:t>
            </a:r>
            <a:r>
              <a:rPr lang="ru-RU" dirty="0"/>
              <a:t> 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необходимо  </a:t>
            </a:r>
            <a:r>
              <a:rPr lang="ru-RU" dirty="0"/>
              <a:t>иметь  достаточное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количество  доступной  для  детей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справочной литературы  по 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разным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отраслям  знаний,  детские  энциклопедии  и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атласы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13" y="4091703"/>
            <a:ext cx="2331259" cy="185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 fontScale="92500"/>
          </a:bodyPr>
          <a:lstStyle/>
          <a:p>
            <a:r>
              <a:rPr lang="ru-RU" dirty="0"/>
              <a:t> Дошкольники этого возраста используют </a:t>
            </a:r>
            <a:r>
              <a:rPr lang="ru-RU" u="sng" dirty="0"/>
              <a:t>различные  виды  речи</a:t>
            </a:r>
            <a:r>
              <a:rPr lang="ru-RU" dirty="0"/>
              <a:t>,  у  них  появляется  интерес  к  слову,  они  активно  занимаются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словотворчеством,  самостоятельно  придумывают  сказки  и  рассказы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  моменту  окончания подготовительной  группы  у  дошкольников  с    недоразвитием  речи  должно  быть </a:t>
            </a:r>
            <a:r>
              <a:rPr lang="ru-RU" dirty="0" smtClean="0"/>
              <a:t>преодолено </a:t>
            </a:r>
            <a:r>
              <a:rPr lang="ru-RU" dirty="0"/>
              <a:t>отставание в речевом развитии.</a:t>
            </a:r>
          </a:p>
          <a:p>
            <a:r>
              <a:rPr lang="ru-RU" dirty="0"/>
              <a:t>Нужно  предоставить  детям  возможности  для  усвоения  родного  языка  и экспериментирования  со  словом. </a:t>
            </a:r>
          </a:p>
        </p:txBody>
      </p:sp>
    </p:spTree>
    <p:extLst>
      <p:ext uri="{BB962C8B-B14F-4D97-AF65-F5344CB8AC3E}">
        <p14:creationId xmlns:p14="http://schemas.microsoft.com/office/powerpoint/2010/main" val="23675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743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Центр «Будем говорить правильно»  в  средней группе</vt:lpstr>
      <vt:lpstr>Презентация PowerPoint</vt:lpstr>
      <vt:lpstr>Особенности организации  предметно-пространственной развивающей среды  в  старшей    группе .</vt:lpstr>
      <vt:lpstr>Презентация PowerPoint</vt:lpstr>
      <vt:lpstr>Центр «Будем говорить правильно»  в старшей группе</vt:lpstr>
      <vt:lpstr>Презентация PowerPoint</vt:lpstr>
      <vt:lpstr>Презентация PowerPoint</vt:lpstr>
      <vt:lpstr>Особенности организации  предметно-пространственной развивающей среды  в  подготовительной    группе .</vt:lpstr>
      <vt:lpstr>Презентация PowerPoint</vt:lpstr>
      <vt:lpstr>Центр «Будем говорить правильно»  в подготовительной группе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  предметно-пространственная  среда  дошкольной  организации</dc:title>
  <dc:creator>Марина</dc:creator>
  <cp:lastModifiedBy>Оператор</cp:lastModifiedBy>
  <cp:revision>15</cp:revision>
  <dcterms:created xsi:type="dcterms:W3CDTF">2014-11-26T08:31:51Z</dcterms:created>
  <dcterms:modified xsi:type="dcterms:W3CDTF">2015-03-15T14:29:07Z</dcterms:modified>
</cp:coreProperties>
</file>