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C2A84-B296-43FC-8820-A25E20095219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5E1E-347C-4508-83FF-445BF434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2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5E1E-347C-4508-83FF-445BF434B76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BC7BCB-803F-4692-86C3-863BE88F182A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3C43A2-F851-4501-AE7A-B2EB7792067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36712"/>
            <a:ext cx="8429652" cy="216366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Развивающая </a:t>
            </a:r>
            <a:br>
              <a:rPr lang="ru-RU" u="sng" dirty="0" smtClean="0"/>
            </a:br>
            <a:r>
              <a:rPr lang="ru-RU" u="sng" dirty="0" smtClean="0"/>
              <a:t> предметно-пространственная  среда  дошкольной  организации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00438"/>
            <a:ext cx="5986015" cy="135732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Центры  </a:t>
            </a:r>
            <a:r>
              <a:rPr lang="ru-RU" sz="3200" i="1" dirty="0" smtClean="0"/>
              <a:t>:  </a:t>
            </a:r>
            <a:r>
              <a:rPr lang="ru-RU" sz="3200" b="1" i="1" dirty="0" smtClean="0"/>
              <a:t>«Учимся говорить»  </a:t>
            </a:r>
          </a:p>
          <a:p>
            <a:r>
              <a:rPr lang="ru-RU" sz="3200" b="1" i="1" dirty="0" smtClean="0"/>
              <a:t> </a:t>
            </a:r>
            <a:r>
              <a:rPr lang="ru-RU" sz="3200" dirty="0" smtClean="0"/>
              <a:t>и </a:t>
            </a:r>
            <a:r>
              <a:rPr lang="ru-RU" sz="3200" i="1" dirty="0" smtClean="0"/>
              <a:t> </a:t>
            </a:r>
            <a:r>
              <a:rPr lang="ru-RU" sz="3200" b="1" i="1" dirty="0" smtClean="0"/>
              <a:t>«Будем говорить правильно</a:t>
            </a:r>
            <a:r>
              <a:rPr lang="ru-RU" b="1" dirty="0" smtClean="0"/>
              <a:t>»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952328" cy="2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hQSERQUEhQVFRUVGBYYFhUVGBQUFxQWFxQXFRYUFRcXHCYeGBojGRUUHy8gIycpLCwsFR8xNTAqNSYrLCkBCQoKDgwOGg8PGiklHyQsLTAqKiwvLC8sLCwsLC0sLSwvLCwvLC4sLCwpLCwsKSksLCwsLCwsLCwsLCwsLCkpLP/AABEIAMgA+wMBIgACEQEDEQH/xAAbAAACAwEBAQAAAAAAAAAAAAAEBQIDBgEAB//EAEgQAAIBAgMEBwQEDAUDBQEAAAECEQADBBIhBTFBUQYTImFxgZEyobHBI0JS0RQzU2JygpKissLh8BVDc9LxFiSzJWNko+IX/8QAGgEAAgMBAQAAAAAAAAAAAAAAAwQBAgUABv/EADcRAAICAQMCAwUGBAcBAAAAAAECAAMRBBIhMVEFE0EiMmFxgRQzkaGxwSNCUuEVQ1NicvDxNP/aAAwDAQACEQMRAD8Aw9kfE+//AJom1VK7z5Gr0G+s+PzS4AzbXw+FEAUJshpt+BP30cBTinIhh0nVWpha8oqwLUyZwCpAVJRXiK6dPAV6K6BXrQI31M6diouwAJJAA3k6AeND4naqKcq9t/sLBPmdyjvNVW7CsQ2IdTGotgjIvjPtnvOndRq6i/yi9t4r6DJltm7cvfiVGX8rckL+ou9/cO+ik6P2995mvN+fog8LY09ZotbnL3V0hj9U+hrQSpEmNbqLLOs40KIUAAcAAB6Cgb70VesvBOUwN5pZcvg0Tzq095hFGDdpVdNC3BNXO1UsaZrdHGVORF24gTYMAykoeaGPUbj6VYmNdPbGcfaXRvNdx8vSrDUDQdRoqLx7Y+s5WbOBDLF9XEqQR8O4jgamaVPhwTIlW+0pg/18DVi37y/Zfx7DeokH0rzGo8KKH+GwI+fMaVXPVT+EfWEgeNW0iTbric1u5A4J1Zg95n5VTd2zcYEKt1TrB7AjXfBPKmEQqAuJ6BLFRQBmQ6U70/W+VZ+iNrtfZczNnyzyBg8/SlFnGE0Bva9odITzATiHV6KrR6tAoOJM7bXtDxHxrTYZyA0cY1HnWewy9tfEfGnivCnlx9KBqM7DiVZS3AkrOPYZixzcpAEAd/Gs7icfmcmd5orGsWnhy5UnFp/sD9oUOoZHWP1UBB7RzDcI2ZUPNfkP60VbpZsW5NlO4kfH7xTO2PnTjDBMRXpHGyMVlUiCd270o3/FBmy5Dm3QdNTGnjqKG6NvFwjmPgQaLwli3mOdouK5zDNozjcxUjfFO1EbBxF3scE88CE5rv2APE1YLF48UHkfdvqva9pSbctDgghRvZJAJI5LMzUtnXxmZZMjg2hk8wdx7qIbVBxgQObSm7cYv21tE4f2rktwUAcpkmNKSrtq+xPbMQIHHWa909uBsRbA+xrv35ivwUVQq9sj80e40HVuyovxmj4WBbYc847xml1yJe8y90P/AMVDsn2rlwnkB97VeLyMRMGOBBE67hwmrML7RyxB3DgN0wRM/wB8qEUycA5EP9rKj2kwee3AH0lNrCJAlbknmVWT4RNCHKT2QR4602uZZ7Tcidy8T4ncT60Deyz2Y4R7XfI14bqFYuOD1ENp9UXYEAkGbnBbQVLCsY47zFIttbWuXLqIlwhW+wYkaR2hrqfhVtjAi7YtSSApMxyj3HdrSu0bnWIciEWy8EKWZlnRzB1pjVOoypmJQjFs9RNJsXFjILbvmJJUHnI3TxiaQYsEOoJMA8CZBkifzhHCj9lKpudac7BYiVyLObTKDvO/uFD450u3HgTrI3nfxEUjYwVRmS6qG3sMgdYRsnBLdDFpERu8+c8quv4HD2/xjv5a+O4eHqK5sclc8iNBGhHPnSjH3TdchSGEcJJBBEx5/Dvp3TXvVQSvEUNaWNlVHMaYS1g7jQpee8xPuqrbmybStbVZgzMyZOgHxoQYEiFghp9qY8uUaijHtOVViRo29iAdNI10A0oB1lzoVsJI+Ec0tK1WByACIvwGCQNNyTuiJEazrHPSmrYOzo2Uk8PbEeoqjFXxZWWdZI0CrmJ8+Xf41DCYprgkSR3QCDO73Gip9n4BrPzIkXPqebPM+gkr+z7Ize0C2/2vamQYiN/fSu7ggFJnUEmQI+rPz91OuuIgNrIkz/fjQeOXRo3drT9QcK7U01BfYGDLeH6u53IYkjETolZTGYbq7rLwB08N4rXoKQ9ILP0k81HukfdQvDcFmr7gydWduG7GCWGotRQNijk3VxjMJwa9tf74U1vjsHx+4UswH4wefwo3FXyNAG74WffS9oyMQlZw2YtxRoAmmGIDE+y3mBQZwjcjQlQrxNNL0xzAujb/AETD7Lf38KdgVnujxh7i8xPv/rT9TT1nvTET3Y02OxF0RBPCd01f/hzFdT25JLkwJPqd8H3d1BbOANxQdxrTJsy2OBPiW++uTkYMq5YH2QIhFprNwMzC5m0OWTliIkkaju3b6KwRXPndmU5p1AMgE7uXDUzoBTtMEg+qPSfjV6WgNwA8AKtxKfxCMcTAdKrgfFSN2VN3iT86mv4wfon3EUV0ttTiZ/MX4tVJt/SL3hvkaL4hzXWfgYz4N7NrKe87nhtYG86AxoJJ5x99P8DsG5eRGVlCmQQS27dMLl103TS5sOoKgmCQw/UJhjAIOpUjfHZ76Z7F23CZQN0QZjyaRvGu6arQqKCHMH4hrGL/AMIcA4gtzZRt3CvYJQFjExoNJU7/AFqi9cDmS+Y8AokASN7aAb9wo21tAPcLXJW4NHiCrCTBmeUad1X4xuwFQAJv0Eazy899K2FWc7BLaS6yxl35JHrDdi2y+FKCB2t5JjcNDHdUk2OqOD1mgU/WMtEAg90cOZrnR8L1N0sSBbfMSN+47qZ27mHayLgchRMAwCCTMgefhV7yDZknt6fAQC7gSB3/AHgeIuobbWw0GAAwnsmRBGnhSZMCVbW4pY8kK5oPcf7mnt0WGQPbJZS2Q7xqIDenyoS5ZaJyeEzpJ7+FCdw5+H55lRUzKex/SDrd0bUez9UGdfE+GlZTaWLMAIWBTs5h2SYMLIGo0JrT3L4HKO7TTMRpWe2ptLK+VSSAtsGZCuELSGE98+XfTAUtwcj5w9SKuCmCI0XD3L1iyVMMc3WMZkwI9eyffTLYmyHAm6zsDqAqtujfI3Tv5+tJNmbRY2Vg5S73O0dYy3C+UDm2aB41oMaMrMr37gXSFCMfqgjcQDzo1VnlocLzn8olqEDW+03HX6zm1+iguklWuodOUEgzx1nfSn/p8LC23I3vDKv14gARuCgbuJpthrea4hzYh8pkEgBROkkkngajolwlgYQwCJOZgBoAPP8AsUDVF7quOuYXTlUfAPGOkns58ysrHMqnst9bdu8mBFAbRTLKxuB1pvsa2ttz10I1wnq7ZOp7UliBoJZgBQfSJ17fMZvc1K1JYObGzyMDtGkVQ7FR6GJLaUr6QYf2T4/KnyYhRuFKukOIkL+t/LRPDhjUqYHWfdmZiwNaY210pfY30xttoKNZ1MMvQQvZy9vyNAbR6VG3cdBazZTEzv8AdTLZg7R8PnSHEau5/Pf+I1Rces5pF+ljndZ95+6qj0oufkve33VIiqGOtFBXtBkHvK9lvlxI/OHy/pWjX76y+bLetnvHx/rWoG/z+NVs9JZPUQvBPDr4itoprCWjr6Vt8M8qp5gfCqpLNL1qYqAqYq8rM5t+0Ov142tPEFqCtJNy0e8j92aJ6YHK9puYdfeD8zVOCtH6EniQR5oaNrMfZ62PxldCcalhK8diRcVdScgCnTdmEgjmJnzFX4LEqtliyKSC0Fwd4BiNO7dpSzG2Ltu4zJIC6Aj6wOo8dI9KHuYK7cUOuZiQc0nU69+/hTNDoBlRk4il9TY2seM8ZjLAbTDuuYsdNYUQRvMDnw76cDEhVFyGJaAVI0yyfzhO+s9sTAdYGMhMpnMdw7h3zwinGEfPlTQ5dZ4xEAR5mk3YAsfxjNIK4Xv0xNJ0Qw4cYhWkg5ZG6QQ06+dV4zoybds3GGUgqQJ7OX7MHfvGlMugtsfhF0HQEJ8vvrX9JcKDhmBSd0TEjdGp57vOmFUMoOOoH6QedtjD4mYLbeJCWkFgBTnBEez+cdNCNfcaHwd1rlm91hBYMCIA0GRdB3b9KpawQQlpmLas1oAwIMFZ4EnlQtnbZtG6rrObiI0YrEQNSBAHOgsko4yCJzF6IAZkDloJad/97qTpZSSWGYk8dy6cqYEOUuFxEgFQQAQBzqmzjE0DKT7PI7jJjxrP1l7Wtk/LiO+GaVTpSuCcN+wjLZ2U2nBI0MgkCFmF4+NG4Par2xlABg8Zkd2lJ0y3FYZTllSR7JgsfZPPvo++otwF3toJJYzvMGNNAdPfWj4deqV7HGZm+IaUtYDWcYjTFdIybZ7LBoOoMkeA50t2jiG/BwQsNPstvGZF1MHk00IjtcMKoILMDnIEKJ8juijNrdWou25HXEBsok5UUnLJ3CA0eQpzVhQi44HBMT0bObH3ckZA/wDIXsvB/hFpHuGLltlUsPrKhVoPjp50s6Vf5hHJveAfvqjZu0LttVVJymTqBAMyZqF+8biNnZTmndpGmX0rIe1H3bBzNrSMwfbZ2/7iB4dpApb0gOi/rfKicI/YHhQG3G9nwPxFU8M/+lR852t+6MU4ej0oDD0etHsPJhkHAjPZI1by+dZ7meZJ9Sa0OzDCuf70BNc2Nbsfg69ZlDQJzCDJ141Fa7pVzj0meYUMwrQbIFvM+YErMA5SwjyBg1VibVjMYUx3I8fCiLXKE/CZfaGkHkRWnR5g8wDWcx69k072fczWrZ7o9NPlVX90SV96HKa2GyLk2V9PfWOWtT0duTajkfjQ16y5jcGpg1WKmKvKzP8ATVPo7Z5OR6r/AEqGzGzpY7ig880UX0utzhifssh9+X+aqOjFt2tIBbuMA2aVRiIDTM7udF1YLaIY9DAVNs1We4lu1sEWDdWO1wnc0b45HxoPDhVZZYqWhdZOThoI04njWqOzWzl1sXiTzCqP3mrj7GusZ/Bj+s9tfgTWZpLnr9nY2MfWMXNu54+syGIAcgWlzamSoy5u9jumm+ycG0glAoiDunuPP1NPbewMQN1m0PG6T8Fq5Ng4r/46+dw/Ki2Pe6MqIRnvBqVBBZs46QnousX3HHID6FfuNafbdw3bJQaHh3kbp7qy+F2LiUfrOutq8RKoSMvKGqjbFnGqVyXXuZpnIqrliImBxn3U7W7pWoYcgQJALkgwO3g7o6yyR1bQWDIQTGsSRxEc+NKb/R0lYVXa5JPWLIk8CRugaGjP8JxzMWIuAniXCnzIauL0TxZ3x+tcJ++hm1m/lMuQveVbRtNqpCgBTO7MWhpE8eFZhTuPKjLtvU6VT1VZTOPQTW0F4oRlYZzC9jYiCysYBSNNN0DQ8Dx8qZobca3yByCoD5mflSNbI41IWByqfNsUcdIN7KWbIURqmJsiQzkiCBBAI1kEHmKXILNtndCxZhGpBJ7yYmZjWt3srZNkos2kJyT7I/M195pk2w7H5G3+wv3U1TXbqKgd/B9Il5lNTZVOZ80bEyxOpUjcdQDESKoLaQZjs8uFfUhsSx+Rt/siqTsWx+St/sipHhrD+aF/xDHp+k+XLaAGnfSnbJ1Hh86+0DY1j8lb/ZFKcNbw9y4VOGsxmZFJCT2QZJBE7xwpnR6f7NcHY94jqdQLE2958dwwo9Up100wSWscVtIqLkQ5VECSCSYoVqiwc4jqN7IMjY0sXT3N/DQ2Ev3bVkqXKgQII1XQ7p8/Sjb4+gcDiCPUgUftKygVFLLJK5xALEaRM8NJ8BV6vZBaVawDIxM7syzdGYoWk74nUkSJHONaqxOGZmJZ4J3glpB5HStNsVgbbwTK+hlokeYNZ3G3m6xu3x50UJuAOcQgtxxtiPELKmjNgXJsx9lvj/zQzjSu9H31ur5x6/0oXVTAdGEfA1oejL+2O4H4is4Kc9HLsXY5gj4GgjrCzUCpA1AGpA0WUgXSFJw13uWfQg/KtD0WUJatKmim2Trrr9G28/pN60nxtvNauLzRh6qaY9Frs2sOedsj/wCtT/JU+aysig8EnP4QLICxJHpNdFKuk95kw1xkYqwAIIMEdoT7qhitp3EuGBKLHZA1I6lrhObxWKXbd2hdfDv9F2WVTIzGFK55OnCAO6mLHAUydPUfMUnpkRzsi8WQEkmc2894I9xo9hSXYDk2VjfGnibKGvWjfUqsntxJftlYtKzETpGcEQeLCiM+IJatxYZAwT+scUFtvafUWwwWSZ37h6UnfaV2Cfwi19Ub19oprOVSRDSeUAa0r6QYr6ME3xcMkQpJVTAkHQd+tB+0LnAlXrUKTvEd43E4qCs2VJkHJnZl5wd06zVewrN5iyNedVUCOyuvDQtPATVV8AgkOusSJGohezB1BkHkNaEw+Hus+a06lgIcll4hlMz3EDnVyx7Si6atiD5n0jUdDsKD2mYk83Ame4RV1vo5gwJCoRMSWJE8vaie6kA2FeEEtahMkzcTcp0E8Buoy3skjCXLJuWg5uKfbWFAVZBjcey3pVAvZIyaKgPfEt2u1m0F/B0w7Ek5tLbQAJnf40jxG0HaWyWQeahJga7g3j6V7aWzYOZ7tqSdRbJeCRIEAaAwaFZ1hBnnKG0g6liTI8mI1+dVfLDay8Re2rTrytvPYTZ7IuSqHnbJ99uq8bfv23e4MzLLAIx7JlrQTLGsmX9K5sE/R2/9I/xJRGJ2VdLllvkAsCF1hQGJgQfAUDSLikBfjGq2GQWx0HWUX9oYhSwFtGjPqJHsjsz2jE99U/4niTusadrfImACo3mJ5nTSgNpWVe/cLvbtAdkkMDLTmAYAAk5VMgnSKDxVsWgSLtskHKwDEwCVyQDoSAh9Y1oLau1c+ycSNzf6X6x1f2pfXXKrL2Z7LBgIYv2cxOkD9qhtlYrNeRxZRTcmWBafZBMDcCdfhMzVGJ6PXAqshLM05lGkBtdJOnAHWi9kbHuqys5yhCITfICxoRw191SL7GIBQ5z9MQHnA8FBMT0+b/1Fu5Lf8NL3NGdOT/6lc7ha/wDGtCFZo1vvGPV+4JHH3Iw/iV99wUNfxihJZZIGhqzbmlhQPtL8z8qR3r7EQT7hVAMiMVWKoORLuvIGUHgInT0igTJ1qw3WAiTFUUXAnNqGI4l7jfQ+yGjEEfaB+/5UVd30Apy37Z749dPnUrzkRNuMGadN1H7FuRdTx+Iil9s/GiMI8MDyIPoaX9YWbcVIVAGpijQcmKu6I6WbA+yzJ6JeX5VQKI6P6ADlfP71xx/PQXOHT/l+xnAcx1jrWIYkIU6soBBiZIM7wRG7SNaR9J7bMUVsocW5ds6jMAhzQCQQAZ4azTXFbWcG7ZtL9IttHVjBWHLqTEg6FCPSs9gtm3Ab2dzc61CHPZkkggdpgSN53DhTl9aOmCefSATczKCMAHrND0VabKfq/wDjy/y0XY2TcDKxvFsvAg6ygWCZGk67qW9EL46lZIHs7yB9e4ONXbS6Q3EKZEBDakiXhcwGogb53zpRxXuUE9hK2XeXa6Du36xQ9uypa7iHjOew1tXCjL2WYFhqkuNFndoaHx1uzcwpe0XYJlXMcoUkbmEHeZMjh3Vdj3TKyGNA0AZ2yzqVUMxEdkaRG6lSLbWxegEE9WBvExDSw4trVF8NVeT16xKy7ThMop+Z7mHtiJWDOmo4b43GiNl4FnzqBqQpg6SBcBO/uoO2dEaNBGvmPOjLeCuXXISGO+AyyDLgPv4Zl9aZpUZznGIgxLEHHpPWNg3mLABVykKZYDMYWQDxgDf41Z/01cOpe2swfbB3QNO6dPOpDo7iBrkMAkgArM845aAc64vRi8Z0C66SygAamB+17j3U+bP9wnCo49wwbamzGVB2kYkiQjBoyhySd2naFJHUrI8J3GdREGnmL2C9sZmZYJIABLRoxzdkb4I9KWYm3v7OYRE7oggzBg8DwpO3ywdxOZBR92dpE0+xcUiW7WdlWbRjMQJ7Sbpq6/0sUEwqkAkA5wJ1gH2eNZjabTZw36LfEVdszA5rLAlYfVuJiBA4RqG46V53TXMSawcYnq/s6ihLDzkS7F37dwEEPlLM+UXFhWcMGIm2d+c75jSK7ZvWwWy22OZleM6yIcXND1eYgsAdSaovYgK6KGWCDmJKxHDWdDpVmAxiXCwGhG8bzEkAyI0NWs81eB7x79pw1Sn2AY0/6rH5P9//APNEYLpGjtlYBNCZLiNI03DnWIba1/MlvqYuPLGdRkBMMADodOJjXjTXo6pa+7tIcIUK/VAzKdF4GePGiG65E3k9PSCYVZ245+sy/TG8G2jeKkEfRwQZGlpOND9bpXuk5/7+/wDpD3IoqoVVrN2G7wyAYntv+xbHf8FP30lcU46QHW2O5vlShqMvSUkHGlUFaveqoq8iWvuHhS7H6ZTyNMHNBY9ZU1KdZRuk0Vp584NW2zQOzXm3bP5selHKdaAwwYQHibbC3MyKeaj4VeKA2O82V7pHoaNBo0pLJqN+Rh8RBIIIYEaEdq2dD610GpXBNi+P/bb3CflSup42n/cIaj7xfmP1lHRPGkdYTroCWJ1ACkwTBMaHzo69a6vM7XFViqPllQWLFy9vTXMOxB8qX9CUDG8jagosjnDER76a47Bi2zdWApNp4gDesEHx1p4Z2Aw+u2pqmGOuIhtH6K13dYP3p/mrQHGBcPbkhezpPcSPvrN4NpsIfz3962z99H4ra1mwmHa8d/WBREwQ05iOQ3eYrZrcjQ1uBkj+88hqawfFrqicA/2MSrjCbxM7p15btfdvo23hust3CTl7a8NO08a8oEUBhsQt43LqKy5xJDCI3+yeI360UXKq2umhKyRmy6zy019autZ8lrM8mBusD2ivHA/YRrZv9hRmghQIhjB7O6DxK+JDd1FbOwZvtkS6ytq2cSDGnZGs7zI/pS7CYYXBmBjmJErxnwjSad9HYXFmNBkI56yp5+FY+QTiadVtu0HjGeOJXe2GhZ0fEhWSNSSPajsibm4ZWAEA61Te2DYAk4oMx3ZckkTB0L7t89wNPrvRCyzs7FiWmfZ4tmgac5176inQ7DgaZ98+1yniBu191dtPaa3nr/UfwiHbfRm3h7atmZ5ZlgZVHaBJO48BEceM0tfBlUL5WAiBmZSQCMohcoaIOn/NazpmPobf+oP4WpFtTEqLJQOuaQrCGzdmDqTujX0qjDDAATNtvdg+58DHwi/aTfQ4b9Bv4qp2fg7xS7ctDQLDEnfxAjidJ8J51PaX4rDfoP8Axt91E7HZreDvZizdY8xBCi1ItlA3Bu146zupHw3H2huOfT8Zp6sZ0VPP/cRVgOouC4t0hgACFALNxkrlHDTWs+20Wt22KqQwECJ1kx4wNPStfc2EotjqUVHKzmYOY1GkyCJEiOU0P0nLJYW5cUQoXMIVyr6ADWeJ99Oap/NfcfwiB06JTgjJHQiDdHjiGu2/wpVV4cqRlByQOw4XQGYO7jTPovbvDF4nrmUwAEAEdnNIbcJBHvBqtNrLcv2DaGZWR5ZZyoYRmE9wOU8jpTHZGJL4q+pUjq0RZP1gWZgR3Ujq/N2NgDbj6x8Bdo5zx+EwnSNv++v/AOofcAK5ZEx5fGq9utOMxH+q3xircLvXxFRj2VhV6Snbh7a/o/E/0pWwp9jsCHbMTwignwdsb39SopgHiDit6rIpi74cb3X9r7qqONw32h+9VsHtK5EENUYkSpogb4qq4KsJEI2Dcm0B9liPXX5mmoNIdhPBuL4H0p2DpVLB7UlDxNXsC5KEcj8R/SmlIOjd3Vh3A+hj50+q4kGSBonDiVuDmjj9xqFBozZmrxzEeunzpXV/d57EfrLIcMDFvQJvp2HO2fc6mn219oW0uoC2ozBo1iRx84rHdHdo9RdDlsoyspMZt8cKYX+lGHLFoLMTvFtQSfEgUU37U2gc/Ka3iOist1G9RxidZgVuZfZ64kcNGWf5aC2zsl71iEAuElQu5WtnMCZJ3pBb1Bou3ihcF5lmC9sjNv8AYcGfOjsJtC1bt9sOWnhujhxFej0iG7RKBnqeJ4bxNvs/irbsDKr1+QgWztkstm0CuVsgVxMxAOs+PxqeNwkWnMrOUzz3RpTCz0gtaxZBJ3ZuHuND43br3Lb2+rVVdSDE+Onpypk1XFMAcYmc2o0ytnPP1/tAMG7i0SshTlkj3U36It/3Gu4q0+UEUp2ZcHVlW3GN57okCjNm3JdgmVVysHfLmIzDKQBPs15w2ojENNmrSuyJaDx2mw6SpcaweqYLrLGSOzBnUa8qw+H2vesv2G1B1UnMGjhr5EdxFaW9stytvt3LqgjQuFAAGkKIDEjTWshtC4XuPl0lwBOpgKoG/jpQL3bcGWbWmCkbG9Zr+lONFzC2ribi6sOY7LaeINY7GYksxYgAsSTGksdTAJ7/AH0y6q+MObbrFtSLilmWVENIAmSDM+R50oXEqwKquu+eYAJJJY6aA6D50cuSoYTJu0xa1h1GPzxC8f8Ai8P/AKb/APkeunpCFVUCNAWD2tDz09fWpXrDPYtsoMIjA6fnsT/EvrSi3JYTESN+mk8awrq3rsyeM9J7Hw4VajSqvUqOY0G3LSjMLJB/S15cq4+37VxSr2MwPBmmeWkcwK7ihhnuGDlTKAI07WZ9SIPDL61XewOGHs3J0P1o1gQvsbpzGe6I1mpFTeh/OG8uk+8rfnKsNtuzbJyWMm8SpA5TuHcPSmNjpWg16tiTpObhwGvnQjbNw35XgORBPGTl0/rVWNwFlLeZLmYk9ncJ3T2Ykbzr3d9c1T7evHzlBTp2OCp5+BmSx2Iz37r7s1xjHixozAt2h/fClc9tv0j8aabMHa8jT5HAmXgDIira+A6y67Zm0MZQeQH9aXts1BE7zwJ19Kc4liCWCnVmJ13jMfSlL4sSx+sxgcwoHuphH3dIiR7WDB/wZRuAqXVjkPSrQmnfVZonMsw2kiFjQTzqu6NTVt0/AfCqXqk6UbOaL5H2gfv+VPlOlZ3Nluoe/wCdaFf7+NRYOklI36P3YujvDD3T8q1ANYzZd3LcQ/nD36VsJrl6TjLQaK2a0XF/viKCmhnxB/CLaLvKXT+7A+BoWpXdWROGfSJsRah2B07TD37/AHVdsnCJ1msEBWMEMwJA00Ek6kGO6tBtHZ5xOW3ZUBgSxkFci5VGVid5kE6farmB6E30YOHRSN2jtHqAKMaCrgqcib+n8TS+ktY20jjHf494KlpUa8iTBClZBEkPrAPDU+lVOZ4TTX8EuWcRluM11mtE5ggJUSRIWTMa+tE2ujz3me6ewHYkKVMgbpjSNeHdW74detdZrJx1nhfHtMbtSLgu7gcd+OueIJhcPbKJORQZ6wyocEE5QJO6MvDiatudQvs9sw2pLb/q6CPWmlroiOLMfAAffRVvo1ZX2v3n/wCKdfVVD+YzDXw/UN/lqPnzMNYwatYzFoKlQF1lp3kHkKa9G9boRfr6TwUAE7uPCleGwwYhGmBLQd34vQROpBJPlTno/gXW8jlCgysCx5wYMcD7IrzllYfI7zeqr2bWB6enxmivYa67G2CAVgl+asNInWdNfCvnm1LTDE3ECtKkg5ZLSp/GExoJ3eIr6bYugMWJEnQnXUDcD6ml+H2IhvNeuOju4UGFABgqTMnWQgFT5K855OOI+HIwVmROAu5QzsShQEZmE5yFzGN0SG3c6GbCQoeNCSB5CT/ffW26Q4NBaEGM1wyV1yq5JJgDhWf2pYtpby23JOZY00O+T3HdrQ2OwhYrahuJI9B+cM2Vsi5cw6AZcj51zS2ZVa5LDLuaSoq49A7f2rnqP9lYbE33tsRLrruzMO8xBjfVf+Kv+Uuftv8AfQrGrfiwZxPQaHQ3VVhq3xkDM3R6CW/tP6j/AGVw9A7f2n9R/srCHa9z8o/7TffXv8ZuflH/AGm++h7NP/TH/J1n+pNw3QRPtP6j/bUR0CQ/5jjyU/dWJG3bv5S5+0331IdJb43Xrn7bffXbNP8A0yvlawf5kQX7eW6w3wzQecE002WN57qV3NSee+e+jsDdi3cbkD7gajqYLVVbBmKA1wg5ToSZB1iT7qWWbTEksNe+jtl4kaqePHn/AHFHHCEkRGvePfy3U0VVekz7alatWXr6xZbMGrOvHKjbWA9otAC7yTodYMc4oVdmuRIUwd2nD1qu4Q38Jzlus6/DwqpjpVrnQeHzNUnjUYicFv258tad2LuYKeYBpRxFGbOudgdxI98iofpOXrGlpoM8vlW1R5APMA+tYZDWv2Zdm0h7o9NKqsuYbmpBi8eUxfWLBKQond7JJ/iPpTwNWSuXczFvtEn1Onuiq3AFdp9Y9oKw7kntNZ//AEC/pAtCBHsk8ubd1U3OneJP+YB+iiD5VmCahVRawGMzVXRU/wBIjxulF/rVu9YcwBUEhTAPCCIohumGKP8AnuPAIvwWs/UqsrnvLvp6zj2RGd7bt5vau3D4u330I+JY8fWqBUjVi0gUgdBNbsBZ6lz7TdYGPMlGP8tPr2IuK2mTKMp7R1IKuTx4ELw3E8qRdG27Fj/Uj1W6vzFOtpY3DWoa8UDZRGZWbQZgNwMCSw8zRaCWr6+p/WeVtC13MMcTl/aroqsQgDhSJJjWdMwEadn1PKhht7foh135wJgjmOUmgsbtrDOtpoIWNRkeAZmAQpBAM7vWl67dtMJZ7U6hj1biQRB3ADfrzg1VzcG46SFXd0xNDd2zG8DjpnXcBM+unnS3EbSJukqXBgFlIDAAHh2gNaEGPsAvky33bVEOZcqFe0xzDmSN+6KAxGI6pib1oATwcjSZIG/gTVGa7HKyFq38DH4xx0tw/WYdbg+qQf1W0M+eWsVFfS7Nmzfw7pZYMhDCVOYBjrv8SDXzl7cEg7xofEVW9TwTN/wq3KFO0qNRNWEVA0vNeRqD1bFReuzKmCkV5rsI44MCPAxE1M1BhpVweYC6sWKVMX7Mwx60ju3+Y19KOxOLhOrAG/2uPjVVhgCdAY018alceeAHgAKM5DnkTBr/AIOV+MCs3jB0Iq/8IPEn1j5V4iomrhh2EXcMTkNiRc6Dw+ZqsGuudB4fM1AmrQcpu7qv2YYDDkQaquca5s5vpGHdUnkSB1jsGtLsG5NqORPv1rMBtBTzo7d9oeBoawhjbH3stpz+aY8ToPeazirTfbdz6MDm6g+8/EClIoVp5m34YvsE/GeYV1VrsVJRQRNf0kctSArpFdAq6nEjEjFdqUV6KnM7Ed27zJgHdDlZGDAjeCLij+Y1kMRinuOC7sxIEliToYkand3VscIs4DED81/dlb5Ug2Ds5b15VYwMpPjlO7++VXotCad2PoTPJ6yvNjgd5oMLcVLT23IJiEY5Z1XQFTyjfupRcwi28rOA1sRMQRrw7teJrULgQrNCKBl7LmJ75jUHSeR9aW3dgi4c7yNxyr2hpoJ17WkExz5Un9vTYGLZ7iB2qRgDErHR5Xi6HGZgDoOyAYgLHdQO1uj7gCGzSTJgnKOJJ4cPGtTh8OBpprryAHAd1J75L3LgfRWhZK5FcA6TqQTp3bh5C0Fj6mwgtwIQWFBtWDbEL23YLbm00ZS/Y7K9mVLbydDVfSDC5Lzcm7Q89/vBqV8C06XAVJBA1zMFjdMERv48hyo/pBbL2EusU7JiUJIhu/xA9a0dQhR854MY0Fmy4DvxM0RUStRuYxRxoZ9pDgKBPTGFRVd1gN5pXiNrc2AoI4wt7IJ7zoKKlLP0ETu1dNXvNGtzFqO+g7+OMGOG+KqSwT7R8hp799O+rC4ZQABJHn2p+VaNegbaWY9BMS/xpSwSsdYrwSnLJ0JJNWMKlNQJpLrAk5kGqs1NqhUysr5eHyqE16vUWAkXqnDtF0d//Fdr1SJPrG6Np4U22Ddi5HMEfP5V6vUIdYQxttfCm7aZV0bQr4gz/TzrLrjnQ5XEEcCINcr1SyAgmPaG9kfYOhhCbUHEVau0V767XqUInolbMmMetTXGLzr1erpeS/Cl51Lr15j1H31yvV06aPYRD4XEKNezc5Hfa7vCs3sjaAs3UdiQIcEgZt4MaeJFer1H0NYsWxG6Fv2nmdT9+8013pGoXNLEET/lq0eB++g7fS60AFAujXj1cQf616vUf/CdMB0iw5jGztocST4G2fiKHxW2bNxlVusneAVtjXUakHlPrXK9Ur4XQpyuRK9ZIi1yYaEaC2NCKox+3bL2msBHBdcoJygBtCpMH7QFer1FGgr6kn8ZVT6z566Xz7NpvGDp5nSg2tufaYjur1eq1Na5PEFfqbW6sZK3hlHCfGilrlerRQAdJnOSesuU05xI+itjw+H9a5Xqvd9y/wAoOr71fnAzaNQa33iuV6vPATbJlFy6g3sPUVScXb+0K9XqOKxAFz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592492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– логопед</a:t>
            </a:r>
          </a:p>
          <a:p>
            <a:r>
              <a:rPr lang="ru-RU" b="1" i="1" dirty="0" smtClean="0"/>
              <a:t>          </a:t>
            </a:r>
            <a:r>
              <a:rPr lang="ru-RU" b="1" i="1" dirty="0" err="1" smtClean="0"/>
              <a:t>Ветрова</a:t>
            </a:r>
            <a:r>
              <a:rPr lang="ru-RU" b="1" i="1" dirty="0" smtClean="0"/>
              <a:t> Марина Владимировна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u="sng" dirty="0" smtClean="0"/>
              <a:t>Развивающая  предметно-пространственная  среда  дошкольной  организации должна быть: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содержательно-насыщенной, развивающей;</a:t>
            </a:r>
          </a:p>
          <a:p>
            <a:r>
              <a:rPr lang="ru-RU" b="1" dirty="0" smtClean="0"/>
              <a:t> трансформируемой;</a:t>
            </a:r>
          </a:p>
          <a:p>
            <a:r>
              <a:rPr lang="ru-RU" b="1" dirty="0" smtClean="0"/>
              <a:t> полифункциональной;</a:t>
            </a:r>
          </a:p>
          <a:p>
            <a:r>
              <a:rPr lang="ru-RU" b="1" dirty="0" smtClean="0"/>
              <a:t> вариативной;</a:t>
            </a:r>
          </a:p>
          <a:p>
            <a:r>
              <a:rPr lang="ru-RU" b="1" dirty="0" smtClean="0"/>
              <a:t> доступной;</a:t>
            </a:r>
          </a:p>
          <a:p>
            <a:r>
              <a:rPr lang="ru-RU" b="1" dirty="0" smtClean="0"/>
              <a:t> безопасной;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здоровьесберегающей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эстетически-привлекательной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/>
          <a:lstStyle/>
          <a:p>
            <a:r>
              <a:rPr lang="ru-RU" dirty="0" smtClean="0"/>
              <a:t>Наполнение развивающих центров и в групповом помещении, и в кабинете логопеда должно соответствовать </a:t>
            </a:r>
            <a:r>
              <a:rPr lang="ru-RU" dirty="0" smtClean="0">
                <a:solidFill>
                  <a:srgbClr val="C00000"/>
                </a:solidFill>
              </a:rPr>
              <a:t>изучаемой </a:t>
            </a:r>
            <a:r>
              <a:rPr lang="ru-RU" dirty="0" smtClean="0"/>
              <a:t>лексической теме и только что  </a:t>
            </a:r>
            <a:r>
              <a:rPr lang="ru-RU" dirty="0" smtClean="0">
                <a:solidFill>
                  <a:srgbClr val="C00000"/>
                </a:solidFill>
              </a:rPr>
              <a:t>пройденной</a:t>
            </a:r>
            <a:r>
              <a:rPr lang="ru-RU" dirty="0" smtClean="0"/>
              <a:t> лексической теме,  а  это  значит,  что  каждую  неделю  наполнение  развивающих  центров  частично обновляется.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741">
            <a:off x="1987145" y="4517425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019">
            <a:off x="5503004" y="4047815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14311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Особенности организации </a:t>
            </a:r>
            <a:br>
              <a:rPr lang="ru-RU" sz="2800" b="1" dirty="0" smtClean="0"/>
            </a:br>
            <a:r>
              <a:rPr lang="ru-RU" sz="2800" b="1" dirty="0" smtClean="0"/>
              <a:t>предметно-пространственной развивающей среды в  </a:t>
            </a:r>
            <a:r>
              <a:rPr lang="ru-RU" sz="3600" b="1" dirty="0" smtClean="0">
                <a:solidFill>
                  <a:srgbClr val="C00000"/>
                </a:solidFill>
              </a:rPr>
              <a:t>младшей</a:t>
            </a:r>
            <a:r>
              <a:rPr lang="ru-RU" sz="2800" b="1" dirty="0" smtClean="0"/>
              <a:t>    группе 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28802"/>
            <a:ext cx="5072098" cy="4714908"/>
          </a:xfrm>
        </p:spPr>
        <p:txBody>
          <a:bodyPr>
            <a:normAutofit lnSpcReduction="10000"/>
          </a:bodyPr>
          <a:lstStyle/>
          <a:p>
            <a:r>
              <a:rPr lang="ru-RU" sz="2400" u="sng" dirty="0" smtClean="0"/>
              <a:t>Особое  значение  в  младшей</a:t>
            </a:r>
            <a:r>
              <a:rPr lang="ru-RU" sz="2400" dirty="0" smtClean="0"/>
              <a:t>    группе  необходимо  уделять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играм-драматизациям</a:t>
            </a:r>
            <a:r>
              <a:rPr lang="ru-RU" sz="2400" dirty="0" smtClean="0"/>
              <a:t>  и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театрализованным  играм</a:t>
            </a:r>
            <a:r>
              <a:rPr lang="ru-RU" sz="2400" dirty="0" smtClean="0"/>
              <a:t>,  проводимым,  конечно,  пока  на  самом </a:t>
            </a:r>
            <a:r>
              <a:rPr lang="ru-RU" sz="2400" u="sng" dirty="0" smtClean="0"/>
              <a:t>элементарном уровне</a:t>
            </a:r>
            <a:r>
              <a:rPr lang="ru-RU" sz="2400" dirty="0" smtClean="0"/>
              <a:t>. Это требует должного оборудования (костюмы, маски, атрибуты) для обыгрывания сказок «Репка», «Курочка Ряба», «Волк и козлята».</a:t>
            </a:r>
          </a:p>
          <a:p>
            <a:r>
              <a:rPr lang="ru-RU" sz="2400" dirty="0" smtClean="0"/>
              <a:t>В  младших группах    оборудуется  уголок  </a:t>
            </a:r>
            <a:r>
              <a:rPr lang="ru-RU" sz="2400" dirty="0" smtClean="0">
                <a:solidFill>
                  <a:srgbClr val="C00000"/>
                </a:solidFill>
              </a:rPr>
              <a:t>«Учимся говорить».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2104688" cy="21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85" y="1196752"/>
            <a:ext cx="1785739" cy="139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57192"/>
            <a:ext cx="1448827" cy="146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890080" cy="12033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Центр </a:t>
            </a:r>
            <a:r>
              <a:rPr lang="ru-RU" sz="3600" dirty="0" smtClean="0">
                <a:solidFill>
                  <a:srgbClr val="C00000"/>
                </a:solidFill>
              </a:rPr>
              <a:t>«Учимся говорить»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/>
              <a:t> в групповом помещении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42984"/>
            <a:ext cx="7671796" cy="53578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dirty="0" smtClean="0"/>
              <a:t> Зеркало с лампой дополнительного освещения.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 2—3 стульчика или скамеечка.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 Стеллаж или этажерка для пособий.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 Наборы игрушек и комплекты предметных картинок для уточнения произношения в звукоподражаниях, уточнения произношения гласных и наиболее легких согласных звуков.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Наборы игрушек для проведения артикуляционной и мимической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600" dirty="0" smtClean="0"/>
              <a:t>гимнастики.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 Предметные  и  сюжетные  картинки  по  изучаемым  лексическим  темам 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600" dirty="0" smtClean="0"/>
              <a:t>(не  более двух тем одномоментно).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332">
            <a:off x="6887374" y="4111864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6632"/>
            <a:ext cx="5671532" cy="66247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Игрушки и тренажеры для воспитания правильного физиологического дыхания.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Игры из серии «Умница». (Контуры. Что есть что. Кто есть кто.)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 Игры из серии «Учись, играя» (Кто в домике живет?).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 Лото «Парные картинки».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Лото «Игрушки».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Лото «Магазин».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 Игра «Найди маму».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  Игры  для  формирования  и  совершенствование  грамматического  строя  речи («Чего не стало?», «Разноцветные машины» (дифференциация форм ед. и мн. числа существительных и др.)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3171">
            <a:off x="6046625" y="2565851"/>
            <a:ext cx="2877692" cy="20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067">
            <a:off x="7440626" y="203192"/>
            <a:ext cx="1277937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779">
            <a:off x="6668378" y="4907087"/>
            <a:ext cx="1634186" cy="163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</a:rPr>
              <a:t>Особенности организации </a:t>
            </a:r>
            <a:br>
              <a:rPr lang="ru-RU" sz="28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</a:rPr>
              <a:t>предметно-пространственной развивающей среды </a:t>
            </a:r>
            <a:br>
              <a:rPr lang="ru-RU" sz="28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</a:rPr>
              <a:t>в  </a:t>
            </a:r>
            <a:r>
              <a:rPr lang="ru-RU" sz="4000" b="1" dirty="0" smtClean="0">
                <a:solidFill>
                  <a:srgbClr val="C00000"/>
                </a:solidFill>
              </a:rPr>
              <a:t>средней </a:t>
            </a:r>
            <a:r>
              <a:rPr lang="ru-RU" sz="2800" b="1" dirty="0" smtClean="0">
                <a:solidFill>
                  <a:srgbClr val="4F271C">
                    <a:satMod val="130000"/>
                  </a:srgbClr>
                </a:solidFill>
              </a:rPr>
              <a:t>   группе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93568"/>
          </a:xfrm>
        </p:spPr>
        <p:txBody>
          <a:bodyPr>
            <a:normAutofit fontScale="77500" lnSpcReduction="20000"/>
          </a:bodyPr>
          <a:lstStyle/>
          <a:p>
            <a:pPr marL="180000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Пятый  год  жизни  —  время  расцвета  сюжетно-ролевой  игры  (Полякова  М.  Н.).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Сюжеты</a:t>
            </a:r>
            <a:r>
              <a:rPr lang="ru-RU" dirty="0" smtClean="0"/>
              <a:t>  игр  детей  этого  возраста  просты  и  связаны  с  имеющимся  у  ребенка  жизненным опытом: </a:t>
            </a:r>
            <a:r>
              <a:rPr lang="ru-RU" u="sng" dirty="0" smtClean="0"/>
              <a:t>семья, детский сад, магазин, аптека, почта, зоопарк, цирк </a:t>
            </a:r>
            <a:r>
              <a:rPr lang="ru-RU" dirty="0" smtClean="0"/>
              <a:t>и т. п. Поэтому игровые наборы  должны  содержать  фигурки  животных  разных  размеров,  куклы  обоих  полов  в костюмах представителей разных профессий, наборы мебели, посуды, одежды, 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транспорта и предметов-заменителей,  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использование  которых стимулирует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развитие  творческого </a:t>
            </a: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u="sng" dirty="0" smtClean="0"/>
              <a:t>мышления и речь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725144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85728"/>
            <a:ext cx="7740894" cy="63579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 детей  пятого  года  жизни  проявляется  активный  интерес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  речи,  языку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Особое внимание  нужно  уделить  оборудованию  центра  «</a:t>
            </a:r>
            <a:r>
              <a:rPr lang="ru-RU" dirty="0" smtClean="0">
                <a:solidFill>
                  <a:srgbClr val="C00000"/>
                </a:solidFill>
              </a:rPr>
              <a:t>Будем  говорить  правильно</a:t>
            </a:r>
            <a:r>
              <a:rPr lang="ru-RU" dirty="0" smtClean="0"/>
              <a:t>»,  в  котором следует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иметь  картотеки  предметных  и  сюжетных  картинок  и  настольно -печатные дидактические  игры  для  уточнения  произношения  гласных  звуков  и  согласных  раннего онтогенеза,  автоматизации  и  дифференциации  поставленных  звуков,  подборку  игр  для совершенствования  грамматического  строя  речи,  картинки  и  игрушки  для  накопления словаря по всем лексическим темам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Воспитатели должны позаботиться о том, чтобы в этом центре  было  достаточное  количество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игрушек  и  пособий  для  работы  над  дыханием,  серий картинок и опорных картинок для обучения детей рассказыванию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512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Развивающая   предметно-пространственная  среда  дошкольной  организации </vt:lpstr>
      <vt:lpstr>Развивающая  предметно-пространственная  среда  дошкольной  организации должна быть: </vt:lpstr>
      <vt:lpstr>Презентация PowerPoint</vt:lpstr>
      <vt:lpstr>Особенности организации  предметно-пространственной развивающей среды в  младшей    группе .</vt:lpstr>
      <vt:lpstr>Центр «Учимся говорить»  в групповом помещении </vt:lpstr>
      <vt:lpstr>Презентация PowerPoint</vt:lpstr>
      <vt:lpstr>Особенности организации  предметно-пространственной развивающей среды  в  средней    группе 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  предметно-пространственная  среда  дошкольной  организации</dc:title>
  <dc:creator>Марина</dc:creator>
  <cp:lastModifiedBy>Оператор</cp:lastModifiedBy>
  <cp:revision>16</cp:revision>
  <dcterms:created xsi:type="dcterms:W3CDTF">2014-11-26T08:31:51Z</dcterms:created>
  <dcterms:modified xsi:type="dcterms:W3CDTF">2015-03-15T14:28:18Z</dcterms:modified>
</cp:coreProperties>
</file>