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93" r:id="rId16"/>
    <p:sldId id="263" r:id="rId17"/>
    <p:sldId id="264" r:id="rId18"/>
    <p:sldId id="265" r:id="rId19"/>
    <p:sldId id="266" r:id="rId20"/>
    <p:sldId id="276" r:id="rId21"/>
    <p:sldId id="278" r:id="rId22"/>
    <p:sldId id="267" r:id="rId23"/>
    <p:sldId id="29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28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8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16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88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54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43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6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79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30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91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8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>
                <a:lumMod val="71000"/>
                <a:lumOff val="29000"/>
              </a:srgbClr>
            </a:gs>
            <a:gs pos="16000">
              <a:srgbClr val="00CCCC">
                <a:lumMod val="46000"/>
                <a:lumOff val="54000"/>
                <a:alpha val="37000"/>
              </a:srgbClr>
            </a:gs>
            <a:gs pos="47000">
              <a:srgbClr val="9999FF">
                <a:lumMod val="72000"/>
                <a:lumOff val="28000"/>
                <a:alpha val="43000"/>
              </a:srgbClr>
            </a:gs>
            <a:gs pos="60001">
              <a:srgbClr val="2E6792">
                <a:lumMod val="64000"/>
                <a:lumOff val="36000"/>
                <a:alpha val="46000"/>
              </a:srgbClr>
            </a:gs>
            <a:gs pos="71001">
              <a:srgbClr val="3333CC">
                <a:alpha val="61000"/>
                <a:lumMod val="58000"/>
                <a:lumOff val="42000"/>
              </a:srgbClr>
            </a:gs>
            <a:gs pos="81000">
              <a:srgbClr val="1170FF">
                <a:lumMod val="87000"/>
                <a:lumOff val="13000"/>
                <a:alpha val="40000"/>
              </a:srgbClr>
            </a:gs>
            <a:gs pos="100000">
              <a:schemeClr val="tx2">
                <a:lumMod val="72000"/>
                <a:lumOff val="2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2BF5-48F3-46DD-9BE2-99E382151C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86442-45B5-46E5-AE07-34C1CFE94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49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136904" cy="3600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rgbClr val="FF0000"/>
                </a:solidFill>
              </a:rPr>
              <a:t>«Технология логопедического обследования детей </a:t>
            </a:r>
            <a:br>
              <a:rPr lang="ru-RU" sz="5300" dirty="0" smtClean="0">
                <a:solidFill>
                  <a:srgbClr val="FF0000"/>
                </a:solidFill>
              </a:rPr>
            </a:br>
            <a:r>
              <a:rPr lang="ru-RU" sz="5300" dirty="0" smtClean="0">
                <a:solidFill>
                  <a:srgbClr val="FF0000"/>
                </a:solidFill>
              </a:rPr>
              <a:t>дошкольного возраста»</a:t>
            </a:r>
            <a:r>
              <a:rPr lang="ru-RU" sz="5300" dirty="0" smtClean="0">
                <a:solidFill>
                  <a:srgbClr val="00B0F0"/>
                </a:solidFill>
              </a:rPr>
              <a:t/>
            </a:r>
            <a:br>
              <a:rPr lang="ru-RU" sz="5300" dirty="0" smtClean="0">
                <a:solidFill>
                  <a:srgbClr val="00B0F0"/>
                </a:solidFill>
              </a:rPr>
            </a:br>
            <a:endParaRPr lang="ru-RU" sz="53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328592" cy="172819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Подготовила учитель- логопед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МБ ДОУ  д/с КВ 2 категории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«Золотой ключик»  сл. Б. </a:t>
            </a:r>
            <a:r>
              <a:rPr lang="ru-RU" dirty="0" err="1" smtClean="0">
                <a:solidFill>
                  <a:srgbClr val="0070C0"/>
                </a:solidFill>
              </a:rPr>
              <a:t>Мартыновка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Ветрова</a:t>
            </a:r>
            <a:r>
              <a:rPr lang="ru-RU" dirty="0" smtClean="0">
                <a:solidFill>
                  <a:srgbClr val="0070C0"/>
                </a:solidFill>
              </a:rPr>
              <a:t> Марина Владимировна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1901825" cy="285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09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II </a:t>
            </a:r>
            <a:r>
              <a:rPr lang="ru-RU" dirty="0" smtClean="0">
                <a:solidFill>
                  <a:srgbClr val="FFFF00"/>
                </a:solidFill>
              </a:rPr>
              <a:t>этап. Диагностический.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Диагностический этап </a:t>
            </a:r>
            <a:r>
              <a:rPr lang="ru-RU" dirty="0" smtClean="0"/>
              <a:t>представляет собой собственно </a:t>
            </a:r>
            <a:r>
              <a:rPr lang="ru-RU" i="1" dirty="0" smtClean="0"/>
              <a:t>процедуру обследования речи </a:t>
            </a:r>
            <a:r>
              <a:rPr lang="ru-RU" dirty="0" smtClean="0"/>
              <a:t>ребенка. </a:t>
            </a:r>
          </a:p>
          <a:p>
            <a:pPr marL="0" indent="0">
              <a:buNone/>
            </a:pPr>
            <a:r>
              <a:rPr lang="ru-RU" dirty="0" smtClean="0"/>
              <a:t>При этом взаимодействие логопеда и ребенка направлено на выяснение следующих моментов:</a:t>
            </a:r>
          </a:p>
          <a:p>
            <a:pPr marL="0" indent="0">
              <a:buNone/>
            </a:pPr>
            <a:r>
              <a:rPr lang="ru-RU" dirty="0" smtClean="0"/>
              <a:t>   - какие языковые средства </a:t>
            </a:r>
            <a:r>
              <a:rPr lang="ru-RU" i="1" dirty="0" smtClean="0"/>
              <a:t>сформированы</a:t>
            </a:r>
            <a:r>
              <a:rPr lang="ru-RU" dirty="0" smtClean="0"/>
              <a:t> к моменту обследования;</a:t>
            </a:r>
          </a:p>
          <a:p>
            <a:pPr marL="0" indent="0">
              <a:buNone/>
            </a:pPr>
            <a:r>
              <a:rPr lang="ru-RU" dirty="0" smtClean="0"/>
              <a:t>   - какие языковые средства </a:t>
            </a:r>
            <a:r>
              <a:rPr lang="ru-RU" i="1" dirty="0" smtClean="0"/>
              <a:t>не сформированы</a:t>
            </a:r>
            <a:r>
              <a:rPr lang="ru-RU" dirty="0" smtClean="0"/>
              <a:t> к моменту обследования;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i="1" dirty="0" smtClean="0"/>
              <a:t>характер </a:t>
            </a:r>
            <a:r>
              <a:rPr lang="ru-RU" i="1" dirty="0" err="1" smtClean="0"/>
              <a:t>несформированности</a:t>
            </a:r>
            <a:r>
              <a:rPr lang="ru-RU" i="1" dirty="0" smtClean="0"/>
              <a:t> </a:t>
            </a:r>
            <a:r>
              <a:rPr lang="ru-RU" dirty="0" smtClean="0"/>
              <a:t>языковых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90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</a:t>
            </a:r>
            <a:r>
              <a:rPr lang="ru-RU" dirty="0" smtClean="0">
                <a:solidFill>
                  <a:srgbClr val="FFFF00"/>
                </a:solidFill>
              </a:rPr>
              <a:t>Кроме этого, мы должны рассмотреть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в каких видах речевой деятельности проявляются недостатки (говорении, </a:t>
            </a:r>
            <a:r>
              <a:rPr lang="ru-RU" dirty="0" err="1" smtClean="0"/>
              <a:t>аудировании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dirty="0" smtClean="0"/>
              <a:t>- какие факторы влияют на проявления речевого дефекта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Методы логопедического обследования: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 smtClean="0"/>
              <a:t>* педагогический эксперимент;</a:t>
            </a:r>
          </a:p>
          <a:p>
            <a:pPr marL="0" indent="0">
              <a:buNone/>
            </a:pPr>
            <a:r>
              <a:rPr lang="ru-RU" dirty="0" smtClean="0"/>
              <a:t>                  * беседа с ребенком;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* наблюдение за ребенком;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* игра.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42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Характер дидактического материала в каждом конкретном случае будет зависеть: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 от возраста ребенка;</a:t>
            </a:r>
          </a:p>
          <a:p>
            <a:pPr marL="0" indent="0">
              <a:buNone/>
            </a:pPr>
            <a:r>
              <a:rPr lang="ru-RU" dirty="0" smtClean="0"/>
              <a:t>•  от уровня развития речи;</a:t>
            </a:r>
          </a:p>
          <a:p>
            <a:pPr marL="0" indent="0">
              <a:buNone/>
            </a:pPr>
            <a:r>
              <a:rPr lang="ru-RU" dirty="0" smtClean="0"/>
              <a:t>•  от уровня психического развития ребенка;</a:t>
            </a:r>
          </a:p>
          <a:p>
            <a:pPr marL="0" indent="0">
              <a:buNone/>
            </a:pPr>
            <a:r>
              <a:rPr lang="ru-RU" dirty="0" smtClean="0"/>
              <a:t>•  от уровня </a:t>
            </a:r>
            <a:r>
              <a:rPr lang="ru-RU" dirty="0" err="1" smtClean="0"/>
              <a:t>обученности</a:t>
            </a:r>
            <a:r>
              <a:rPr lang="ru-RU" dirty="0" smtClean="0"/>
              <a:t>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48491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Принципы и подходы.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1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. Принцип индивидуального и дифференцированного подхода .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. Исследование рационально проводить в направлении от общего к частному. 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3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. Внутри каждого вида тестирования предъявление материала дается от сложного к простому. 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4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. От продуктивных видов речевой деятельности — к рецептивным. 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5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. Логично сначала исследовать объем и характер употребления языковых и речевых единиц.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3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Основные направления обследования речи детей дошкольного возраста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6157" y="1628800"/>
            <a:ext cx="5472608" cy="220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36157" y="4275042"/>
            <a:ext cx="54726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24189" y="1591289"/>
            <a:ext cx="51845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Обследование диагностической связной речи и коммуникативных навыков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Особенности коммуникативного поведения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 </a:t>
            </a:r>
            <a:r>
              <a:rPr lang="ru-RU" sz="2000" dirty="0" smtClean="0"/>
              <a:t>Специфика использования лингвистических и паралингвистических средств</a:t>
            </a:r>
            <a:endParaRPr lang="ru-RU" sz="20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283968" y="3838058"/>
            <a:ext cx="332509" cy="383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339752" y="6203489"/>
            <a:ext cx="360040" cy="4658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156176" y="6245227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857934" y="4431177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Обследование монологической связной речи 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Специфика построение текста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 </a:t>
            </a:r>
            <a:r>
              <a:rPr lang="ru-RU" sz="2000" dirty="0" smtClean="0"/>
              <a:t>Специфика использования языковых средств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6009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6289" y="310386"/>
            <a:ext cx="33123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45755" y="447841"/>
            <a:ext cx="2736304" cy="1167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2432" y="1877719"/>
            <a:ext cx="576064" cy="3111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802" y="1840393"/>
            <a:ext cx="603250" cy="314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146" y="1832830"/>
            <a:ext cx="603250" cy="315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394" y="1840395"/>
            <a:ext cx="603250" cy="314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73904" y="4404625"/>
            <a:ext cx="1307357" cy="340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6289" y="404664"/>
            <a:ext cx="32396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Направление углубленного исследования при наличии показаний</a:t>
            </a:r>
            <a:endParaRPr lang="ru-RU" sz="2000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210" y="-3323"/>
            <a:ext cx="3905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04" y="1438233"/>
            <a:ext cx="3905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508" y="1469732"/>
            <a:ext cx="3905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164" y="1469732"/>
            <a:ext cx="3905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394" y="1436837"/>
            <a:ext cx="3905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829" y="4690"/>
            <a:ext cx="3905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618" y="4984616"/>
            <a:ext cx="3905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84" y="4989519"/>
            <a:ext cx="3905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4516582" y="3537011"/>
            <a:ext cx="2503690" cy="108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flipV="1">
            <a:off x="6985133" y="1640829"/>
            <a:ext cx="257547" cy="2004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868144" y="54868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Обследование фонематического восприятия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486771" y="1877720"/>
            <a:ext cx="553998" cy="32472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400" dirty="0" smtClean="0"/>
              <a:t>  Грамматический строй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41729" y="1998077"/>
            <a:ext cx="553998" cy="29914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400" dirty="0" smtClean="0"/>
              <a:t>Лексический запас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748428" y="1998077"/>
            <a:ext cx="553998" cy="29914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400" dirty="0" smtClean="0"/>
              <a:t> Слоговая структура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898020" y="2133496"/>
            <a:ext cx="553998" cy="29914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400" dirty="0" smtClean="0"/>
              <a:t>  Звукопроизношение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278015" y="5455129"/>
            <a:ext cx="34991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Двигательные функции и строение артикуляционного аппарата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198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III </a:t>
            </a:r>
            <a:r>
              <a:rPr lang="ru-RU" dirty="0" smtClean="0">
                <a:solidFill>
                  <a:srgbClr val="FFFF00"/>
                </a:solidFill>
              </a:rPr>
              <a:t>этап. Аналитический.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Задачей аналитического этапа является </a:t>
            </a:r>
            <a:r>
              <a:rPr lang="ru-RU" i="1" dirty="0" smtClean="0"/>
              <a:t>интерпретация полученных данных и заполнение речевой карты, которая является обязательным отчетным документом логопеда, независимо от его места работы. 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В речевой карте, как правило, представлены разделы: </a:t>
            </a:r>
          </a:p>
          <a:p>
            <a:pPr marL="0" indent="0">
              <a:buNone/>
            </a:pPr>
            <a:r>
              <a:rPr lang="ru-RU" dirty="0" smtClean="0"/>
              <a:t>    - Паспортная часть, в том числе и возраст ребёнка на момент обследования; </a:t>
            </a:r>
          </a:p>
          <a:p>
            <a:pPr marL="0" indent="0">
              <a:buNone/>
            </a:pPr>
            <a:r>
              <a:rPr lang="ru-RU" dirty="0" smtClean="0"/>
              <a:t>    - Анамнестические данные; </a:t>
            </a:r>
          </a:p>
          <a:p>
            <a:pPr marL="0" indent="0">
              <a:buNone/>
            </a:pPr>
            <a:r>
              <a:rPr lang="ru-RU" dirty="0" smtClean="0"/>
              <a:t>    - Данные о физическом и психическом здоровье ребенка; </a:t>
            </a:r>
          </a:p>
          <a:p>
            <a:pPr marL="0" indent="0">
              <a:buNone/>
            </a:pPr>
            <a:r>
              <a:rPr lang="ru-RU" dirty="0" smtClean="0"/>
              <a:t>    - Раздел, посвященный характеристике речи;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Логопедическое заключение.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2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IV </a:t>
            </a:r>
            <a:r>
              <a:rPr lang="ru-RU" dirty="0" smtClean="0">
                <a:solidFill>
                  <a:srgbClr val="FFFF00"/>
                </a:solidFill>
              </a:rPr>
              <a:t>этап. Прогностический.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На этом этапе на основании результатов обследования дошкольника логопедом определяется </a:t>
            </a:r>
            <a:r>
              <a:rPr lang="ru-RU" i="1" dirty="0" smtClean="0"/>
              <a:t>прогноз дальнейшего развития ребенка</a:t>
            </a:r>
            <a:r>
              <a:rPr lang="ru-RU" dirty="0" smtClean="0"/>
              <a:t>, </a:t>
            </a:r>
            <a:r>
              <a:rPr lang="ru-RU" i="1" dirty="0" smtClean="0"/>
              <a:t>основные направления коррекционной работы с ним, составляется индивидуальный план работы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Формы реализации индивидуальных маршрутов: </a:t>
            </a:r>
          </a:p>
          <a:p>
            <a:r>
              <a:rPr lang="ru-RU" dirty="0" smtClean="0"/>
              <a:t>Индивидуальные занятия по индивидуальному плану; </a:t>
            </a:r>
          </a:p>
          <a:p>
            <a:r>
              <a:rPr lang="ru-RU" dirty="0" smtClean="0"/>
              <a:t>Групповые занятия по определенной коррекционной программе; </a:t>
            </a:r>
          </a:p>
          <a:p>
            <a:r>
              <a:rPr lang="ru-RU" dirty="0" smtClean="0"/>
              <a:t>Подгрупповые занятия; </a:t>
            </a:r>
          </a:p>
          <a:p>
            <a:r>
              <a:rPr lang="ru-RU" dirty="0" smtClean="0"/>
              <a:t>Интегрированные занятия при взаимодействии со специалистами ДОУ; </a:t>
            </a:r>
          </a:p>
          <a:p>
            <a:r>
              <a:rPr lang="ru-RU" dirty="0" smtClean="0"/>
              <a:t>Занятия дома с родителями при консультативной поддержке специалистов ДОУ.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3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 </a:t>
            </a:r>
            <a:r>
              <a:rPr lang="ru-RU" dirty="0" smtClean="0">
                <a:solidFill>
                  <a:srgbClr val="FFFF00"/>
                </a:solidFill>
              </a:rPr>
              <a:t>этап. Информационный.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Информирование родителей – деликатный и сложный этап обследования ребёнка.</a:t>
            </a:r>
          </a:p>
          <a:p>
            <a:pPr marL="0" indent="0">
              <a:buNone/>
            </a:pPr>
            <a:r>
              <a:rPr lang="ru-RU" dirty="0" smtClean="0"/>
              <a:t> Он проводится в виде беседы с родителями при </a:t>
            </a:r>
            <a:r>
              <a:rPr lang="ru-RU" i="1" dirty="0" smtClean="0"/>
              <a:t>отсутствии ребёнка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</a:t>
            </a:r>
            <a:r>
              <a:rPr lang="ru-RU" u="sng" dirty="0" smtClean="0"/>
              <a:t>Требования к информированию родителей 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Беседу с родителями следует строить на доступной для них терминологии; </a:t>
            </a:r>
          </a:p>
          <a:p>
            <a:pPr marL="0" indent="0">
              <a:buNone/>
            </a:pPr>
            <a:r>
              <a:rPr lang="ru-RU" dirty="0" smtClean="0"/>
              <a:t>- Беседа должна учитывать родительское чувство любви к ребенку; </a:t>
            </a:r>
          </a:p>
          <a:p>
            <a:pPr marL="0" indent="0">
              <a:buNone/>
            </a:pPr>
            <a:r>
              <a:rPr lang="ru-RU" dirty="0" smtClean="0"/>
              <a:t>- Беседа должна быть построена в конструктивном направлении с целью найти союзников в лице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7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Рассмотрим этапы логопедического обследования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предлагаемые нам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Г.В. Чиркиной и Т.Б. Филичевой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4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Цель логопедического обследования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определение путей и средств коррекционно-развивающей работы и возможностей обучения ребенка на основе выявления у него </a:t>
            </a:r>
            <a:r>
              <a:rPr lang="ru-RU" dirty="0" err="1" smtClean="0"/>
              <a:t>несформированности</a:t>
            </a:r>
            <a:r>
              <a:rPr lang="ru-RU" dirty="0" smtClean="0"/>
              <a:t> или нарушений в речевой сфере.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Задачи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1) выявление особенностей речевого развития для последующего учета при планировании и проведении образовательного процесса; </a:t>
            </a:r>
          </a:p>
          <a:p>
            <a:pPr marL="0" indent="0">
              <a:buNone/>
            </a:pPr>
            <a:r>
              <a:rPr lang="ru-RU" dirty="0" smtClean="0"/>
              <a:t>2) выявление негативных тенденций в развитии для определения необходимости последующего углубленного изучения; </a:t>
            </a:r>
          </a:p>
          <a:p>
            <a:pPr marL="0" indent="0">
              <a:buNone/>
            </a:pPr>
            <a:r>
              <a:rPr lang="ru-RU" dirty="0" smtClean="0"/>
              <a:t>3) выявление изменений в речевой деятельности для определения эффективности педагогической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13662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I этап. Ориентировочный  </a:t>
            </a:r>
          </a:p>
          <a:p>
            <a:pPr marL="0" indent="0">
              <a:buNone/>
            </a:pPr>
            <a:r>
              <a:rPr lang="ru-RU" dirty="0" smtClean="0"/>
              <a:t>(на котором       проводится опрос родителей, изучение специальной документации, беседа с ребенком).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II этап.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Дифференцировочный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этап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включающий обследование когнитивных и сенсорных процессов с целью отграничения детей с первичной речевой патологией от сходных состояний, обусловленных нарушением слуха или интеллекта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50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III этап. Основной. 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5">
                    <a:lumMod val="75000"/>
                  </a:schemeClr>
                </a:solidFill>
              </a:rPr>
              <a:t>Обследование всех компонентов языковой системы: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звукопроизношения, </a:t>
            </a:r>
          </a:p>
          <a:p>
            <a:r>
              <a:rPr lang="ru-RU" dirty="0" smtClean="0"/>
              <a:t> строения артикуляционного аппарата, </a:t>
            </a:r>
          </a:p>
          <a:p>
            <a:r>
              <a:rPr lang="ru-RU" dirty="0" smtClean="0"/>
              <a:t> дыхательной функции, </a:t>
            </a:r>
          </a:p>
          <a:p>
            <a:r>
              <a:rPr lang="ru-RU" dirty="0" smtClean="0"/>
              <a:t> голосовой функции, </a:t>
            </a:r>
          </a:p>
          <a:p>
            <a:r>
              <a:rPr lang="ru-RU" dirty="0" smtClean="0"/>
              <a:t> просодической стороны речи, </a:t>
            </a:r>
          </a:p>
          <a:p>
            <a:r>
              <a:rPr lang="ru-RU" dirty="0" smtClean="0"/>
              <a:t> фонематического восприятия, </a:t>
            </a:r>
          </a:p>
          <a:p>
            <a:r>
              <a:rPr lang="ru-RU" dirty="0" smtClean="0"/>
              <a:t> понимания слов, </a:t>
            </a:r>
          </a:p>
          <a:p>
            <a:r>
              <a:rPr lang="ru-RU" dirty="0" smtClean="0"/>
              <a:t> понимания предложений, </a:t>
            </a:r>
          </a:p>
          <a:p>
            <a:r>
              <a:rPr lang="ru-RU" dirty="0" smtClean="0"/>
              <a:t> понимания грамматических форм, </a:t>
            </a:r>
          </a:p>
          <a:p>
            <a:r>
              <a:rPr lang="ru-RU" dirty="0" smtClean="0"/>
              <a:t> лексического запаса, </a:t>
            </a:r>
          </a:p>
          <a:p>
            <a:r>
              <a:rPr lang="ru-RU" dirty="0" smtClean="0"/>
              <a:t> грамматического строя языка, </a:t>
            </a:r>
          </a:p>
          <a:p>
            <a:r>
              <a:rPr lang="ru-RU" dirty="0" smtClean="0"/>
              <a:t> навыков построения предложения, </a:t>
            </a:r>
          </a:p>
          <a:p>
            <a:r>
              <a:rPr lang="ru-RU" dirty="0" smtClean="0"/>
              <a:t> грамматических изменений слов в предложении, </a:t>
            </a:r>
          </a:p>
          <a:p>
            <a:r>
              <a:rPr lang="ru-RU" dirty="0" smtClean="0"/>
              <a:t> грамматического оформления на морфологическом уровне, </a:t>
            </a:r>
          </a:p>
          <a:p>
            <a:r>
              <a:rPr lang="ru-RU" dirty="0" smtClean="0"/>
              <a:t> связной речи.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88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IV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этап. Заключительный (уточняющий).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Включающий динамическое наблюдение за ребенком в условиях специального обучения и воспитания.</a:t>
            </a:r>
          </a:p>
          <a:p>
            <a:endParaRPr lang="ru-RU" dirty="0"/>
          </a:p>
        </p:txBody>
      </p:sp>
      <p:pic>
        <p:nvPicPr>
          <p:cNvPr id="1030" name="Picture 6" descr="http://goldenkey.68edu.ru/images/burati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645024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9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980728"/>
            <a:ext cx="612068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45023"/>
            <a:ext cx="1908175" cy="285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59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Грибова О. Е</a:t>
            </a:r>
            <a:r>
              <a:rPr lang="ru-RU" dirty="0" smtClean="0"/>
              <a:t>.  выделяет  5 этапов логопедического обследования.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 этап. Ориентировочный.</a:t>
            </a:r>
          </a:p>
          <a:p>
            <a:pPr marL="0" indent="0">
              <a:buNone/>
            </a:pPr>
            <a:r>
              <a:rPr lang="ru-RU" dirty="0" smtClean="0"/>
              <a:t>2 этап. Диагностический.</a:t>
            </a:r>
          </a:p>
          <a:p>
            <a:pPr marL="0" indent="0">
              <a:buNone/>
            </a:pPr>
            <a:r>
              <a:rPr lang="ru-RU" dirty="0" smtClean="0"/>
              <a:t>3 этап. Аналитический.</a:t>
            </a:r>
          </a:p>
          <a:p>
            <a:pPr marL="0" indent="0">
              <a:buNone/>
            </a:pPr>
            <a:r>
              <a:rPr lang="ru-RU" dirty="0" smtClean="0"/>
              <a:t>4 этап. Прогностический.</a:t>
            </a:r>
          </a:p>
          <a:p>
            <a:pPr marL="0" indent="0">
              <a:buNone/>
            </a:pPr>
            <a:r>
              <a:rPr lang="ru-RU" dirty="0" smtClean="0"/>
              <a:t>5 этап. Информирование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80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Г.В. Чиркиной и Т.Б. Филичевой </a:t>
            </a:r>
            <a:r>
              <a:rPr lang="ru-RU" dirty="0" smtClean="0"/>
              <a:t>выделены следующие этапы логопедического обследования детей дошкольного возраста: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 этап. Ориентировочный этап; </a:t>
            </a:r>
          </a:p>
          <a:p>
            <a:pPr marL="0" indent="0">
              <a:buNone/>
            </a:pPr>
            <a:r>
              <a:rPr lang="ru-RU" dirty="0" smtClean="0"/>
              <a:t>2 этап. </a:t>
            </a:r>
            <a:r>
              <a:rPr lang="ru-RU" dirty="0" err="1" smtClean="0"/>
              <a:t>Дифференцировочный</a:t>
            </a:r>
            <a:r>
              <a:rPr lang="ru-RU" dirty="0" smtClean="0"/>
              <a:t> этап;</a:t>
            </a:r>
          </a:p>
          <a:p>
            <a:pPr marL="0" indent="0">
              <a:buNone/>
            </a:pPr>
            <a:r>
              <a:rPr lang="ru-RU" dirty="0" smtClean="0"/>
              <a:t>3 этап. Основной; </a:t>
            </a:r>
          </a:p>
          <a:p>
            <a:pPr marL="0" indent="0">
              <a:buNone/>
            </a:pPr>
            <a:r>
              <a:rPr lang="ru-RU" dirty="0" smtClean="0"/>
              <a:t>4 этап. Заключительный (уточняющий этап).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34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Рассмотрим этапы логопедического обследовав которые предлагает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Грибова О. Е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46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 </a:t>
            </a:r>
            <a:r>
              <a:rPr lang="ru-RU" dirty="0" smtClean="0">
                <a:solidFill>
                  <a:srgbClr val="FFFF00"/>
                </a:solidFill>
              </a:rPr>
              <a:t>этап. Ориентировочный.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Задачи первого этапа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•	сбор анамнестических данных;</a:t>
            </a:r>
          </a:p>
          <a:p>
            <a:pPr marL="0" indent="0">
              <a:buNone/>
            </a:pPr>
            <a:r>
              <a:rPr lang="ru-RU" dirty="0" smtClean="0"/>
              <a:t>•	выяснение запроса родителей;</a:t>
            </a:r>
          </a:p>
          <a:p>
            <a:pPr marL="0" indent="0">
              <a:buNone/>
            </a:pPr>
            <a:r>
              <a:rPr lang="ru-RU" dirty="0" smtClean="0"/>
              <a:t>•	выявление предварительных данных об индивидуально-типологических особенностях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53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Виды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изучение медицинской и педагогической документации;</a:t>
            </a:r>
          </a:p>
          <a:p>
            <a:pPr marL="0" indent="0">
              <a:buNone/>
            </a:pPr>
            <a:r>
              <a:rPr lang="ru-RU" dirty="0" smtClean="0"/>
              <a:t>- изучение работ ребенка;</a:t>
            </a:r>
          </a:p>
          <a:p>
            <a:pPr marL="0" indent="0">
              <a:buNone/>
            </a:pPr>
            <a:r>
              <a:rPr lang="ru-RU" dirty="0" smtClean="0"/>
              <a:t>- беседа с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63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Изучение медицинской и педагогической документации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/>
              <a:t>К медицинской документации относятся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- медицинская карта ребёнка; </a:t>
            </a:r>
          </a:p>
          <a:p>
            <a:pPr marL="0" indent="0">
              <a:buNone/>
            </a:pPr>
            <a:r>
              <a:rPr lang="ru-RU" dirty="0" smtClean="0"/>
              <a:t>- Выписки специалистов; </a:t>
            </a:r>
          </a:p>
          <a:p>
            <a:pPr>
              <a:buFontTx/>
              <a:buChar char="-"/>
            </a:pPr>
            <a:r>
              <a:rPr lang="ru-RU" dirty="0" smtClean="0"/>
              <a:t>Заключения специалистов. 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u="sng" dirty="0" smtClean="0"/>
              <a:t>К педагогической документации относятся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- Педагогическая характеристика; </a:t>
            </a:r>
          </a:p>
          <a:p>
            <a:pPr marL="0" indent="0">
              <a:buNone/>
            </a:pPr>
            <a:r>
              <a:rPr lang="ru-RU" dirty="0" smtClean="0"/>
              <a:t>- Логопедическая характеристика; </a:t>
            </a:r>
          </a:p>
          <a:p>
            <a:pPr marL="0" indent="0">
              <a:buNone/>
            </a:pPr>
            <a:r>
              <a:rPr lang="ru-RU" dirty="0" smtClean="0"/>
              <a:t>- Психологическая характеристика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33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Изучение работ ребёнка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К данному виду документации относятся:</a:t>
            </a:r>
          </a:p>
          <a:p>
            <a:pPr marL="0" indent="0">
              <a:buNone/>
            </a:pPr>
            <a:r>
              <a:rPr lang="ru-RU" dirty="0" smtClean="0"/>
              <a:t>- Рисунки; </a:t>
            </a:r>
          </a:p>
          <a:p>
            <a:pPr marL="0" indent="0">
              <a:buNone/>
            </a:pPr>
            <a:r>
              <a:rPr lang="ru-RU" dirty="0" smtClean="0"/>
              <a:t>- Творческие поделки.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Беседа с родителями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- Беседу с родителями рациональнее всего начинать с выявления запроса родителей или жалоб родителей на речь ребёнка. </a:t>
            </a:r>
          </a:p>
          <a:p>
            <a:pPr marL="0" indent="0">
              <a:buNone/>
            </a:pPr>
            <a:r>
              <a:rPr lang="ru-RU" dirty="0" smtClean="0"/>
              <a:t>- Заполнение анкеты родителями (матерью или отцом); </a:t>
            </a:r>
          </a:p>
          <a:p>
            <a:pPr marL="0" indent="0">
              <a:buNone/>
            </a:pPr>
            <a:r>
              <a:rPr lang="ru-RU" dirty="0" smtClean="0"/>
              <a:t>- Рекомендации для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00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939</Words>
  <Application>Microsoft Office PowerPoint</Application>
  <PresentationFormat>Экран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«Технология логопедического обследования детей  дошкольного возраста» </vt:lpstr>
      <vt:lpstr>Презентация PowerPoint</vt:lpstr>
      <vt:lpstr>Грибова О. Е.  выделяет  5 этапов логопедического обследования. </vt:lpstr>
      <vt:lpstr>Г.В. Чиркиной и Т.Б. Филичевой выделены следующие этапы логопедического обследования детей дошкольного возраста:  </vt:lpstr>
      <vt:lpstr>Рассмотрим этапы логопедического обследовав которые предлагает  Грибова О. Е. </vt:lpstr>
      <vt:lpstr>I этап. Ориентировочный. </vt:lpstr>
      <vt:lpstr>Виды деятельности: </vt:lpstr>
      <vt:lpstr>Изучение медицинской и педагогической документации</vt:lpstr>
      <vt:lpstr>Презентация PowerPoint</vt:lpstr>
      <vt:lpstr>II этап. Диагностический.</vt:lpstr>
      <vt:lpstr> </vt:lpstr>
      <vt:lpstr>Характер дидактического материала в каждом конкретном случае будет зависеть: </vt:lpstr>
      <vt:lpstr>Принципы и подходы.</vt:lpstr>
      <vt:lpstr>Основные направления обследования речи детей дошкольного возраста</vt:lpstr>
      <vt:lpstr>Презентация PowerPoint</vt:lpstr>
      <vt:lpstr>III этап. Аналитический.</vt:lpstr>
      <vt:lpstr>IV этап. Прогностический. </vt:lpstr>
      <vt:lpstr>V этап. Информационный. </vt:lpstr>
      <vt:lpstr>Рассмотрим этапы логопедического обследования предлагаемые нам  Г.В. Чиркиной и Т.Б. Филичевой </vt:lpstr>
      <vt:lpstr>Презентация PowerPoint</vt:lpstr>
      <vt:lpstr>III этап. Основной.  Обследование всех компонентов языковой системы: </vt:lpstr>
      <vt:lpstr>IV этап. Заключительный (уточняющий).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Оператор</dc:creator>
  <cp:lastModifiedBy>Оператор</cp:lastModifiedBy>
  <cp:revision>14</cp:revision>
  <dcterms:created xsi:type="dcterms:W3CDTF">2015-02-17T21:24:47Z</dcterms:created>
  <dcterms:modified xsi:type="dcterms:W3CDTF">2015-03-15T14:41:42Z</dcterms:modified>
</cp:coreProperties>
</file>