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72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15" autoAdjust="0"/>
    <p:restoredTop sz="96661" autoAdjust="0"/>
  </p:normalViewPr>
  <p:slideViewPr>
    <p:cSldViewPr>
      <p:cViewPr>
        <p:scale>
          <a:sx n="80" d="100"/>
          <a:sy n="80" d="100"/>
        </p:scale>
        <p:origin x="-8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B146-41F6-4861-B8F4-2BD0CA5DCEB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FF192-2814-42C9-8639-6F175BC7B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00E87B-8A35-43C1-A379-D02E19C3F7CD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810655-1878-4DD7-837D-DD2B7DD86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428604"/>
            <a:ext cx="7500990" cy="6072230"/>
          </a:xfr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Консультации для родителей 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Осенний парк – лучшее место для психологического и физического отдыха детей»</a:t>
            </a: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Работу выполнила Г</a:t>
            </a:r>
            <a:r>
              <a:rPr lang="ru-RU" sz="1100" b="1" dirty="0" smtClean="0">
                <a:solidFill>
                  <a:srgbClr val="002060"/>
                </a:solidFill>
              </a:rPr>
              <a:t>АФИЯТУЛЛИНА </a:t>
            </a:r>
            <a:r>
              <a:rPr lang="ru-RU" sz="1400" b="1" dirty="0" smtClean="0">
                <a:solidFill>
                  <a:srgbClr val="002060"/>
                </a:solidFill>
              </a:rPr>
              <a:t>Елена Г</a:t>
            </a:r>
            <a:r>
              <a:rPr lang="ru-RU" sz="1100" b="1" dirty="0" smtClean="0">
                <a:solidFill>
                  <a:srgbClr val="002060"/>
                </a:solidFill>
              </a:rPr>
              <a:t>ЕРМАНОВНА </a:t>
            </a:r>
            <a:r>
              <a:rPr lang="ru-RU" sz="1400" b="1" dirty="0" smtClean="0">
                <a:solidFill>
                  <a:srgbClr val="002060"/>
                </a:solidFill>
              </a:rPr>
              <a:t>Воспитатель ГБДОУ № 129     Адмиралтейского района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г. Санкт-Петербурга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Белоснежные облака в стране «Фантазия»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Наблюдения за окружающим миром способствуют развитию творческого воображения. Игра: «</a:t>
            </a:r>
            <a:r>
              <a:rPr lang="ru-RU" sz="2400" b="1" dirty="0" smtClean="0">
                <a:solidFill>
                  <a:srgbClr val="00B0F0"/>
                </a:solidFill>
              </a:rPr>
              <a:t>Откуда и куда плывут облака</a:t>
            </a:r>
            <a:r>
              <a:rPr lang="ru-RU" sz="2400" b="1" dirty="0" smtClean="0">
                <a:solidFill>
                  <a:srgbClr val="7030A0"/>
                </a:solidFill>
              </a:rPr>
              <a:t>» </a:t>
            </a:r>
            <a:r>
              <a:rPr lang="ru-RU" sz="2400" b="1" dirty="0" smtClean="0">
                <a:solidFill>
                  <a:srgbClr val="FF0000"/>
                </a:solidFill>
              </a:rPr>
              <a:t>разовьёт  у детей фантазию и воображение.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Лена\Рабочий стол\фото\Изображение 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5050" y="1006749"/>
            <a:ext cx="5340350" cy="4006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214446"/>
          </a:xfrm>
          <a:solidFill>
            <a:srgbClr val="0070C0"/>
          </a:solidFill>
          <a:effectLst/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</a:t>
            </a:r>
            <a:r>
              <a:rPr lang="ru-RU" sz="2000" b="1" dirty="0" smtClean="0">
                <a:solidFill>
                  <a:srgbClr val="FFFF00"/>
                </a:solidFill>
              </a:rPr>
              <a:t>епосредственное общение с природой даст вашему ребёнку более яркие впечатления, чем книги и рассказы взрослых.  </a:t>
            </a:r>
            <a:r>
              <a:rPr lang="ru-RU" sz="2400" b="1" dirty="0" err="1" smtClean="0">
                <a:solidFill>
                  <a:srgbClr val="FFFF00"/>
                </a:solidFill>
              </a:rPr>
              <a:t>П</a:t>
            </a:r>
            <a:r>
              <a:rPr lang="ru-RU" sz="2000" b="1" dirty="0" err="1" smtClean="0">
                <a:solidFill>
                  <a:srgbClr val="FFFF00"/>
                </a:solidFill>
              </a:rPr>
              <a:t>одкармливание</a:t>
            </a:r>
            <a:r>
              <a:rPr lang="ru-RU" sz="2000" b="1" dirty="0" smtClean="0">
                <a:solidFill>
                  <a:srgbClr val="FFFF00"/>
                </a:solidFill>
              </a:rPr>
              <a:t>  уток прививает любовь ко всему живому, учит заботится о братьях наших меньших и не бросать их в холода.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Лена\Рабочий стол\фото\Изображение 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3929090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Documents and Settings\Лена\Рабочий стол\фото\осень 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714876" y="2500306"/>
            <a:ext cx="4214553" cy="3258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500042"/>
            <a:ext cx="3143272" cy="5286412"/>
          </a:xfrm>
          <a:noFill/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Понаблюдайте с детьми за трудом взрослых, работающих в парке. </a:t>
            </a:r>
            <a:r>
              <a:rPr lang="ru-RU" sz="2400" b="1" dirty="0" smtClean="0">
                <a:solidFill>
                  <a:srgbClr val="00B0F0"/>
                </a:solidFill>
              </a:rPr>
              <a:t>Прививайте детям чувство благодарности к людям за их труд.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Расскажите детям, как надо вести себя в парке: не бросать мусор на землю, не ломать ветки, не рвать цветы.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Лена\Рабочий стол\фото\осень 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680748" y="794558"/>
            <a:ext cx="5128953" cy="4430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</a:rPr>
              <a:t>аблюдая за листопадом, вспомните стихи и песни об осени.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Лена\Рабочий стол\фото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Лена\Рабочий стол\фото\Изображение 0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442" y="1724012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58246" cy="2357430"/>
          </a:xfrm>
          <a:solidFill>
            <a:srgbClr val="0070C0"/>
          </a:solidFill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О</a:t>
            </a:r>
            <a:r>
              <a:rPr lang="ru-RU" sz="1600" b="1" dirty="0" smtClean="0">
                <a:solidFill>
                  <a:srgbClr val="FFFF00"/>
                </a:solidFill>
              </a:rPr>
              <a:t>сенняя пора богата природным материалом. Кленовые листья  в процессе совместного творчества  дома превратятся в произведения искусств .</a:t>
            </a:r>
            <a:r>
              <a:rPr lang="ru-RU" sz="2000" b="1" dirty="0" smtClean="0">
                <a:solidFill>
                  <a:srgbClr val="FFFF00"/>
                </a:solidFill>
              </a:rPr>
              <a:t> У</a:t>
            </a:r>
            <a:r>
              <a:rPr lang="ru-RU" sz="1600" b="1" dirty="0" smtClean="0">
                <a:solidFill>
                  <a:srgbClr val="FFFF00"/>
                </a:solidFill>
              </a:rPr>
              <a:t>же давно психологи и педагоги единогласно утверждают, что совместное творчество детей и родителей формирует хорошие доверительные отношения между ними, оказывает положительное влияние на 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развитие ребёнка и приучает его сотрудничать. </a:t>
            </a:r>
            <a:r>
              <a:rPr lang="ru-RU" sz="2000" b="1" dirty="0" smtClean="0">
                <a:solidFill>
                  <a:srgbClr val="FFFF00"/>
                </a:solidFill>
              </a:rPr>
              <a:t>Т</a:t>
            </a:r>
            <a:r>
              <a:rPr lang="ru-RU" sz="1600" b="1" dirty="0" smtClean="0">
                <a:solidFill>
                  <a:srgbClr val="FFFF00"/>
                </a:solidFill>
              </a:rPr>
              <a:t>ворческий процесс стимулирует всестороннее развитие вашего малыша. Совершенствуются моторные навыки, формируется воображение, раскрывается творческий потенциал.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Лена\Рабочий стол\фото\осень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57224" y="2500306"/>
            <a:ext cx="7358114" cy="4214842"/>
          </a:xfrm>
          <a:prstGeom prst="rect">
            <a:avLst/>
          </a:prstGeom>
          <a:ln w="38100" cap="sq" cmpd="thickThin">
            <a:solidFill>
              <a:srgbClr val="00206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458232" cy="71438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Осенний парк – лучшее место для всестороннего развития детей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2928959" cy="3857652"/>
          </a:xfrm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Осень - </a:t>
            </a:r>
            <a:r>
              <a:rPr lang="ru-RU" sz="2800" b="1" dirty="0" smtClean="0">
                <a:solidFill>
                  <a:srgbClr val="0070C0"/>
                </a:solidFill>
              </a:rPr>
              <a:t>чудесная пора! </a:t>
            </a:r>
            <a:r>
              <a:rPr lang="ru-RU" sz="2800" b="1" dirty="0" smtClean="0">
                <a:solidFill>
                  <a:srgbClr val="FF0000"/>
                </a:solidFill>
              </a:rPr>
              <a:t>А прогулка  с детьми в осеннем парке подарит массу положительных эмоций и впечатлений.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семья идё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116095"/>
            <a:ext cx="5340350" cy="3787610"/>
          </a:xfrm>
          <a:ln>
            <a:solidFill>
              <a:srgbClr val="00B050"/>
            </a:solidFill>
          </a:ln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 !!!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42460"/>
            <a:ext cx="8215370" cy="5114347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Цели и задачи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57364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Приобщение семьи к здоровому и активному образу жизни.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Создание благоприятного для развития ребёнка психологического климата.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Воспитание у родителей уважения к своему  физическому  и психологическому  здоровью и здоровью своих детей.</a:t>
            </a:r>
          </a:p>
          <a:p>
            <a:pPr marL="457200" indent="-457200">
              <a:buAutoNum type="arabicPeriod" startAt="3"/>
            </a:pPr>
            <a:r>
              <a:rPr lang="ru-RU" sz="2400" dirty="0" smtClean="0">
                <a:solidFill>
                  <a:srgbClr val="FF0000"/>
                </a:solidFill>
              </a:rPr>
              <a:t>Формирование  эмоционально-доброжелательных отношений к                                 живым существам.</a:t>
            </a:r>
          </a:p>
          <a:p>
            <a:pPr marL="457200" indent="-457200">
              <a:buAutoNum type="arabicPeriod" startAt="3"/>
            </a:pPr>
            <a:r>
              <a:rPr lang="ru-RU" sz="2400" dirty="0" smtClean="0">
                <a:solidFill>
                  <a:srgbClr val="FF0000"/>
                </a:solidFill>
              </a:rPr>
              <a:t>Развитие  эстетических чувств, любви к природе. </a:t>
            </a:r>
          </a:p>
          <a:p>
            <a:pPr marL="342900" indent="-342900"/>
            <a:r>
              <a:rPr lang="ru-RU" sz="2400" dirty="0" smtClean="0">
                <a:solidFill>
                  <a:srgbClr val="FF0000"/>
                </a:solidFill>
              </a:rPr>
              <a:t>5.   Развитие фантазии и воображения.</a:t>
            </a:r>
          </a:p>
          <a:p>
            <a:pPr marL="342900" indent="-342900"/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с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572428" cy="578647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2857519" cy="5857916"/>
          </a:xfrm>
          <a:scene3d>
            <a:camera prst="obliqueTopLeft"/>
            <a:lightRig rig="threePt" dir="t"/>
          </a:scene3d>
        </p:spPr>
        <p:txBody>
          <a:bodyPr>
            <a:normAutofit fontScale="25000" lnSpcReduction="20000"/>
            <a:scene3d>
              <a:camera prst="isometricOffAxis1Right"/>
              <a:lightRig rig="threePt" dir="t"/>
            </a:scene3d>
          </a:bodyPr>
          <a:lstStyle/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sz="1800" b="1" dirty="0" smtClean="0">
              <a:solidFill>
                <a:srgbClr val="7030A0"/>
              </a:solidFill>
            </a:endParaRPr>
          </a:p>
          <a:p>
            <a:r>
              <a:rPr lang="ru-RU" sz="8000" b="1" dirty="0" smtClean="0">
                <a:solidFill>
                  <a:srgbClr val="7030A0"/>
                </a:solidFill>
              </a:rPr>
              <a:t> Дорогие родители, чтобы выходные не прошли скучно, а ваши дети не остались разочарованными сделайте их интересными для детей и для себя. Постарайтесь проводить на свежем воздухе как можно больше времени.                              Осенний парк – лучшее место для проведения забавных , активных и развивающих игр с детьми! 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отт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96357">
            <a:off x="3576922" y="1012768"/>
            <a:ext cx="5315291" cy="392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642918"/>
            <a:ext cx="3000396" cy="4929222"/>
          </a:xfrm>
          <a:ln w="76200"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Во время прогулки не забывайте наблюдать за красотой  природных  явлений , ребёнок открывает для себя загадочный мир природы! Задавайте ему вопросы, интересуйтесь его  мнением, стремясь развивать его  любознательность - пусть он размышляет в поисках ответов, и не беда, если его догадки не всегда верны.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857232"/>
            <a:ext cx="542928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</a:rPr>
              <a:t>рогулки дают  великолепные возможности не только для оздоровления и закаливания детей, но и для обогащения ума впечатлениями, души – красотой и светом.  </a:t>
            </a:r>
            <a:r>
              <a:rPr lang="ru-RU" sz="2400" b="1" dirty="0" err="1" smtClean="0">
                <a:solidFill>
                  <a:srgbClr val="7030A0"/>
                </a:solidFill>
              </a:rPr>
              <a:t>П</a:t>
            </a:r>
            <a:r>
              <a:rPr lang="ru-RU" sz="2000" b="1" dirty="0" err="1" smtClean="0">
                <a:solidFill>
                  <a:srgbClr val="7030A0"/>
                </a:solidFill>
              </a:rPr>
              <a:t>одкармливание</a:t>
            </a:r>
            <a:r>
              <a:rPr lang="ru-RU" sz="2000" b="1" dirty="0" smtClean="0">
                <a:solidFill>
                  <a:srgbClr val="7030A0"/>
                </a:solidFill>
              </a:rPr>
              <a:t>  Пернатых друзей формирует эмоционально-доброжелательное отношение к живым существам.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кормлю голубе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215106" cy="4857784"/>
          </a:xfrm>
          <a:prstGeom prst="rect">
            <a:avLst/>
          </a:prstGeom>
          <a:ln>
            <a:solidFill>
              <a:srgbClr val="7030A0"/>
            </a:solidFill>
            <a:prstDash val="sysDot"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9786974" y="1500174"/>
            <a:ext cx="204758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286388"/>
            <a:ext cx="8610600" cy="882650"/>
          </a:xfrm>
          <a:effectLst>
            <a:reflection blurRad="6350" stA="50000" endA="275" endPos="40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1" y="571480"/>
            <a:ext cx="8858280" cy="63976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</a:t>
            </a:r>
            <a:r>
              <a:rPr lang="ru-RU" sz="1600" b="1" dirty="0" smtClean="0">
                <a:solidFill>
                  <a:srgbClr val="7030A0"/>
                </a:solidFill>
              </a:rPr>
              <a:t>гры для детей в парке это, конечно же, прежде всего превосходная возможность подвигаться вдоволь. </a:t>
            </a:r>
            <a:r>
              <a:rPr lang="ru-RU" sz="2000" b="1" dirty="0" smtClean="0">
                <a:solidFill>
                  <a:srgbClr val="7030A0"/>
                </a:solidFill>
              </a:rPr>
              <a:t>Д</a:t>
            </a:r>
            <a:r>
              <a:rPr lang="ru-RU" sz="1600" b="1" dirty="0" smtClean="0">
                <a:solidFill>
                  <a:srgbClr val="7030A0"/>
                </a:solidFill>
              </a:rPr>
              <a:t>етям необходимо общение со сверстниками. Приобщайте к культуре активного отдыха ваших друзей - молодых родителей.</a:t>
            </a:r>
            <a:r>
              <a:rPr lang="ru-RU" sz="2000" b="1" dirty="0" smtClean="0">
                <a:solidFill>
                  <a:srgbClr val="7030A0"/>
                </a:solidFill>
              </a:rPr>
              <a:t> Т</a:t>
            </a:r>
            <a:r>
              <a:rPr lang="ru-RU" sz="1600" b="1" dirty="0" smtClean="0">
                <a:solidFill>
                  <a:srgbClr val="7030A0"/>
                </a:solidFill>
              </a:rPr>
              <a:t>акой отдых надолго запомнится  Всем и доставит вам огромную радость!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я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857364"/>
            <a:ext cx="429101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бросаем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1643050"/>
            <a:ext cx="3906041" cy="3929090"/>
          </a:xfr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Как же здорово играть вместе с друзьями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3" y="285728"/>
            <a:ext cx="3000396" cy="52864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</a:rPr>
              <a:t>Активные игры совмещайте с развивающими. Для закрепления знаний детей о деревьях можно организовать игру: «Детки на ветке». Поднимите с земли красивый листик и найдите с детьми то дерево, с которого он упал. Скажите, как называется этот лист и дерево.</a:t>
            </a:r>
            <a:endParaRPr lang="ru-RU" sz="26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лис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7554" y="714356"/>
            <a:ext cx="535785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3214710" cy="4714908"/>
          </a:xfrm>
          <a:solidFill>
            <a:srgbClr val="0070C0"/>
          </a:solidFill>
          <a:ln w="38100">
            <a:solidFill>
              <a:srgbClr val="7030A0"/>
            </a:solidFill>
            <a:prstDash val="sysDot"/>
          </a:ln>
          <a:scene3d>
            <a:camera prst="perspectiveFront"/>
            <a:lightRig rig="threePt" dir="t"/>
          </a:scene3d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Наблюдая за деревьями и сравнивая то, как они выглядят весной, летом, осенью и зимой, ваш ребёнок сможет лучше осознать смену времён года. Вспомните, что летом деревья были одеты в зелёный наряд, а осенью листья стали желтеть и облетать.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бросаем листь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2143116"/>
            <a:ext cx="4991104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1329</TotalTime>
  <Words>529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Прогулки дают  великолепные возможности не только для оздоровления и закаливания детей, но и для обогащения ума впечатлениями, души – красотой и светом.  Подкармливание  Пернатых друзей формирует эмоционально-доброжелательное отношение к живым существам.</vt:lpstr>
      <vt:lpstr>Слайд 7</vt:lpstr>
      <vt:lpstr>Как же здорово играть вместе с друзьями</vt:lpstr>
      <vt:lpstr>Слайд 9</vt:lpstr>
      <vt:lpstr>Белоснежные облака в стране «Фантазия»</vt:lpstr>
      <vt:lpstr>Непосредственное общение с природой даст вашему ребёнку более яркие впечатления, чем книги и рассказы взрослых.  Подкармливание  уток прививает любовь ко всему живому, учит заботится о братьях наших меньших и не бросать их в холода.</vt:lpstr>
      <vt:lpstr>Слайд 12</vt:lpstr>
      <vt:lpstr>Наблюдая за листопадом, вспомните стихи и песни об осени.</vt:lpstr>
      <vt:lpstr> Осенняя пора богата природным материалом. Кленовые листья  в процессе совместного творчества  дома превратятся в произведения искусств . Уже давно психологи и педагоги единогласно утверждают, что совместное творчество детей и родителей формирует хорошие доверительные отношения между ними, оказывает положительное влияние на  развитие ребёнка и приучает его сотрудничать. Творческий процесс стимулирует всестороннее развитие вашего малыша. Совершенствуются моторные навыки, формируется воображение, раскрывается творческий потенциал. </vt:lpstr>
      <vt:lpstr>Осенний парк – лучшее место для всестороннего развития детей</vt:lpstr>
      <vt:lpstr>СПАСИБО ЗА ВНИМАНИЕ 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150</cp:revision>
  <dcterms:created xsi:type="dcterms:W3CDTF">2011-12-25T17:08:37Z</dcterms:created>
  <dcterms:modified xsi:type="dcterms:W3CDTF">2012-11-28T12:07:34Z</dcterms:modified>
</cp:coreProperties>
</file>