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6" r:id="rId7"/>
    <p:sldId id="267" r:id="rId8"/>
    <p:sldId id="26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3F5EB-0D3A-4BAA-B01A-256A6671E89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413074-771F-4703-B89D-975DC4B385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1571612"/>
            <a:ext cx="5529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Методическая разработка</a:t>
            </a:r>
          </a:p>
          <a:p>
            <a:pPr algn="ctr"/>
            <a:r>
              <a:rPr lang="ru-RU" sz="2400" b="1" dirty="0" smtClean="0"/>
              <a:t>« Развитие логического мышления</a:t>
            </a:r>
          </a:p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тарших дошкольников, как одного</a:t>
            </a:r>
          </a:p>
          <a:p>
            <a:pPr algn="ctr"/>
            <a:r>
              <a:rPr lang="ru-RU" sz="2400" b="1" dirty="0"/>
              <a:t>и</a:t>
            </a:r>
            <a:r>
              <a:rPr lang="ru-RU" sz="2400" b="1" dirty="0" smtClean="0"/>
              <a:t>з значимых компонентов</a:t>
            </a:r>
          </a:p>
          <a:p>
            <a:pPr algn="ctr"/>
            <a:r>
              <a:rPr lang="ru-RU" sz="2400" b="1" dirty="0"/>
              <a:t>и</a:t>
            </a:r>
            <a:r>
              <a:rPr lang="ru-RU" sz="2400" b="1" dirty="0" smtClean="0"/>
              <a:t>нтеллектуальной деятельности»</a:t>
            </a:r>
          </a:p>
          <a:p>
            <a:pPr algn="ctr"/>
            <a:r>
              <a:rPr lang="ru-RU" sz="2400" b="1" dirty="0" smtClean="0"/>
              <a:t>( с использованием блоков </a:t>
            </a:r>
            <a:r>
              <a:rPr lang="ru-RU" sz="2400" b="1" dirty="0" err="1" smtClean="0"/>
              <a:t>Дьенеша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57423" y="464344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 ГБДОУ № 32 Пушкинского района </a:t>
            </a:r>
          </a:p>
          <a:p>
            <a:r>
              <a:rPr lang="ru-RU" dirty="0" smtClean="0"/>
              <a:t>Санкт –Петербурга: Разгуляева Елена Валерьевна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Понятийный словарь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Геометрические фигуры</a:t>
            </a:r>
          </a:p>
          <a:p>
            <a:pPr>
              <a:buNone/>
            </a:pPr>
            <a:r>
              <a:rPr lang="ru-RU" b="1" dirty="0" smtClean="0"/>
              <a:t>Круг</a:t>
            </a:r>
            <a:r>
              <a:rPr lang="ru-RU" dirty="0" smtClean="0"/>
              <a:t>- фигура, нет углов, может катиться</a:t>
            </a:r>
          </a:p>
          <a:p>
            <a:pPr>
              <a:buNone/>
            </a:pPr>
            <a:r>
              <a:rPr lang="ru-RU" b="1" dirty="0" smtClean="0"/>
              <a:t>Квадрат</a:t>
            </a:r>
            <a:r>
              <a:rPr lang="ru-RU" dirty="0" smtClean="0"/>
              <a:t>- фигура, 4 угла, 4 стороны, все стороны равны</a:t>
            </a:r>
          </a:p>
          <a:p>
            <a:pPr>
              <a:buNone/>
            </a:pPr>
            <a:r>
              <a:rPr lang="ru-RU" b="1" dirty="0" smtClean="0"/>
              <a:t>Треугольник</a:t>
            </a:r>
            <a:r>
              <a:rPr lang="ru-RU" dirty="0" smtClean="0"/>
              <a:t>- фигура, 3 угла, 3 стороны</a:t>
            </a:r>
          </a:p>
          <a:p>
            <a:pPr>
              <a:buNone/>
            </a:pPr>
            <a:r>
              <a:rPr lang="ru-RU" b="1" dirty="0" smtClean="0"/>
              <a:t>Прямоугольник</a:t>
            </a:r>
            <a:r>
              <a:rPr lang="ru-RU" dirty="0" smtClean="0"/>
              <a:t>- фигура, 4 угла, 4 стороны, но разной длины;</a:t>
            </a:r>
          </a:p>
          <a:p>
            <a:pPr>
              <a:buNone/>
            </a:pPr>
            <a:r>
              <a:rPr lang="ru-RU" dirty="0" smtClean="0"/>
              <a:t>2 стороны длинные, 2 стороны короткие</a:t>
            </a:r>
          </a:p>
          <a:p>
            <a:pPr>
              <a:buNone/>
            </a:pPr>
            <a:r>
              <a:rPr lang="ru-RU" b="1" dirty="0" smtClean="0"/>
              <a:t>Овал</a:t>
            </a:r>
            <a:r>
              <a:rPr lang="ru-RU" dirty="0" smtClean="0"/>
              <a:t>- фигура похожая на круг, но вытянутая</a:t>
            </a:r>
          </a:p>
          <a:p>
            <a:pPr>
              <a:buNone/>
            </a:pPr>
            <a:r>
              <a:rPr lang="ru-RU" b="1" dirty="0" smtClean="0"/>
              <a:t>Многоугольник</a:t>
            </a:r>
            <a:r>
              <a:rPr lang="ru-RU" dirty="0" smtClean="0"/>
              <a:t>- фигура, имеющая много углов, сколько углов,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только же сторон</a:t>
            </a:r>
          </a:p>
          <a:p>
            <a:pPr algn="ctr">
              <a:buNone/>
            </a:pPr>
            <a:r>
              <a:rPr lang="ru-RU" b="1" dirty="0" smtClean="0"/>
              <a:t>Геометрические тела</a:t>
            </a:r>
          </a:p>
          <a:p>
            <a:pPr>
              <a:buNone/>
            </a:pPr>
            <a:r>
              <a:rPr lang="ru-RU" b="1" dirty="0" smtClean="0"/>
              <a:t>Цилиндр</a:t>
            </a:r>
            <a:r>
              <a:rPr lang="ru-RU" dirty="0" smtClean="0"/>
              <a:t>- происходит от латинского слова « </a:t>
            </a:r>
            <a:r>
              <a:rPr lang="ru-RU" dirty="0" err="1" smtClean="0"/>
              <a:t>цилиндрус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Означает валик или </a:t>
            </a:r>
            <a:r>
              <a:rPr lang="ru-RU" dirty="0" smtClean="0"/>
              <a:t>к</a:t>
            </a:r>
            <a:r>
              <a:rPr lang="ru-RU" dirty="0" smtClean="0"/>
              <a:t>аток, в основаниях – круги.</a:t>
            </a:r>
          </a:p>
          <a:p>
            <a:pPr>
              <a:buNone/>
            </a:pPr>
            <a:r>
              <a:rPr lang="ru-RU" b="1" dirty="0" err="1" smtClean="0"/>
              <a:t>Конус</a:t>
            </a:r>
            <a:r>
              <a:rPr lang="ru-RU" dirty="0" err="1" smtClean="0"/>
              <a:t>-от</a:t>
            </a:r>
            <a:r>
              <a:rPr lang="ru-RU" dirty="0" smtClean="0"/>
              <a:t> греческого слова «</a:t>
            </a:r>
            <a:r>
              <a:rPr lang="ru-RU" dirty="0" err="1" smtClean="0"/>
              <a:t>конос</a:t>
            </a:r>
            <a:r>
              <a:rPr lang="ru-RU" dirty="0" smtClean="0"/>
              <a:t>», в переводе « шишка»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Призма</a:t>
            </a:r>
            <a:r>
              <a:rPr lang="ru-RU" sz="2800" dirty="0" smtClean="0">
                <a:solidFill>
                  <a:schemeClr val="tx1"/>
                </a:solidFill>
              </a:rPr>
              <a:t>- латинская форма греческого слова « опиленная»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err="1" smtClean="0">
                <a:solidFill>
                  <a:schemeClr val="tx1"/>
                </a:solidFill>
              </a:rPr>
              <a:t>Пирамида-</a:t>
            </a:r>
            <a:r>
              <a:rPr lang="ru-RU" sz="2800" dirty="0" err="1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основнии</a:t>
            </a:r>
            <a:r>
              <a:rPr lang="ru-RU" sz="2800" dirty="0" smtClean="0">
                <a:solidFill>
                  <a:schemeClr val="tx1"/>
                </a:solidFill>
              </a:rPr>
              <a:t> 4 угла, от латинского слова «</a:t>
            </a:r>
            <a:r>
              <a:rPr lang="ru-RU" sz="2800" dirty="0" err="1" smtClean="0">
                <a:solidFill>
                  <a:schemeClr val="tx1"/>
                </a:solidFill>
              </a:rPr>
              <a:t>пюрамис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sz="2800" b="1" dirty="0" smtClean="0">
                <a:solidFill>
                  <a:schemeClr val="tx1"/>
                </a:solidFill>
              </a:rPr>
              <a:t>измерение длины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err="1" smtClean="0">
                <a:solidFill>
                  <a:schemeClr val="tx1"/>
                </a:solidFill>
              </a:rPr>
              <a:t>Длина</a:t>
            </a:r>
            <a:r>
              <a:rPr lang="ru-RU" sz="2800" dirty="0" err="1" smtClean="0">
                <a:solidFill>
                  <a:schemeClr val="tx1"/>
                </a:solidFill>
              </a:rPr>
              <a:t>-одно</a:t>
            </a:r>
            <a:r>
              <a:rPr lang="ru-RU" sz="2800" dirty="0" smtClean="0">
                <a:solidFill>
                  <a:schemeClr val="tx1"/>
                </a:solidFill>
              </a:rPr>
              <a:t> из </a:t>
            </a:r>
            <a:r>
              <a:rPr lang="ru-RU" sz="2800" dirty="0" err="1" smtClean="0">
                <a:solidFill>
                  <a:schemeClr val="tx1"/>
                </a:solidFill>
              </a:rPr>
              <a:t>првых</a:t>
            </a:r>
            <a:r>
              <a:rPr lang="ru-RU" sz="2800" dirty="0" smtClean="0">
                <a:solidFill>
                  <a:schemeClr val="tx1"/>
                </a:solidFill>
              </a:rPr>
              <a:t> геометрических понятий, введённых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человеком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Локоть, вершок</a:t>
            </a:r>
            <a:r>
              <a:rPr lang="ru-RU" sz="2800" dirty="0" smtClean="0">
                <a:solidFill>
                  <a:schemeClr val="tx1"/>
                </a:solidFill>
              </a:rPr>
              <a:t>-ширина ладони на уровне пальцев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Сажень</a:t>
            </a:r>
            <a:r>
              <a:rPr lang="ru-RU" sz="2800" dirty="0" smtClean="0">
                <a:solidFill>
                  <a:schemeClr val="tx1"/>
                </a:solidFill>
              </a:rPr>
              <a:t>- Расстояние между концами пальцев, разведённых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стороны рук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err="1" smtClean="0">
                <a:solidFill>
                  <a:schemeClr val="tx1"/>
                </a:solidFill>
              </a:rPr>
              <a:t>Сантиметр</a:t>
            </a:r>
            <a:r>
              <a:rPr lang="ru-RU" sz="2800" dirty="0" err="1" smtClean="0">
                <a:solidFill>
                  <a:schemeClr val="tx1"/>
                </a:solidFill>
              </a:rPr>
              <a:t>-от</a:t>
            </a:r>
            <a:r>
              <a:rPr lang="ru-RU" sz="2800" dirty="0" smtClean="0">
                <a:solidFill>
                  <a:schemeClr val="tx1"/>
                </a:solidFill>
              </a:rPr>
              <a:t> слова « </a:t>
            </a:r>
            <a:r>
              <a:rPr lang="ru-RU" sz="2800" dirty="0" err="1" smtClean="0">
                <a:solidFill>
                  <a:schemeClr val="tx1"/>
                </a:solidFill>
              </a:rPr>
              <a:t>Санти</a:t>
            </a:r>
            <a:r>
              <a:rPr lang="ru-RU" sz="2800" dirty="0" smtClean="0">
                <a:solidFill>
                  <a:schemeClr val="tx1"/>
                </a:solidFill>
              </a:rPr>
              <a:t>» – сто. Одна </a:t>
            </a:r>
            <a:r>
              <a:rPr lang="ru-RU" sz="2800" dirty="0" err="1" smtClean="0">
                <a:solidFill>
                  <a:schemeClr val="tx1"/>
                </a:solidFill>
              </a:rPr>
              <a:t>сота</a:t>
            </a:r>
            <a:r>
              <a:rPr lang="ru-RU" sz="2800" dirty="0" smtClean="0">
                <a:solidFill>
                  <a:schemeClr val="tx1"/>
                </a:solidFill>
              </a:rPr>
              <a:t> часть метра.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err="1" smtClean="0">
                <a:solidFill>
                  <a:schemeClr val="tx1"/>
                </a:solidFill>
              </a:rPr>
              <a:t>Метр-</a:t>
            </a:r>
            <a:r>
              <a:rPr lang="ru-RU" sz="2800" dirty="0" err="1" smtClean="0">
                <a:solidFill>
                  <a:schemeClr val="tx1"/>
                </a:solidFill>
              </a:rPr>
              <a:t>сто</a:t>
            </a:r>
            <a:r>
              <a:rPr lang="ru-RU" sz="2800" dirty="0" smtClean="0">
                <a:solidFill>
                  <a:schemeClr val="tx1"/>
                </a:solidFill>
              </a:rPr>
              <a:t> сантиметров.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928802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   «Ум, в котором всё логично,</a:t>
            </a:r>
          </a:p>
          <a:p>
            <a:pPr algn="just"/>
            <a:r>
              <a:rPr lang="ru-RU" sz="3600" b="1" dirty="0" smtClean="0"/>
              <a:t>    подобен клинку, в котором</a:t>
            </a:r>
          </a:p>
          <a:p>
            <a:pPr algn="just"/>
            <a:r>
              <a:rPr lang="ru-RU" sz="3600" b="1" dirty="0" smtClean="0"/>
              <a:t>    всё движется вперёд»</a:t>
            </a:r>
          </a:p>
          <a:p>
            <a:pPr algn="just"/>
            <a:r>
              <a:rPr lang="ru-RU" sz="3600" b="1" dirty="0"/>
              <a:t> </a:t>
            </a:r>
            <a:r>
              <a:rPr lang="ru-RU" sz="3600" b="1" dirty="0" smtClean="0"/>
              <a:t>                                    Р. Тагор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785794"/>
            <a:ext cx="2291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Актуальность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Эффективное развитие интеллектуальных способностей детей </a:t>
            </a:r>
            <a:r>
              <a:rPr lang="ru-RU" sz="2800" dirty="0" err="1" smtClean="0"/>
              <a:t>детей</a:t>
            </a:r>
            <a:r>
              <a:rPr lang="ru-RU" sz="2800" dirty="0" smtClean="0"/>
              <a:t> дошкольного возраста – одна из актуальных проблем современности. Дошкольники с развитым интеллектом быстрее запоминают материал, более уверены в своих силах, легче адаптируются в новой обстановке, лучше подготовлены к школе. </a:t>
            </a:r>
          </a:p>
          <a:p>
            <a:r>
              <a:rPr lang="ru-RU" sz="2800" dirty="0" smtClean="0"/>
              <a:t>Основной метод развития – проблемно – поисковый, а форма организации –игра.</a:t>
            </a:r>
          </a:p>
          <a:p>
            <a:r>
              <a:rPr lang="ru-RU" sz="2800" dirty="0" smtClean="0"/>
              <a:t>Сухомлинский сказал: « игра – это искра, зажигающая огонь пытливости и любознательности»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4296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дошкольной педагогике существует множество разнообразных методических  материалов: методик, технологий, которые обеспечивают интеллектуальное развитие детей. Я в своей работе выбрала наиболее эффективное пособие – логические блоки </a:t>
            </a:r>
            <a:r>
              <a:rPr lang="ru-RU" sz="2800" dirty="0" err="1" smtClean="0"/>
              <a:t>Дьенеша</a:t>
            </a:r>
            <a:r>
              <a:rPr lang="ru-RU" sz="2800" dirty="0" smtClean="0"/>
              <a:t>, которые помогают детям овладеть мыслительными операциями и действиями, формированию представлений о геометрических фигурах.</a:t>
            </a:r>
          </a:p>
          <a:p>
            <a:r>
              <a:rPr lang="ru-RU" sz="2800" dirty="0" smtClean="0"/>
              <a:t>Используя логические блоки, в сознании детей закладываются начала элементарной </a:t>
            </a:r>
            <a:r>
              <a:rPr lang="ru-RU" sz="2800" dirty="0" err="1" smtClean="0"/>
              <a:t>алгометрической</a:t>
            </a:r>
            <a:r>
              <a:rPr lang="ru-RU" sz="2800" dirty="0" smtClean="0"/>
              <a:t> культуры мышления, развивается способность действовать в уме, малыши осваивают представления о числах и геометрических фигурах, пространственную ориентировку.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"/>
          <a:ext cx="91440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525"/>
                <a:gridCol w="3522688"/>
                <a:gridCol w="3372787"/>
              </a:tblGrid>
              <a:tr h="6601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219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 ЭТАП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Выявление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абстрагирование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фигур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  <a:sym typeface="Wingdings 2"/>
                        </a:rPr>
                        <a:t>▪ умений  выделять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  <a:sym typeface="Wingdings 2"/>
                        </a:rPr>
                        <a:t>  от одного до четырёх  свойств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  <a:sym typeface="Wingdings 2"/>
                        </a:rPr>
                        <a:t>  предметов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  <a:sym typeface="Wingdings 2"/>
                        </a:rPr>
                        <a:t>▪ Развитие умений и</a:t>
                      </a:r>
                    </a:p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</a:rPr>
                        <a:t>   способности к анализу,</a:t>
                      </a:r>
                    </a:p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</a:rPr>
                        <a:t>   абстрагированию</a:t>
                      </a:r>
                    </a:p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</a:rPr>
                        <a:t>▪ Развитие представлений о</a:t>
                      </a:r>
                    </a:p>
                    <a:p>
                      <a:r>
                        <a:rPr lang="ru-RU" sz="1800" dirty="0" smtClean="0">
                          <a:latin typeface="+mn-lt"/>
                          <a:cs typeface="Arial" pitchFamily="34" charset="0"/>
                        </a:rPr>
                        <a:t>   замещении свойств 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предметов знаками – 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символами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▪ Развитие умений строго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следовать правилам при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выполнении действий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▪ Развитие логического 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мышления, умения думать,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рассуждать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▪ Учить решать логические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задачи на основе зрительно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 воспринимаемой  </a:t>
                      </a:r>
                    </a:p>
                    <a:p>
                      <a:r>
                        <a:rPr lang="ru-RU" sz="1800" baseline="0" dirty="0" smtClean="0">
                          <a:latin typeface="+mn-lt"/>
                          <a:cs typeface="Arial" pitchFamily="34" charset="0"/>
                        </a:rPr>
                        <a:t>  информации</a:t>
                      </a:r>
                      <a:endParaRPr lang="ru-RU" sz="18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/>
                          <a:cs typeface="Arial"/>
                        </a:rPr>
                        <a:t>▪ </a:t>
                      </a:r>
                      <a:r>
                        <a:rPr lang="ru-RU" dirty="0" smtClean="0">
                          <a:latin typeface="+mn-lt"/>
                          <a:cs typeface="Arial"/>
                        </a:rPr>
                        <a:t>Складывание различных 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  предметов из блоков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▪  Игры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Конструктор»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Муравьи»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Найди все фигуры как эта»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«Цепочка»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Домино»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Второй ряд»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▪ Логические упражнения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Найди клад»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Автотрасса»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Помоги муравьям»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Слоны на прогулке»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« Логические примеры»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▪ Логические примеры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-На трансформацию цвета 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 объекта, размера объекта,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  трансформацию кол-ва</a:t>
                      </a: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 объектов</a:t>
                      </a:r>
                    </a:p>
                    <a:p>
                      <a:endParaRPr lang="ru-RU" baseline="0" dirty="0" smtClean="0">
                        <a:latin typeface="+mn-lt"/>
                        <a:cs typeface="Arial"/>
                      </a:endParaRPr>
                    </a:p>
                    <a:p>
                      <a:r>
                        <a:rPr lang="ru-RU" baseline="0" dirty="0" smtClean="0">
                          <a:latin typeface="+mn-lt"/>
                          <a:cs typeface="Arial"/>
                        </a:rPr>
                        <a:t>   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"/>
          <a:ext cx="9144000" cy="698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525"/>
                <a:gridCol w="3522688"/>
                <a:gridCol w="3372787"/>
              </a:tblGrid>
              <a:tr h="8011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263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ЭТАП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Сравнение, 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Классификация,</a:t>
                      </a: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обобщение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умений 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сравнивать,   классифицировать и обобщать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предметы по одному, двум и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трём свойствам, к выделению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закономерностей их порядка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в отдельном упражнении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 способности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к анализу, сопоставлению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 логического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мышления, смекалки,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сообразительности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 творческой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активности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Учить умению решать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логические задачи</a:t>
                      </a:r>
                    </a:p>
                    <a:p>
                      <a:endParaRPr lang="ru-RU" sz="20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-Логические игры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« Дорожки», «Поймай пару»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Засели домики» , «Кто 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хозяин?», «На свою  ветку»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-Логические упражнения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«Сравни и запомни»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Заполни пустые клетки»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Заполни квадрат»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Каких фигур недостаёт?»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«Дерево»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-Логические задачи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А) На поиск   недостающих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фигур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Б) На поиск признака 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отличия одной группы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фигур от другой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Тесты – задания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Логические цепочки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Конкурс юных знатоков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Викторины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"/>
          <a:ext cx="91440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525"/>
                <a:gridCol w="3522688"/>
                <a:gridCol w="3372787"/>
              </a:tblGrid>
              <a:tr h="8011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263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ЭТАП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Логические 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Действия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операции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логического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мышления, умения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рассказывать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умений 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разбивать множества на 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классы по совместным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свойствам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умений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производить логические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операции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-Формировать доказательную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 речь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Учить умению кодировать и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декодировать информацию о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свойствах предметов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Формировать представление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о действии и композиции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комбинаторных способностей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-Логические примеры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А) На трансформацию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контура, конфигурации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объекта, путём избавления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части или целой фигуры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Б) На  изменение местоположения фигур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путём раздвижения фигур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В) Изменение местоположения  путём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наложения, соединения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 фигур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Детские игры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Что лишнее?»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 Зверь, птица, небылица»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«Шёл король»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-Занятия – игры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smtClean="0">
                          <a:latin typeface="+mn-lt"/>
                          <a:cs typeface="Arial"/>
                        </a:rPr>
                        <a:t>- Викторины</a:t>
                      </a:r>
                      <a:br>
                        <a:rPr lang="ru-RU" sz="2000" baseline="0" smtClean="0">
                          <a:latin typeface="+mn-lt"/>
                          <a:cs typeface="Arial"/>
                        </a:rPr>
                      </a:b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480"/>
          <a:ext cx="91440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525"/>
                <a:gridCol w="3522688"/>
                <a:gridCol w="3372787"/>
              </a:tblGrid>
              <a:tr h="8011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НАПРАВЛЕНИЯ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2633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ЭТАП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Логические 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Действия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и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операции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навыков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устных вычислений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-Формирование предпосылок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для подготовки детей к</a:t>
                      </a:r>
                    </a:p>
                    <a:p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усвоению алгоритмов, схем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 умений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понимать поставленную задачу и выполнять её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самостоятельно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Формирование навыков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>
                          <a:latin typeface="+mn-lt"/>
                          <a:cs typeface="Arial" pitchFamily="34" charset="0"/>
                        </a:rPr>
                        <a:t> самоконтроля и самооценки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+mn-lt"/>
                          <a:cs typeface="Arial"/>
                        </a:rPr>
                        <a:t>-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</a:rPr>
              <a:t>абота с родителями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-Консультации: </a:t>
            </a:r>
          </a:p>
          <a:p>
            <a:pPr>
              <a:buNone/>
            </a:pPr>
            <a:r>
              <a:rPr lang="ru-RU" sz="2800" dirty="0" smtClean="0"/>
              <a:t>«Логические и математические игры для старших дошкольников»</a:t>
            </a:r>
          </a:p>
          <a:p>
            <a:pPr>
              <a:buNone/>
            </a:pPr>
            <a:r>
              <a:rPr lang="ru-RU" sz="2800" dirty="0" smtClean="0"/>
              <a:t>« Что такое занимательный математический материал?»</a:t>
            </a:r>
          </a:p>
          <a:p>
            <a:pPr>
              <a:buNone/>
            </a:pPr>
            <a:r>
              <a:rPr lang="ru-RU" sz="2800" dirty="0" smtClean="0"/>
              <a:t>Круглый стол:</a:t>
            </a:r>
          </a:p>
          <a:p>
            <a:pPr>
              <a:buNone/>
            </a:pPr>
            <a:r>
              <a:rPr lang="ru-RU" sz="2800" dirty="0" smtClean="0"/>
              <a:t>«Поднимаем интерес к школе»</a:t>
            </a:r>
          </a:p>
          <a:p>
            <a:pPr>
              <a:buNone/>
            </a:pPr>
            <a:r>
              <a:rPr lang="ru-RU" sz="2800" dirty="0" smtClean="0"/>
              <a:t>« Развивающие игры- как одно из средств развития у </a:t>
            </a:r>
          </a:p>
          <a:p>
            <a:pPr>
              <a:buNone/>
            </a:pPr>
            <a:r>
              <a:rPr lang="ru-RU" sz="2800" dirty="0" smtClean="0"/>
              <a:t>д</a:t>
            </a:r>
            <a:r>
              <a:rPr lang="ru-RU" sz="2800" dirty="0" smtClean="0"/>
              <a:t>етей познавательных процессов»</a:t>
            </a:r>
          </a:p>
          <a:p>
            <a:pPr>
              <a:buNone/>
            </a:pPr>
            <a:r>
              <a:rPr lang="ru-RU" sz="2800" dirty="0" smtClean="0"/>
              <a:t>-Проведение игры « Кто с кем рядом живёт»</a:t>
            </a:r>
          </a:p>
          <a:p>
            <a:pPr>
              <a:buNone/>
            </a:pPr>
            <a:r>
              <a:rPr lang="ru-RU" sz="2800" dirty="0" smtClean="0"/>
              <a:t>- Изготовление коллажей</a:t>
            </a:r>
          </a:p>
          <a:p>
            <a:pPr>
              <a:buNone/>
            </a:pPr>
            <a:r>
              <a:rPr lang="ru-RU" sz="2800" dirty="0" smtClean="0"/>
              <a:t>-Организация выставки литературы по развитию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представлений</a:t>
            </a:r>
          </a:p>
          <a:p>
            <a:pPr>
              <a:buNone/>
            </a:pPr>
            <a:r>
              <a:rPr lang="ru-RU" sz="2800" dirty="0" smtClean="0"/>
              <a:t>-Конкурс детей и родителей « Кто самый смекалистый»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897</Words>
  <Application>Microsoft Office PowerPoint</Application>
  <PresentationFormat>Экран (4:3)</PresentationFormat>
  <Paragraphs>208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Работа с родителями</vt:lpstr>
      <vt:lpstr>Понятийный словарь</vt:lpstr>
      <vt:lpstr>Призма- латинская форма греческого слова « опиленная» Пирамида-в основнии 4 угла, от латинского слова «пюрамис«                                   измерение длины Длина-одно из првых геометрических понятий, введённых  человеком Локоть, вершок-ширина ладони на уровне пальцев Сажень- Расстояние между концами пальцев, разведённых в стороны рук Сантиметр-от слова « Санти» – сто. Одна сота часть метра. Метр-сто сантиметров.  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26</cp:revision>
  <dcterms:created xsi:type="dcterms:W3CDTF">2013-05-12T14:21:26Z</dcterms:created>
  <dcterms:modified xsi:type="dcterms:W3CDTF">2015-01-12T11:34:44Z</dcterms:modified>
</cp:coreProperties>
</file>