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9" r:id="rId2"/>
    <p:sldId id="290" r:id="rId3"/>
    <p:sldId id="258" r:id="rId4"/>
    <p:sldId id="288" r:id="rId5"/>
    <p:sldId id="279" r:id="rId6"/>
    <p:sldId id="287" r:id="rId7"/>
    <p:sldId id="260" r:id="rId8"/>
    <p:sldId id="261" r:id="rId9"/>
    <p:sldId id="262" r:id="rId10"/>
    <p:sldId id="263" r:id="rId11"/>
    <p:sldId id="264" r:id="rId12"/>
    <p:sldId id="269" r:id="rId13"/>
    <p:sldId id="265" r:id="rId14"/>
    <p:sldId id="266" r:id="rId15"/>
    <p:sldId id="286" r:id="rId16"/>
    <p:sldId id="267" r:id="rId17"/>
    <p:sldId id="268" r:id="rId18"/>
    <p:sldId id="270" r:id="rId19"/>
    <p:sldId id="275" r:id="rId20"/>
    <p:sldId id="271" r:id="rId21"/>
    <p:sldId id="273" r:id="rId22"/>
    <p:sldId id="274" r:id="rId23"/>
    <p:sldId id="276" r:id="rId24"/>
    <p:sldId id="277" r:id="rId25"/>
    <p:sldId id="278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1081" autoAdjust="0"/>
  </p:normalViewPr>
  <p:slideViewPr>
    <p:cSldViewPr>
      <p:cViewPr varScale="1">
        <p:scale>
          <a:sx n="67" d="100"/>
          <a:sy n="67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268E86-6309-478B-B89A-BABE9F4C089C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D4AD9B6E-1CBB-45F0-8A97-F25788CEEACE}" type="pres">
      <dgm:prSet presAssocID="{BB268E86-6309-478B-B89A-BABE9F4C089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84F66F7F-54BC-4BA2-9FA2-8D98EE540E24}" type="presOf" srcId="{BB268E86-6309-478B-B89A-BABE9F4C089C}" destId="{D4AD9B6E-1CBB-45F0-8A97-F25788CEEACE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ACA4AB-67A2-4F49-BC00-2150BB805CDB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1F1F9-D056-4485-8522-B45C63D9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009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F1F9-D056-4485-8522-B45C63D970E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07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F1F9-D056-4485-8522-B45C63D970E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164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F1F9-D056-4485-8522-B45C63D970E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878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7" y="2204864"/>
            <a:ext cx="7776864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Исправление нарушений </a:t>
            </a:r>
          </a:p>
          <a:p>
            <a:pPr algn="ctr"/>
            <a:r>
              <a:rPr lang="ru-RU" sz="54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произношения звука «Р»</a:t>
            </a:r>
            <a:endParaRPr lang="ru-RU" sz="5400" b="1" cap="none" spc="0" dirty="0">
              <a:ln w="1905"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920" y="4725144"/>
            <a:ext cx="48018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у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читель –логопед  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Наталья Петровна Чижевская</a:t>
            </a:r>
          </a:p>
        </p:txBody>
      </p:sp>
    </p:spTree>
    <p:extLst>
      <p:ext uri="{BB962C8B-B14F-4D97-AF65-F5344CB8AC3E}">
        <p14:creationId xmlns:p14="http://schemas.microsoft.com/office/powerpoint/2010/main" val="3849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Параротацизм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247099331"/>
              </p:ext>
            </p:extLst>
          </p:nvPr>
        </p:nvGraphicFramePr>
        <p:xfrm>
          <a:off x="-1836712" y="4725144"/>
          <a:ext cx="12098338" cy="4968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Diagram 2"/>
          <p:cNvGrpSpPr>
            <a:grpSpLocks/>
          </p:cNvGrpSpPr>
          <p:nvPr/>
        </p:nvGrpSpPr>
        <p:grpSpPr bwMode="auto">
          <a:xfrm>
            <a:off x="-1620838" y="1192213"/>
            <a:ext cx="12098338" cy="4968875"/>
            <a:chOff x="410" y="836"/>
            <a:chExt cx="4896" cy="2592"/>
          </a:xfrm>
        </p:grpSpPr>
        <p:sp>
          <p:nvSpPr>
            <p:cNvPr id="7" name="_s1047"/>
            <p:cNvSpPr>
              <a:spLocks noChangeShapeType="1"/>
            </p:cNvSpPr>
            <p:nvPr/>
          </p:nvSpPr>
          <p:spPr bwMode="auto">
            <a:xfrm flipH="1" flipV="1">
              <a:off x="2400" y="1673"/>
              <a:ext cx="229" cy="229"/>
            </a:xfrm>
            <a:prstGeom prst="line">
              <a:avLst/>
            </a:prstGeom>
            <a:noFill/>
            <a:ln w="28575">
              <a:solidFill>
                <a:srgbClr val="54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_s1048"/>
            <p:cNvSpPr>
              <a:spLocks noChangeArrowheads="1"/>
            </p:cNvSpPr>
            <p:nvPr/>
          </p:nvSpPr>
          <p:spPr bwMode="auto">
            <a:xfrm>
              <a:off x="1847" y="1121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Д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_s1049"/>
            <p:cNvSpPr>
              <a:spLocks noChangeShapeType="1"/>
            </p:cNvSpPr>
            <p:nvPr/>
          </p:nvSpPr>
          <p:spPr bwMode="auto">
            <a:xfrm flipH="1">
              <a:off x="2210" y="2131"/>
              <a:ext cx="324" cy="0"/>
            </a:xfrm>
            <a:prstGeom prst="line">
              <a:avLst/>
            </a:prstGeom>
            <a:noFill/>
            <a:ln w="28575">
              <a:solidFill>
                <a:srgbClr val="54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_s1050"/>
            <p:cNvSpPr>
              <a:spLocks noChangeArrowheads="1"/>
            </p:cNvSpPr>
            <p:nvPr/>
          </p:nvSpPr>
          <p:spPr bwMode="auto">
            <a:xfrm>
              <a:off x="1563" y="1808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_s1051"/>
            <p:cNvSpPr>
              <a:spLocks noChangeShapeType="1"/>
            </p:cNvSpPr>
            <p:nvPr/>
          </p:nvSpPr>
          <p:spPr bwMode="auto">
            <a:xfrm flipH="1">
              <a:off x="2400" y="2360"/>
              <a:ext cx="229" cy="229"/>
            </a:xfrm>
            <a:prstGeom prst="line">
              <a:avLst/>
            </a:prstGeom>
            <a:noFill/>
            <a:ln w="28575">
              <a:solidFill>
                <a:srgbClr val="54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_s1052"/>
            <p:cNvSpPr>
              <a:spLocks noChangeArrowheads="1"/>
            </p:cNvSpPr>
            <p:nvPr/>
          </p:nvSpPr>
          <p:spPr bwMode="auto">
            <a:xfrm>
              <a:off x="1848" y="2495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9F67F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Ы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_s1053"/>
            <p:cNvSpPr>
              <a:spLocks noChangeShapeType="1"/>
            </p:cNvSpPr>
            <p:nvPr/>
          </p:nvSpPr>
          <p:spPr bwMode="auto">
            <a:xfrm>
              <a:off x="2858" y="2455"/>
              <a:ext cx="0" cy="324"/>
            </a:xfrm>
            <a:prstGeom prst="line">
              <a:avLst/>
            </a:prstGeom>
            <a:noFill/>
            <a:ln w="28575">
              <a:solidFill>
                <a:srgbClr val="54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_s1054"/>
            <p:cNvSpPr>
              <a:spLocks noChangeArrowheads="1"/>
            </p:cNvSpPr>
            <p:nvPr/>
          </p:nvSpPr>
          <p:spPr bwMode="auto">
            <a:xfrm>
              <a:off x="2535" y="2779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D600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Г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_s1055"/>
            <p:cNvSpPr>
              <a:spLocks noChangeShapeType="1"/>
            </p:cNvSpPr>
            <p:nvPr/>
          </p:nvSpPr>
          <p:spPr bwMode="auto">
            <a:xfrm>
              <a:off x="3087" y="2360"/>
              <a:ext cx="229" cy="229"/>
            </a:xfrm>
            <a:prstGeom prst="line">
              <a:avLst/>
            </a:prstGeom>
            <a:noFill/>
            <a:ln w="28575">
              <a:solidFill>
                <a:srgbClr val="54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_s1056"/>
            <p:cNvSpPr>
              <a:spLocks noChangeArrowheads="1"/>
            </p:cNvSpPr>
            <p:nvPr/>
          </p:nvSpPr>
          <p:spPr bwMode="auto">
            <a:xfrm>
              <a:off x="3222" y="2494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Р</a:t>
              </a:r>
              <a:r>
                <a:rPr kumimoji="0" lang="ru-RU" sz="4800" b="0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’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_s1057"/>
            <p:cNvSpPr>
              <a:spLocks noChangeShapeType="1"/>
            </p:cNvSpPr>
            <p:nvPr/>
          </p:nvSpPr>
          <p:spPr bwMode="auto">
            <a:xfrm>
              <a:off x="3182" y="2131"/>
              <a:ext cx="324" cy="0"/>
            </a:xfrm>
            <a:prstGeom prst="line">
              <a:avLst/>
            </a:prstGeom>
            <a:noFill/>
            <a:ln w="28575">
              <a:solidFill>
                <a:srgbClr val="54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_s1058"/>
            <p:cNvSpPr>
              <a:spLocks noChangeArrowheads="1"/>
            </p:cNvSpPr>
            <p:nvPr/>
          </p:nvSpPr>
          <p:spPr bwMode="auto">
            <a:xfrm>
              <a:off x="3506" y="1807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F9997"/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Л</a:t>
              </a:r>
              <a:r>
                <a:rPr kumimoji="0" lang="ru-RU" sz="4800" b="0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’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_s1059"/>
            <p:cNvSpPr>
              <a:spLocks noChangeShapeType="1"/>
            </p:cNvSpPr>
            <p:nvPr/>
          </p:nvSpPr>
          <p:spPr bwMode="auto">
            <a:xfrm flipV="1">
              <a:off x="3087" y="1673"/>
              <a:ext cx="229" cy="229"/>
            </a:xfrm>
            <a:prstGeom prst="line">
              <a:avLst/>
            </a:prstGeom>
            <a:noFill/>
            <a:ln w="28575">
              <a:solidFill>
                <a:srgbClr val="54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_s1060"/>
            <p:cNvSpPr>
              <a:spLocks noChangeArrowheads="1"/>
            </p:cNvSpPr>
            <p:nvPr/>
          </p:nvSpPr>
          <p:spPr bwMode="auto">
            <a:xfrm>
              <a:off x="3221" y="1120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_s1061"/>
            <p:cNvSpPr>
              <a:spLocks noChangeShapeType="1"/>
            </p:cNvSpPr>
            <p:nvPr/>
          </p:nvSpPr>
          <p:spPr bwMode="auto">
            <a:xfrm flipV="1">
              <a:off x="2858" y="1484"/>
              <a:ext cx="0" cy="324"/>
            </a:xfrm>
            <a:prstGeom prst="line">
              <a:avLst/>
            </a:prstGeom>
            <a:noFill/>
            <a:ln w="28575">
              <a:solidFill>
                <a:srgbClr val="54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_s1062"/>
            <p:cNvSpPr>
              <a:spLocks noChangeArrowheads="1"/>
            </p:cNvSpPr>
            <p:nvPr/>
          </p:nvSpPr>
          <p:spPr bwMode="auto">
            <a:xfrm>
              <a:off x="2534" y="836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9F67F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dirty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_s1063"/>
            <p:cNvSpPr>
              <a:spLocks noChangeArrowheads="1"/>
            </p:cNvSpPr>
            <p:nvPr/>
          </p:nvSpPr>
          <p:spPr bwMode="auto">
            <a:xfrm>
              <a:off x="2534" y="1808"/>
              <a:ext cx="648" cy="648"/>
            </a:xfrm>
            <a:prstGeom prst="ellipse">
              <a:avLst/>
            </a:prstGeom>
            <a:gradFill rotWithShape="1">
              <a:gsLst>
                <a:gs pos="0">
                  <a:srgbClr val="FFF200"/>
                </a:gs>
                <a:gs pos="100000">
                  <a:srgbClr val="4D080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54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400" b="1" i="0" u="none" strike="noStrike" cap="none" normalizeH="0" baseline="0" dirty="0" smtClean="0">
                  <a:ln>
                    <a:noFill/>
                  </a:ln>
                  <a:solidFill>
                    <a:srgbClr val="22001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Arial" pitchFamily="34" charset="0"/>
                </a:rPr>
                <a:t>Р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29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Подготовительный 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Сопоставление и определение на слух звука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и его заменителя.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Сравнительный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анализ артикуляции звука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и его заменителя.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Формирование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артикуляц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ионных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навыков, необходимых для постановки звука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.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4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Упражнения для формирования воздушной струи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32856"/>
            <a:ext cx="8147248" cy="3993307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Ребенку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предлагают: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с силой подуть на лежащий перед ним карандаш так, чтобы тот покатился по столу.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 подуть, на подвешенные предметы (снежинки, ватки, бабочки и т.д.),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  подуть на вертушки, султанчики,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  задуть свечку  и т.д.</a:t>
            </a:r>
          </a:p>
          <a:p>
            <a:pPr>
              <a:lnSpc>
                <a:spcPct val="9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65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25" y="548680"/>
            <a:ext cx="8208912" cy="151216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Артикуляционные упражнения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 для постановки звука </a:t>
            </a:r>
            <a:r>
              <a:rPr lang="en-US" dirty="0">
                <a:solidFill>
                  <a:srgbClr val="C00000"/>
                </a:solidFill>
                <a:latin typeface="Arial Black" panose="020B0A04020102020204" pitchFamily="34" charset="0"/>
              </a:rPr>
              <a:t>[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Р</a:t>
            </a:r>
            <a:r>
              <a:rPr lang="en-US" dirty="0">
                <a:solidFill>
                  <a:srgbClr val="C00000"/>
                </a:solidFill>
                <a:latin typeface="Arial Black" panose="020B0A04020102020204" pitchFamily="34" charset="0"/>
              </a:rPr>
              <a:t>]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8" descr="msotw9_temp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7" t="27142" r="67181" b="52858"/>
          <a:stretch>
            <a:fillRect/>
          </a:stretch>
        </p:blipFill>
        <p:spPr bwMode="auto">
          <a:xfrm>
            <a:off x="395536" y="3212976"/>
            <a:ext cx="2376264" cy="3103335"/>
          </a:xfrm>
          <a:prstGeom prst="rect">
            <a:avLst/>
          </a:prstGeom>
          <a:noFill/>
          <a:ln w="38100">
            <a:solidFill>
              <a:srgbClr val="FFFF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287" y="3212976"/>
            <a:ext cx="2511425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212976"/>
            <a:ext cx="2511425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3145" y="2403395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«Вкусно»  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                   «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Качели»               «Чашечка»</a:t>
            </a:r>
          </a:p>
        </p:txBody>
      </p:sp>
    </p:spTree>
    <p:extLst>
      <p:ext uri="{BB962C8B-B14F-4D97-AF65-F5344CB8AC3E}">
        <p14:creationId xmlns:p14="http://schemas.microsoft.com/office/powerpoint/2010/main" val="97569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Артикуляционные упражнения, способствующие постановке  звука «р» 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56992"/>
            <a:ext cx="8147248" cy="2769171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«Кучер»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«Лошадка»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«Грибок»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«Гармошка»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93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Постановка  звука</a:t>
            </a:r>
          </a:p>
        </p:txBody>
      </p:sp>
      <p:sp>
        <p:nvSpPr>
          <p:cNvPr id="22" name="Объект 2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 подражанию</a:t>
            </a: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 механической                                                         от опорных           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помощью                                                                     звуков </a:t>
            </a:r>
          </a:p>
          <a:p>
            <a:pPr marL="0" indent="0">
              <a:buNone/>
            </a:pP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</a:t>
            </a:r>
          </a:p>
          <a:p>
            <a:pPr marL="0" indent="0">
              <a:buNone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от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артикулярных упражнений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2627784" y="2013646"/>
            <a:ext cx="3600400" cy="3700336"/>
            <a:chOff x="2699792" y="1700808"/>
            <a:chExt cx="3600400" cy="3700336"/>
          </a:xfrm>
          <a:solidFill>
            <a:srgbClr val="C00000"/>
          </a:solidFill>
        </p:grpSpPr>
        <p:sp>
          <p:nvSpPr>
            <p:cNvPr id="24" name="Блок-схема: узел 23"/>
            <p:cNvSpPr/>
            <p:nvPr/>
          </p:nvSpPr>
          <p:spPr>
            <a:xfrm>
              <a:off x="3488686" y="3384920"/>
              <a:ext cx="2016224" cy="2016224"/>
            </a:xfrm>
            <a:prstGeom prst="flowChartConnector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Блок-схема: узел 24"/>
            <p:cNvSpPr/>
            <p:nvPr/>
          </p:nvSpPr>
          <p:spPr>
            <a:xfrm>
              <a:off x="2699792" y="2483805"/>
              <a:ext cx="2016224" cy="2016224"/>
            </a:xfrm>
            <a:prstGeom prst="flowChartConnector">
              <a:avLst/>
            </a:prstGeom>
            <a:grpFill/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Блок-схема: узел 25"/>
            <p:cNvSpPr/>
            <p:nvPr/>
          </p:nvSpPr>
          <p:spPr>
            <a:xfrm>
              <a:off x="4283968" y="2409346"/>
              <a:ext cx="2016224" cy="2016224"/>
            </a:xfrm>
            <a:prstGeom prst="flowChartConnector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3504583" y="1700808"/>
              <a:ext cx="2016224" cy="2016224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8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Постановка звука р</a:t>
            </a:r>
            <a:b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 подражанию (практически не используется)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От артикуляционных упражнений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От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опорных звуков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 механической помощью</a:t>
            </a:r>
          </a:p>
        </p:txBody>
      </p:sp>
    </p:spTree>
    <p:extLst>
      <p:ext uri="{BB962C8B-B14F-4D97-AF65-F5344CB8AC3E}">
        <p14:creationId xmlns:p14="http://schemas.microsoft.com/office/powerpoint/2010/main" val="325959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Артикуляционное 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упражнени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е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 «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Грибок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»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Предложите ребенку при открытом рте присасывать язык к небу и подуть на него, разрывая смычку языка с твердым нёбом.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Возникает короткая вибрация  кончика  языка: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Трр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5" name="Picture 4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1" t="26428" r="21048" b="52858"/>
          <a:stretch>
            <a:fillRect/>
          </a:stretch>
        </p:blipFill>
        <p:spPr bwMode="auto">
          <a:xfrm>
            <a:off x="5364088" y="3717032"/>
            <a:ext cx="2427288" cy="3048000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86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От опорных звуков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ПОСТАНОВКА  звука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в сочетаниях  «ТР» ( ДР)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Постановка звука р в сочетаниях «ДЗ», «ДЖ»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42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Прием «Машина буксует»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Можно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произносить звукосочетание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Тррр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«толчками»,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прерывая произношение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короткими паузами, как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будто машина буксует: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Трр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– р – р…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  </a:t>
            </a:r>
          </a:p>
          <a:p>
            <a:pPr>
              <a:lnSpc>
                <a:spcPct val="90000"/>
              </a:lnSpc>
              <a:buNone/>
            </a:pPr>
            <a:endParaRPr lang="ru-RU" sz="2800" b="1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Паузы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нужно постепенно удлинять, пока звуки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не будут звучать практически изолированно друг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от друга в заданным ритме.  Затем переходить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к автоматизации звука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в  прямых слогах 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РА, РО,</a:t>
            </a:r>
          </a:p>
          <a:p>
            <a:pPr>
              <a:lnSpc>
                <a:spcPct val="90000"/>
              </a:lnSpc>
              <a:buNone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РЫ, РЭ, РУ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и в словах с этими слогами.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04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48662" y="404664"/>
            <a:ext cx="4246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</a:t>
            </a:r>
            <a:endParaRPr lang="ru-RU" sz="5400" b="1" cap="none" spc="0" dirty="0">
              <a:ln w="1905"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00808"/>
            <a:ext cx="8064896" cy="3463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результатам ежегодных логопедических обследований в ДОУ около 60% детей старшего дошкольного возраста имеют нарушения произношения звуков Р и Р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’.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Предлагаемые в данной статье материалы позволят молодому учителю - логопеду использовать наиболее эффективные способы постановки этих звуков.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32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Постановка звука </a:t>
            </a:r>
            <a:r>
              <a:rPr lang="en-US" sz="4800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[</a:t>
            </a:r>
            <a:r>
              <a:rPr lang="ru-RU" sz="4800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Р</a:t>
            </a:r>
            <a:r>
              <a:rPr lang="en-US" sz="4800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]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 механическим способом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Прием «Болтушка»: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Ребенок выполняет упражнение «Барабан»,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быстро произнося звук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ддд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..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Одновременно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под язык ребенка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подкладывается   соска, шариковый зонд, палец.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ыстрыми  движениями вправо   и   влево   вызывается механическое  колебание  языка,  попеременное  смыкание  и  размыкание   его переднего края с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альвеолами.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91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Ребенок кладет голову на колени логопеду,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присасывает язык к нёбу("Грибок",)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это время логопед большим и указательным пальцами (разумеется, чистыми) прижимает боковые края языка к нёбу (не кончик!),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ребенок с силой дует на язык и ...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частенько сразу же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появляется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вибрация!!!</a:t>
            </a:r>
          </a:p>
        </p:txBody>
      </p:sp>
    </p:spTree>
    <p:extLst>
      <p:ext uri="{BB962C8B-B14F-4D97-AF65-F5344CB8AC3E}">
        <p14:creationId xmlns:p14="http://schemas.microsoft.com/office/powerpoint/2010/main" val="13588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Эффективные приемы для предотвращения типичных ошибок при постановке звука «</a:t>
            </a:r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Р»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147248" cy="4425355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при выдохе язык сужается.</a:t>
            </a:r>
          </a:p>
          <a:p>
            <a:pPr>
              <a:buFontTx/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Внимание ребенка необходимо зафиксировать на обязательном удержании смычки боковых краев языка с коренными зубами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выдохе язык опускается, воздушная струя проходит свободно, не вызывая вибрации.</a:t>
            </a:r>
          </a:p>
          <a:p>
            <a:pPr>
              <a:buFontTx/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Ребенку предлагается прижать язык к альвеолам или поддерживать его язык пальцем (шпателем)</a:t>
            </a:r>
          </a:p>
          <a:p>
            <a:pPr>
              <a:buFont typeface="Wingdings" pitchFamily="2" charset="2"/>
              <a:buChar char="v"/>
            </a:pPr>
            <a:r>
              <a:rPr lang="ru-RU" b="1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слишком слабая воздушная струя.</a:t>
            </a:r>
          </a:p>
          <a:p>
            <a:pPr>
              <a:buFontTx/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Необходимо отработать силу выдоха специальными упражнениями и осуществлять тактильный контроль струи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1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Автоматизация звука «р»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Изолированный звук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Слоги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Слова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Словосочетания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Предложения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Связная речь (текст, стихи)</a:t>
            </a: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71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Особенности работы по автоматизации звука р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Не дожидаясь чистого произношения изолированного звука р можно начинать автоматизацию звука в слогах и словах с механической помощью.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40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тработав звукосочетания 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Др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–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Тр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(друг, трубка…)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следует постепенно менять первые согласные звуки: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Др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–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Бр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(брат, брошка…)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,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         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Тр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–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(правда, пруд…)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.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Далее так же вводятся звуки: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Ф –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Фр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,  В –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Вр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,  Ш –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Шр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,  З –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Зр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95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Структура занятия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45435"/>
          </a:xfrm>
        </p:spPr>
        <p:txBody>
          <a:bodyPr>
            <a:normAutofit fontScale="25000" lnSpcReduction="20000"/>
          </a:bodyPr>
          <a:lstStyle/>
          <a:p>
            <a:endParaRPr lang="ru-RU" sz="6200" dirty="0" smtClean="0">
              <a:latin typeface="+mj-lt"/>
            </a:endParaRP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подгрупповые занятия по коррекции произношения звука Р </a:t>
            </a:r>
            <a:r>
              <a:rPr lang="ru-RU" sz="80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8000" b="1" baseline="30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имеют традиционную структуру. </a:t>
            </a:r>
          </a:p>
          <a:p>
            <a:pPr marL="0" indent="0">
              <a:buNone/>
            </a:pPr>
            <a:endParaRPr lang="ru-RU" sz="8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80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момент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Развитие тонкой моторики пальцев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Массаж или самомассаж 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Артикуляционная гимнастика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Упражнения на развитие речевого дыхания и голоса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Постановка звука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Автоматизация звука: в слогах, в словах, в словосочетаниях, в предложениях, </a:t>
            </a:r>
            <a:r>
              <a:rPr lang="ru-RU" sz="80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чистоговорках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загадках и стихах, в самостоятельной речи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Обучение 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рассказыванию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Подготовка к обучению грамоте.</a:t>
            </a:r>
          </a:p>
          <a:p>
            <a:pPr marL="0" indent="0">
              <a:spcAft>
                <a:spcPts val="0"/>
              </a:spcAft>
              <a:buNone/>
            </a:pPr>
            <a:endParaRPr lang="ru-RU" sz="8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зависимости от этапа работы над звуком в структуру занятия вносятся изменения.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9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Ротацизм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-  под этим названием объединяются различные дефекты произношения звука р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4636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6"/>
            <a:ext cx="8219256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Профиль артикуляции звука р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endParaRPr lang="ru-RU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772816"/>
            <a:ext cx="3981128" cy="4525963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>
                <a:solidFill>
                  <a:srgbClr val="663300"/>
                </a:solidFill>
              </a:rPr>
              <a:t> </a:t>
            </a:r>
            <a:r>
              <a:rPr lang="ru-RU" sz="3800" b="1" dirty="0">
                <a:solidFill>
                  <a:schemeClr val="accent2">
                    <a:lumMod val="50000"/>
                  </a:schemeClr>
                </a:solidFill>
              </a:rPr>
              <a:t>Положение губ зависит от смежных фонем. Между верхними и нижними резцами сохраняется некоторое расстояние. Язык принимает форму ложечки. Его боковые края прилегают к верхним коренным зубам, а передний край (кончик языка) поднят к альвеолам, соприкасается с ними и вибрирует под напором выдыхаемого воздуха. Мягкое нёбо поднято и закрывает проход в нос. Голосовые связки сомкнуты и вибрируют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83" y="1700806"/>
            <a:ext cx="4241520" cy="4319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344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Профиль артикуляции звука Р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556792"/>
            <a:ext cx="4114800" cy="4569371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Мягкий звук 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р (р')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отличается по артикуляции от твердого дополнительным подъемом спинки языка к нёбу и некоторым его перемещением вперед</a:t>
            </a:r>
          </a:p>
        </p:txBody>
      </p:sp>
      <p:pic>
        <p:nvPicPr>
          <p:cNvPr id="4" name="Рисунок 3" descr="C:\Users\73B5~1\AppData\Local\Temp\FineReader10\media\image1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789" y="1628800"/>
            <a:ext cx="381642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50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Причины ротацизма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Предрасполагающими к ротацизму анатомическими аномалиями могут служить короткая подъязычная связка, узкое и высокое нёбо, чрезмерно узкий, или массивный, или недостаточно пластичный язык.</a:t>
            </a:r>
          </a:p>
        </p:txBody>
      </p:sp>
    </p:spTree>
    <p:extLst>
      <p:ext uri="{BB962C8B-B14F-4D97-AF65-F5344CB8AC3E}">
        <p14:creationId xmlns:p14="http://schemas.microsoft.com/office/powerpoint/2010/main" val="377722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Виды ротацизма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Отсутствие звука р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Искажение звука р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Замена звука р (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параротацизм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31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ОТСУТСТВИЕ   ЗВУКА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Ребенок различает на слух, но не произносит звук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Язык безучастно лежит во рту. При этом   звук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[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Р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]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может  быть  лишен  собственной  присущей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ему  артикуляции  и  заявлять о себе в речи путем удлинения смежного гласного  (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КАаОВА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Искажение звука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Горловое произношение (велярное или увулярное)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Боковое произношение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Щечное произношение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Одноударное произношение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Носовое произношение</a:t>
            </a:r>
          </a:p>
          <a:p>
            <a:pPr lvl="0"/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Двугубное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произношение (кучерское с вибрацией или без вибрации)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Глухое произношение</a:t>
            </a:r>
          </a:p>
          <a:p>
            <a:pPr lvl="0"/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402</TotalTime>
  <Words>829</Words>
  <Application>Microsoft Office PowerPoint</Application>
  <PresentationFormat>Экран (4:3)</PresentationFormat>
  <Paragraphs>136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Профиль артикуляции звука р </vt:lpstr>
      <vt:lpstr>Профиль артикуляции звука Р</vt:lpstr>
      <vt:lpstr>Причины ротацизма</vt:lpstr>
      <vt:lpstr>Виды ротацизма</vt:lpstr>
      <vt:lpstr>ОТСУТСТВИЕ   ЗВУКА</vt:lpstr>
      <vt:lpstr>Искажение звука</vt:lpstr>
      <vt:lpstr>Параротацизм</vt:lpstr>
      <vt:lpstr>Подготовительный этап</vt:lpstr>
      <vt:lpstr>Упражнения для формирования воздушной струи</vt:lpstr>
      <vt:lpstr>Артикуляционные упражнения  для постановки звука [Р]  </vt:lpstr>
      <vt:lpstr>Артикуляционные упражнения, способствующие постановке  звука «р» </vt:lpstr>
      <vt:lpstr>Постановка  звука</vt:lpstr>
      <vt:lpstr>Постановка звука р </vt:lpstr>
      <vt:lpstr> Артикуляционное упражнение «Грибок» </vt:lpstr>
      <vt:lpstr>От опорных звуков</vt:lpstr>
      <vt:lpstr>Прием «Машина буксует»</vt:lpstr>
      <vt:lpstr>Постановка звука [Р] механическим способом</vt:lpstr>
      <vt:lpstr>Презентация PowerPoint</vt:lpstr>
      <vt:lpstr>Эффективные приемы для предотвращения типичных ошибок при постановке звука «Р»</vt:lpstr>
      <vt:lpstr>Автоматизация звука «р»</vt:lpstr>
      <vt:lpstr>Особенности работы по автоматизации звука р</vt:lpstr>
      <vt:lpstr>Презентация PowerPoint</vt:lpstr>
      <vt:lpstr>Структура занятия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Исправление  нарушений   произношения   звука [Р]   </dc:title>
  <dc:creator>USER</dc:creator>
  <cp:lastModifiedBy>Позитроника</cp:lastModifiedBy>
  <cp:revision>31</cp:revision>
  <dcterms:created xsi:type="dcterms:W3CDTF">2013-12-14T05:41:51Z</dcterms:created>
  <dcterms:modified xsi:type="dcterms:W3CDTF">2015-03-09T10:05:47Z</dcterms:modified>
</cp:coreProperties>
</file>