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00"/>
    <a:srgbClr val="FF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234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68633A-3FC2-4E7A-A16B-8EA1854307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CA82-B779-42B0-960C-2CFE8CE1A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7949-A567-4689-A527-403049690D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48A170-95D3-4D33-83D6-AF4752D98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B0E1AF-487F-4F01-8795-E7618A32D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A14319-AF20-4101-BC88-535F06DBA1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267E07-4029-4FE1-BD42-1AF8E20429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E5E0-695C-4B0E-A6B4-3814967B5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C1B3-A60E-44D7-A16E-7120DD2E2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8F9F8-67A4-48C6-A8B6-45562E748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3FC7A-8793-46B3-AABB-64B6AC5205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3A9C-3BAC-4F4F-9A01-5E5C21967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387C1-130B-4C53-A7F6-B2ECE9A392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05E94-63AE-4CD4-AA5E-F49E479DA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74DA6-5DCF-4CA2-868A-1CD3EA41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5E7B615-0F8B-4104-B2E1-96858ACE1D8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3124200"/>
          </a:xfrm>
        </p:spPr>
        <p:txBody>
          <a:bodyPr/>
          <a:lstStyle/>
          <a:p>
            <a:r>
              <a:rPr lang="ru-RU" sz="4000"/>
              <a:t>               </a:t>
            </a:r>
            <a:r>
              <a:rPr lang="ru-RU" sz="4000" b="1"/>
              <a:t>Муниципальное автономное  дошкольное образовательное учреждение № 294  «Ручеек»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581400"/>
          </a:xfrm>
        </p:spPr>
        <p:txBody>
          <a:bodyPr/>
          <a:lstStyle/>
          <a:p>
            <a:r>
              <a:rPr lang="ru-RU"/>
              <a:t>Музыкальный руководитель</a:t>
            </a:r>
          </a:p>
          <a:p>
            <a:r>
              <a:rPr lang="ru-RU"/>
              <a:t>Мазитова Лилия Асхатовна</a:t>
            </a:r>
          </a:p>
          <a:p>
            <a:r>
              <a:rPr lang="ru-RU"/>
              <a:t>Первой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Музыка и движение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Музыкально - ритмическая деятельность является составной частью музыкального обучения и развития ребенка. </a:t>
            </a:r>
          </a:p>
          <a:p>
            <a:pPr>
              <a:lnSpc>
                <a:spcPct val="90000"/>
              </a:lnSpc>
            </a:pPr>
            <a:r>
              <a:rPr lang="ru-RU" sz="2000"/>
              <a:t>Ритмика- это передача музыки через движение, </a:t>
            </a:r>
          </a:p>
          <a:p>
            <a:pPr>
              <a:lnSpc>
                <a:spcPct val="90000"/>
              </a:lnSpc>
            </a:pPr>
            <a:r>
              <a:rPr lang="ru-RU" sz="2000"/>
              <a:t>Это эмоциональный отклик выражающиеся в движениях. Занятия ритмикой оказывают разносторонние влияние на детей</a:t>
            </a:r>
          </a:p>
        </p:txBody>
      </p:sp>
      <p:pic>
        <p:nvPicPr>
          <p:cNvPr id="53262" name="Picture 14" descr="IMG_005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47925"/>
            <a:ext cx="4038600" cy="3267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3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/>
      <p:bldP spid="5326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>
              <a:buFontTx/>
              <a:buNone/>
            </a:pPr>
            <a:r>
              <a:rPr lang="ru-RU" b="1"/>
              <a:t> Основная направленность программы –</a:t>
            </a:r>
          </a:p>
          <a:p>
            <a:pPr>
              <a:buFontTx/>
              <a:buNone/>
            </a:pPr>
            <a:r>
              <a:rPr lang="ru-RU"/>
              <a:t> активизировать самостоятельную музыкально-ритмическую деятельность ребенка, достижение высшего уровня развития – детского творчества.</a:t>
            </a:r>
          </a:p>
          <a:p>
            <a:pPr>
              <a:buFontTx/>
              <a:buNone/>
            </a:pPr>
            <a:r>
              <a:rPr lang="ru-RU" b="1"/>
              <a:t>Цель </a:t>
            </a:r>
            <a:r>
              <a:rPr lang="ru-RU"/>
              <a:t>– совершенствовать навыки танцевальных движений, танцевально-игрового творчества и способствовать развитию творческой активности ребенка.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                      </a:t>
            </a:r>
            <a:r>
              <a:rPr lang="ru-RU" b="1"/>
              <a:t>Задачи</a:t>
            </a:r>
          </a:p>
          <a:p>
            <a:pPr>
              <a:lnSpc>
                <a:spcPct val="90000"/>
              </a:lnSpc>
            </a:pPr>
            <a:r>
              <a:rPr lang="ru-RU"/>
              <a:t>Обогащать музыкально-двигательные представления</a:t>
            </a:r>
          </a:p>
          <a:p>
            <a:pPr>
              <a:lnSpc>
                <a:spcPct val="90000"/>
              </a:lnSpc>
            </a:pPr>
            <a:r>
              <a:rPr lang="ru-RU"/>
              <a:t>Активизировать музыкальное мышление</a:t>
            </a:r>
          </a:p>
          <a:p>
            <a:pPr>
              <a:lnSpc>
                <a:spcPct val="90000"/>
              </a:lnSpc>
            </a:pPr>
            <a:r>
              <a:rPr lang="ru-RU"/>
              <a:t>Совершенствовать качество движений ребенка</a:t>
            </a:r>
          </a:p>
          <a:p>
            <a:pPr>
              <a:lnSpc>
                <a:spcPct val="90000"/>
              </a:lnSpc>
            </a:pPr>
            <a:r>
              <a:rPr lang="ru-RU"/>
              <a:t>Развивать у ребенка в процессе занятий танцевально-игровое творчество, инициативу и самостоятельность</a:t>
            </a:r>
          </a:p>
          <a:p>
            <a:pPr>
              <a:lnSpc>
                <a:spcPct val="90000"/>
              </a:lnSpc>
            </a:pPr>
            <a:r>
              <a:rPr lang="ru-RU"/>
              <a:t>Учить импровизировать движения под музыку</a:t>
            </a:r>
          </a:p>
          <a:p>
            <a:pPr>
              <a:lnSpc>
                <a:spcPct val="90000"/>
              </a:lnSpc>
            </a:pPr>
            <a:r>
              <a:rPr lang="ru-RU"/>
              <a:t>Обеспечивать эмоциональное благополучие и здоровье ребенка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r>
              <a:rPr lang="ru-RU" sz="2800"/>
              <a:t>Музыкально- ритмические занятия включают в себя разделы:</a:t>
            </a:r>
          </a:p>
          <a:p>
            <a:r>
              <a:rPr lang="ru-RU" sz="2800" b="1" i="1" u="sng"/>
              <a:t>Ритмическая гимнастика</a:t>
            </a:r>
          </a:p>
          <a:p>
            <a:r>
              <a:rPr lang="ru-RU" sz="2800" b="1" i="1" u="sng"/>
              <a:t>Танцы</a:t>
            </a:r>
          </a:p>
          <a:p>
            <a:r>
              <a:rPr lang="ru-RU" sz="2800" b="1" i="1" u="sng"/>
              <a:t>Музыкально-дидактические игры</a:t>
            </a:r>
          </a:p>
          <a:p>
            <a:r>
              <a:rPr lang="ru-RU" sz="2800" b="1" i="1" u="sng"/>
              <a:t>Сюжетные игры и этюды</a:t>
            </a:r>
          </a:p>
          <a:p>
            <a:r>
              <a:rPr lang="ru-RU" sz="2800" b="1" i="1" u="sng"/>
              <a:t>Подвижные игры</a:t>
            </a:r>
          </a:p>
          <a:p>
            <a:r>
              <a:rPr lang="ru-RU" sz="2800" b="1" i="1" u="sng"/>
              <a:t>Игропластика</a:t>
            </a:r>
          </a:p>
          <a:p>
            <a:r>
              <a:rPr lang="ru-RU" sz="2800" b="1" i="1" u="sng"/>
              <a:t>Музыкально-дидактические игровые уражнения</a:t>
            </a:r>
          </a:p>
          <a:p>
            <a:endParaRPr lang="ru-RU" sz="2800" b="1" i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/>
              <a:t>Одаренный ребенок дет.сада № 294  «Ручеек»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810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943100"/>
            <a:ext cx="4572000" cy="43053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Наша звездочка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6172200" y="152400"/>
            <a:ext cx="1600200" cy="1676400"/>
          </a:xfrm>
          <a:prstGeom prst="star4">
            <a:avLst>
              <a:gd name="adj" fmla="val 125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953000" y="1219200"/>
            <a:ext cx="609600" cy="6096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7924800" y="5638800"/>
            <a:ext cx="762000" cy="9906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533400" y="5562600"/>
            <a:ext cx="838200" cy="10668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8610600" y="152400"/>
            <a:ext cx="533400" cy="685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84" name="Picture 28" descr="как документ 02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3119438" cy="2339975"/>
          </a:xfrm>
          <a:noFill/>
          <a:ln/>
        </p:spPr>
      </p:pic>
      <p:pic>
        <p:nvPicPr>
          <p:cNvPr id="70686" name="Picture 30" descr="как документ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1353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8" name="Picture 32" descr="P100049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4038600"/>
            <a:ext cx="3135313" cy="2352675"/>
          </a:xfrm>
          <a:noFill/>
          <a:ln/>
        </p:spPr>
      </p:pic>
      <p:pic>
        <p:nvPicPr>
          <p:cNvPr id="70690" name="Picture 34" descr="P1000503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4343400"/>
            <a:ext cx="3135313" cy="2352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sz="1800"/>
              <a:t>Карта диагностики уровня музыкального и психомоторного развития ребенка по А.И. Бурениной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85800"/>
            <a:ext cx="8229600" cy="5410200"/>
          </a:xfrm>
        </p:spPr>
        <p:txBody>
          <a:bodyPr/>
          <a:lstStyle/>
          <a:p>
            <a:r>
              <a:rPr lang="ru-RU" sz="1800"/>
              <a:t>Фирсова Ирина</a:t>
            </a:r>
          </a:p>
          <a:p>
            <a:r>
              <a:rPr lang="ru-RU" sz="1800"/>
              <a:t>Год рождения 2004</a:t>
            </a:r>
          </a:p>
          <a:p>
            <a:endParaRPr lang="ru-RU" sz="1800"/>
          </a:p>
        </p:txBody>
      </p:sp>
      <p:graphicFrame>
        <p:nvGraphicFramePr>
          <p:cNvPr id="73826" name="Group 98"/>
          <p:cNvGraphicFramePr>
            <a:graphicFrameLocks noGrp="1"/>
          </p:cNvGraphicFramePr>
          <p:nvPr>
            <p:ph type="tbl" idx="1"/>
          </p:nvPr>
        </p:nvGraphicFramePr>
        <p:xfrm>
          <a:off x="304800" y="1500188"/>
          <a:ext cx="8666163" cy="5364480"/>
        </p:xfrm>
        <a:graphic>
          <a:graphicData uri="http://schemas.openxmlformats.org/drawingml/2006/table">
            <a:tbl>
              <a:tblPr/>
              <a:tblGrid>
                <a:gridCol w="2190750"/>
                <a:gridCol w="2190750"/>
                <a:gridCol w="2151063"/>
                <a:gridCol w="21336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Начало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Середина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Конец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музыкальность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Эмоц. сфера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Особен.реб.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Творч.про-я.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внимание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память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Подвиж.нер.проц.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Пластика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координация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9" name="Picture 15" descr="CIMG2808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4114800" cy="3003550"/>
          </a:xfrm>
          <a:noFill/>
          <a:ln/>
        </p:spPr>
      </p:pic>
      <p:pic>
        <p:nvPicPr>
          <p:cNvPr id="144400" name="Picture 16" descr="CIMG27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262438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268</TotalTime>
  <Words>199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Океан</vt:lpstr>
      <vt:lpstr>               Муниципальное автономное  дошкольное образовательное учреждение № 294  «Ручеек» </vt:lpstr>
      <vt:lpstr>      Музыка и движение</vt:lpstr>
      <vt:lpstr>Слайд 3</vt:lpstr>
      <vt:lpstr>Слайд 4</vt:lpstr>
      <vt:lpstr>Слайд 5</vt:lpstr>
      <vt:lpstr>Одаренный ребенок дет.сада № 294  «Ручеек»</vt:lpstr>
      <vt:lpstr>Наша звездочка</vt:lpstr>
      <vt:lpstr>Карта диагностики уровня музыкального и психомоторного развития ребенка по А.И. Бурениной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Администратор</cp:lastModifiedBy>
  <cp:revision>12</cp:revision>
  <cp:lastPrinted>1601-01-01T00:00:00Z</cp:lastPrinted>
  <dcterms:created xsi:type="dcterms:W3CDTF">1601-01-01T00:00:00Z</dcterms:created>
  <dcterms:modified xsi:type="dcterms:W3CDTF">2013-10-18T16:14:29Z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