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5" r:id="rId9"/>
    <p:sldId id="266" r:id="rId10"/>
    <p:sldId id="261" r:id="rId11"/>
    <p:sldId id="267" r:id="rId12"/>
    <p:sldId id="268" r:id="rId13"/>
    <p:sldId id="270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5" autoAdjust="0"/>
    <p:restoredTop sz="94660"/>
  </p:normalViewPr>
  <p:slideViewPr>
    <p:cSldViewPr>
      <p:cViewPr varScale="1">
        <p:scale>
          <a:sx n="65" d="100"/>
          <a:sy n="65" d="100"/>
        </p:scale>
        <p:origin x="-13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F2FC1-156B-42B4-87D2-2E7EA397ED3F}" type="datetimeFigureOut">
              <a:rPr lang="ru-RU" smtClean="0"/>
              <a:t>25.02.2015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31158-3D0C-46CF-9BCF-FF390ECA28B6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какой звук начинаются все эти слова?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31158-3D0C-46CF-9BCF-FF390ECA28B6}" type="slidenum">
              <a:rPr lang="ru-RU" smtClean="0"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Артикуляция звука 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31158-3D0C-46CF-9BCF-FF390ECA28B6}" type="slidenum">
              <a:rPr lang="ru-RU" smtClean="0"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лишнее?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31158-3D0C-46CF-9BCF-FF390ECA28B6}" type="slidenum">
              <a:rPr lang="ru-RU" smtClean="0"/>
              <a:t>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C1849-73ED-49C3-A07F-98D6BA519C38}" type="datetimeFigureOut">
              <a:rPr lang="ru-RU" smtClean="0"/>
              <a:pPr/>
              <a:t>25.02.2015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2D2F-B432-489F-9898-929532717D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C1849-73ED-49C3-A07F-98D6BA519C38}" type="datetimeFigureOut">
              <a:rPr lang="ru-RU" smtClean="0"/>
              <a:pPr/>
              <a:t>25.02.2015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2D2F-B432-489F-9898-929532717D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C1849-73ED-49C3-A07F-98D6BA519C38}" type="datetimeFigureOut">
              <a:rPr lang="ru-RU" smtClean="0"/>
              <a:pPr/>
              <a:t>25.02.2015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2D2F-B432-489F-9898-929532717D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C1849-73ED-49C3-A07F-98D6BA519C38}" type="datetimeFigureOut">
              <a:rPr lang="ru-RU" smtClean="0"/>
              <a:pPr/>
              <a:t>25.02.2015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2D2F-B432-489F-9898-929532717D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C1849-73ED-49C3-A07F-98D6BA519C38}" type="datetimeFigureOut">
              <a:rPr lang="ru-RU" smtClean="0"/>
              <a:pPr/>
              <a:t>25.02.2015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2D2F-B432-489F-9898-929532717D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C1849-73ED-49C3-A07F-98D6BA519C38}" type="datetimeFigureOut">
              <a:rPr lang="ru-RU" smtClean="0"/>
              <a:pPr/>
              <a:t>25.02.2015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2D2F-B432-489F-9898-929532717D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C1849-73ED-49C3-A07F-98D6BA519C38}" type="datetimeFigureOut">
              <a:rPr lang="ru-RU" smtClean="0"/>
              <a:pPr/>
              <a:t>25.02.2015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2D2F-B432-489F-9898-929532717D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C1849-73ED-49C3-A07F-98D6BA519C38}" type="datetimeFigureOut">
              <a:rPr lang="ru-RU" smtClean="0"/>
              <a:pPr/>
              <a:t>25.02.2015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2D2F-B432-489F-9898-929532717D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C1849-73ED-49C3-A07F-98D6BA519C38}" type="datetimeFigureOut">
              <a:rPr lang="ru-RU" smtClean="0"/>
              <a:pPr/>
              <a:t>25.02.2015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2D2F-B432-489F-9898-929532717D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C1849-73ED-49C3-A07F-98D6BA519C38}" type="datetimeFigureOut">
              <a:rPr lang="ru-RU" smtClean="0"/>
              <a:pPr/>
              <a:t>25.02.2015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2D2F-B432-489F-9898-929532717D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C1849-73ED-49C3-A07F-98D6BA519C38}" type="datetimeFigureOut">
              <a:rPr lang="ru-RU" smtClean="0"/>
              <a:pPr/>
              <a:t>25.02.2015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2D2F-B432-489F-9898-929532717D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C1849-73ED-49C3-A07F-98D6BA519C38}" type="datetimeFigureOut">
              <a:rPr lang="ru-RU" smtClean="0"/>
              <a:pPr/>
              <a:t>25.02.2015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42D2F-B432-489F-9898-929532717D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7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slide" Target="slide8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Фронтальное логопедическое занятие в старшей группе.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Звук </a:t>
            </a:r>
            <a:r>
              <a:rPr lang="en-US" dirty="0" smtClean="0"/>
              <a:t>[</a:t>
            </a:r>
            <a:r>
              <a:rPr lang="ru-RU" dirty="0" smtClean="0"/>
              <a:t>А</a:t>
            </a:r>
            <a:r>
              <a:rPr lang="en-US" dirty="0" smtClean="0"/>
              <a:t>]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к нарисовать карандашом аиста Сайт о рисовании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789040"/>
            <a:ext cx="2025914" cy="2878931"/>
          </a:xfrm>
          <a:prstGeom prst="rect">
            <a:avLst/>
          </a:prstGeom>
          <a:noFill/>
        </p:spPr>
      </p:pic>
      <p:pic>
        <p:nvPicPr>
          <p:cNvPr id="18436" name="Picture 4" descr="Официальные подробности о новом малогабаритном автомобиле Honda BRIO &quot; АвтоЦентр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052736"/>
            <a:ext cx="4095779" cy="3071834"/>
          </a:xfrm>
          <a:prstGeom prst="rect">
            <a:avLst/>
          </a:prstGeom>
          <a:noFill/>
        </p:spPr>
      </p:pic>
      <p:pic>
        <p:nvPicPr>
          <p:cNvPr id="6" name="Picture 16" descr="Ароматизатор FlavorWest Абрико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340768"/>
            <a:ext cx="2952328" cy="2337997"/>
          </a:xfrm>
          <a:prstGeom prst="rect">
            <a:avLst/>
          </a:prstGeom>
          <a:noFill/>
        </p:spPr>
      </p:pic>
      <p:pic>
        <p:nvPicPr>
          <p:cNvPr id="18438" name="Picture 6" descr="Томатное нашествие as a gift (Челябинск). DaruDar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3861048"/>
            <a:ext cx="2741088" cy="28507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39752" y="116632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Что лишнее?</a:t>
            </a:r>
            <a:endParaRPr lang="ru-RU" sz="66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/>
          <p:cNvSpPr/>
          <p:nvPr/>
        </p:nvSpPr>
        <p:spPr>
          <a:xfrm>
            <a:off x="2571736" y="928670"/>
            <a:ext cx="3643338" cy="3429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трелка вправо 4">
            <a:hlinkClick r:id="rId2" action="ppaction://hlinksldjump">
              <a:snd r:embed="rId3" name="arrow.wav"/>
            </a:hlinkClick>
          </p:cNvPr>
          <p:cNvSpPr/>
          <p:nvPr/>
        </p:nvSpPr>
        <p:spPr>
          <a:xfrm>
            <a:off x="6786578" y="5214950"/>
            <a:ext cx="2000264" cy="128588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5286388"/>
            <a:ext cx="4128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МОЛОДЕЦ!!!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1857356" y="4572008"/>
            <a:ext cx="5643602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ПОПРОБОВАТЬ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СНОВА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лыбающееся лицо 8"/>
          <p:cNvSpPr/>
          <p:nvPr/>
        </p:nvSpPr>
        <p:spPr>
          <a:xfrm>
            <a:off x="3214678" y="857232"/>
            <a:ext cx="3000396" cy="2928958"/>
          </a:xfrm>
          <a:prstGeom prst="smileyFace">
            <a:avLst>
              <a:gd name="adj" fmla="val -4653"/>
            </a:avLst>
          </a:prstGeom>
          <a:solidFill>
            <a:schemeClr val="accent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&amp;ZHcy;&amp;icy;&amp;vcy;&amp;acy;&amp;yacy; &amp;acy;&amp;zcy;&amp;bcy;&amp;ucy;&amp;kcy;&amp;acy; &amp;dcy;&amp;lcy;&amp;yacy; &amp;dcy;&amp;iecy;&amp;tcy;&amp;iecy;&amp;j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idKraft 8 inch Wood Letter Red A ToysR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5472608" cy="54726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80112" y="980728"/>
            <a:ext cx="201622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0" dirty="0" smtClean="0"/>
              <a:t>А</a:t>
            </a:r>
            <a:endParaRPr lang="ru-RU" sz="250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5580112" y="1988840"/>
            <a:ext cx="648072" cy="158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948264" y="1988840"/>
            <a:ext cx="648072" cy="158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228184" y="3573016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80112" y="249289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380312" y="249289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300192" y="364502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&amp;Dcy;&amp;icy;&amp;dcy;&amp;acy;&amp;kcy;&amp;tcy;&amp;icy;&amp;chcy;&amp;iecy;&amp;scy;&amp;kcy;&amp;acy;&amp;yacy; &amp;icy;&amp;gcy;&amp;rcy;&amp;acy; &quot;&amp;Ncy;&amp;acy;&amp;jcy;&amp;dcy;&amp;icy; &amp;icy; &amp;rcy;&amp;acy;&amp;scy;&amp;kcy;&amp;rcy;&amp;acy;&amp;scy;&amp;softcy; &amp;bcy;&amp;ucy;&amp;kcy;&amp;vcy;&amp;ucy; &amp;Acy;&quot; &amp;dcy;&amp;lcy;&amp;yacy; &amp;dcy;&amp;iecy;&amp;tcy;&amp;iecy;&amp;jcy; 5-7 &amp;lcy;&amp;iecy;&amp;tcy; - &amp;CHcy;&amp;tcy;&amp;iecy;&amp;ncy;&amp;icy;&amp;iecy; &amp;icy; &amp;pcy;&amp;icy;&amp;scy;&amp;softcy;&amp;mcy;&amp;ocy; - &amp;Dcy;&amp;ocy;&amp;shcy;&amp;kcy;&amp;ocy;&amp;lcy;&amp;softcy;&amp;ncy;&amp;ocy;&amp;iecy; &amp;ocy;&amp;bcy;&amp;rcy;&amp;acy;&amp;zcy;&amp;ocy;&amp;vcy;&amp;acy;&amp;ncy;&amp;icy;&amp;iecy; - &amp;Ocy;&amp;bcy;&amp;ucy;&amp;chcy;&amp;iecy;&amp;ncy;&amp;icy;&amp;iecy; &amp;icy; &amp;rcy;&amp;acy;&amp;zcy;&amp;vcy;&amp;icy;&amp;tcy;&amp;i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8004"/>
            <a:ext cx="8388424" cy="57999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116632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Найди буквы А и раскрась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Музыкальные инновации для развития ребенка (Страница 705) MP3SORT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14554"/>
            <a:ext cx="2500298" cy="3125373"/>
          </a:xfrm>
          <a:prstGeom prst="rect">
            <a:avLst/>
          </a:prstGeom>
          <a:noFill/>
        </p:spPr>
      </p:pic>
      <p:pic>
        <p:nvPicPr>
          <p:cNvPr id="1026" name="Picture 2" descr="Вокруг света, News Central at www.russianamerica.com"/>
          <p:cNvPicPr>
            <a:picLocks noChangeAspect="1" noChangeArrowheads="1"/>
          </p:cNvPicPr>
          <p:nvPr/>
        </p:nvPicPr>
        <p:blipFill>
          <a:blip r:embed="rId4" cstate="print"/>
          <a:srcRect r="7692"/>
          <a:stretch>
            <a:fillRect/>
          </a:stretch>
        </p:blipFill>
        <p:spPr bwMode="auto">
          <a:xfrm>
            <a:off x="4143372" y="2214554"/>
            <a:ext cx="3164122" cy="2391489"/>
          </a:xfrm>
          <a:prstGeom prst="rect">
            <a:avLst/>
          </a:prstGeom>
          <a:noFill/>
        </p:spPr>
      </p:pic>
      <p:pic>
        <p:nvPicPr>
          <p:cNvPr id="1030" name="Picture 6" descr="ВестиТольятти.рф - Самые вкусные новости : Business Group. Company. Mass media : Odnoklassnik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142852"/>
            <a:ext cx="2717577" cy="2036093"/>
          </a:xfrm>
          <a:prstGeom prst="rect">
            <a:avLst/>
          </a:prstGeom>
          <a:noFill/>
        </p:spPr>
      </p:pic>
      <p:pic>
        <p:nvPicPr>
          <p:cNvPr id="1028" name="Picture 4" descr="Дальневосточный аист &quot; Удмуртский зоопарк в Ижевске"/>
          <p:cNvPicPr>
            <a:picLocks noChangeAspect="1" noChangeArrowheads="1"/>
          </p:cNvPicPr>
          <p:nvPr/>
        </p:nvPicPr>
        <p:blipFill>
          <a:blip r:embed="rId6" cstate="print"/>
          <a:srcRect l="18490"/>
          <a:stretch>
            <a:fillRect/>
          </a:stretch>
        </p:blipFill>
        <p:spPr bwMode="auto">
          <a:xfrm>
            <a:off x="6357950" y="4214818"/>
            <a:ext cx="2624394" cy="2143116"/>
          </a:xfrm>
          <a:prstGeom prst="rect">
            <a:avLst/>
          </a:prstGeom>
          <a:noFill/>
        </p:spPr>
      </p:pic>
      <p:pic>
        <p:nvPicPr>
          <p:cNvPr id="1032" name="Picture 8" descr="Цветок астра - Цветы,тайны и легенды - Деревья,травы,растения - Каталог статей - Персональный сай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42852"/>
            <a:ext cx="2714644" cy="2038071"/>
          </a:xfrm>
          <a:prstGeom prst="rect">
            <a:avLst/>
          </a:prstGeom>
          <a:noFill/>
        </p:spPr>
      </p:pic>
      <p:pic>
        <p:nvPicPr>
          <p:cNvPr id="1036" name="Picture 12" descr="А есть ли у вас автомобиль?. Moto Ben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142852"/>
            <a:ext cx="2667019" cy="2000264"/>
          </a:xfrm>
          <a:prstGeom prst="rect">
            <a:avLst/>
          </a:prstGeom>
          <a:noFill/>
        </p:spPr>
      </p:pic>
      <p:pic>
        <p:nvPicPr>
          <p:cNvPr id="1040" name="Picture 16" descr="Ароматизатор FlavorWest Абрикос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0032" y="4443997"/>
            <a:ext cx="2867918" cy="2271151"/>
          </a:xfrm>
          <a:prstGeom prst="rect">
            <a:avLst/>
          </a:prstGeom>
          <a:noFill/>
        </p:spPr>
      </p:pic>
      <p:pic>
        <p:nvPicPr>
          <p:cNvPr id="1038" name="Picture 14" descr="WISHLIST.RU ананас"/>
          <p:cNvPicPr>
            <a:picLocks noChangeAspect="1" noChangeArrowheads="1"/>
          </p:cNvPicPr>
          <p:nvPr/>
        </p:nvPicPr>
        <p:blipFill>
          <a:blip r:embed="rId10" cstate="print"/>
          <a:srcRect l="17822" t="2525" r="31682" b="1533"/>
          <a:stretch>
            <a:fillRect/>
          </a:stretch>
        </p:blipFill>
        <p:spPr bwMode="auto">
          <a:xfrm>
            <a:off x="2214546" y="2571744"/>
            <a:ext cx="1428760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Заботливые родител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714488"/>
            <a:ext cx="3819525" cy="4848225"/>
          </a:xfrm>
          <a:prstGeom prst="rect">
            <a:avLst/>
          </a:prstGeom>
          <a:noFill/>
        </p:spPr>
      </p:pic>
      <p:pic>
        <p:nvPicPr>
          <p:cNvPr id="6148" name="Picture 4" descr="Логопедический сайт БОЛТУНИШКА. ЗВУКОВЫЕ СИМВОЛЫ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571480"/>
            <a:ext cx="3714776" cy="44577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Персик или абрикос. Полезны оба, но каждый по-своему. Обсуждение на LiveInternet - Российский Сервис Онлайн-Дневников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196752"/>
            <a:ext cx="3995936" cy="2647308"/>
          </a:xfrm>
          <a:prstGeom prst="rect">
            <a:avLst/>
          </a:prstGeom>
          <a:noFill/>
        </p:spPr>
      </p:pic>
      <p:pic>
        <p:nvPicPr>
          <p:cNvPr id="16388" name="Picture 4" descr="Айболит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052736"/>
            <a:ext cx="1881328" cy="2824817"/>
          </a:xfrm>
          <a:prstGeom prst="rect">
            <a:avLst/>
          </a:prstGeom>
          <a:noFill/>
        </p:spPr>
      </p:pic>
      <p:pic>
        <p:nvPicPr>
          <p:cNvPr id="16390" name="Picture 6" descr="Микроавтобусы Tems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861048"/>
            <a:ext cx="4286280" cy="3214710"/>
          </a:xfrm>
          <a:prstGeom prst="rect">
            <a:avLst/>
          </a:prstGeom>
          <a:noFill/>
        </p:spPr>
      </p:pic>
      <p:pic>
        <p:nvPicPr>
          <p:cNvPr id="16392" name="Picture 8" descr="Супы для похудения Рецепты для похудения, диетические блюда, диета ВКонтакт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4149080"/>
            <a:ext cx="3600970" cy="240064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83768" y="332656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Что лишнее?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/>
          <p:cNvSpPr/>
          <p:nvPr/>
        </p:nvSpPr>
        <p:spPr>
          <a:xfrm>
            <a:off x="2571736" y="928670"/>
            <a:ext cx="3643338" cy="3429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трелка вправо 4">
            <a:hlinkClick r:id="rId2" action="ppaction://hlinksldjump">
              <a:snd r:embed="rId3" name="arrow.wav"/>
            </a:hlinkClick>
          </p:cNvPr>
          <p:cNvSpPr/>
          <p:nvPr/>
        </p:nvSpPr>
        <p:spPr>
          <a:xfrm>
            <a:off x="6786578" y="5214950"/>
            <a:ext cx="2000264" cy="128588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5286388"/>
            <a:ext cx="4128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МОЛОДЕЦ!!!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1857356" y="4572008"/>
            <a:ext cx="5643602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ПОПРОБОВАТЬ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СНОВА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лыбающееся лицо 8"/>
          <p:cNvSpPr/>
          <p:nvPr/>
        </p:nvSpPr>
        <p:spPr>
          <a:xfrm>
            <a:off x="3214678" y="857232"/>
            <a:ext cx="3000396" cy="2928958"/>
          </a:xfrm>
          <a:prstGeom prst="smileyFace">
            <a:avLst>
              <a:gd name="adj" fmla="val -4653"/>
            </a:avLst>
          </a:prstGeom>
          <a:solidFill>
            <a:schemeClr val="accent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Архив Частного клуба Алекса Экслера Клуб полуночников - отделено для архива 14 марта 2009, 11:2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15565" t="13636" r="25636" b="9091"/>
          <a:stretch>
            <a:fillRect/>
          </a:stretch>
        </p:blipFill>
        <p:spPr bwMode="auto">
          <a:xfrm>
            <a:off x="1115616" y="1268760"/>
            <a:ext cx="2304256" cy="2304256"/>
          </a:xfrm>
          <a:prstGeom prst="rect">
            <a:avLst/>
          </a:prstGeom>
          <a:noFill/>
        </p:spPr>
      </p:pic>
      <p:pic>
        <p:nvPicPr>
          <p:cNvPr id="17412" name="Picture 4" descr="Портфолио фрилансера Евгений Котелевский Eugeniy. Векторная графика - Ананас. 100% Вектор. Фриланс, удаленная работа на FL.r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496307"/>
            <a:ext cx="2265781" cy="3361693"/>
          </a:xfrm>
          <a:prstGeom prst="rect">
            <a:avLst/>
          </a:prstGeom>
          <a:noFill/>
        </p:spPr>
      </p:pic>
      <p:pic>
        <p:nvPicPr>
          <p:cNvPr id="17414" name="Picture 6" descr="Шуточные Загадки И С Подвохом мир интеллектуальных развлечений Страница 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b="3417"/>
          <a:stretch>
            <a:fillRect/>
          </a:stretch>
        </p:blipFill>
        <p:spPr bwMode="auto">
          <a:xfrm>
            <a:off x="611560" y="3573016"/>
            <a:ext cx="3401188" cy="3284984"/>
          </a:xfrm>
          <a:prstGeom prst="rect">
            <a:avLst/>
          </a:prstGeom>
          <a:noFill/>
        </p:spPr>
      </p:pic>
      <p:pic>
        <p:nvPicPr>
          <p:cNvPr id="17416" name="Picture 8" descr="Публикации &quot; Рассада цветов в Ростове-на-Дону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1196752"/>
            <a:ext cx="2924398" cy="21932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39752" y="116632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Что лишнее?</a:t>
            </a:r>
            <a:endParaRPr lang="ru-RU" sz="66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/>
          <p:cNvSpPr/>
          <p:nvPr/>
        </p:nvSpPr>
        <p:spPr>
          <a:xfrm>
            <a:off x="2571736" y="928670"/>
            <a:ext cx="3643338" cy="3429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трелка вправо 4">
            <a:hlinkClick r:id="rId2" action="ppaction://hlinksldjump">
              <a:snd r:embed="rId3" name="arrow.wav"/>
            </a:hlinkClick>
          </p:cNvPr>
          <p:cNvSpPr/>
          <p:nvPr/>
        </p:nvSpPr>
        <p:spPr>
          <a:xfrm>
            <a:off x="6786578" y="5214950"/>
            <a:ext cx="2000264" cy="128588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5286388"/>
            <a:ext cx="4128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МОЛОДЕЦ!!!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1857356" y="4572008"/>
            <a:ext cx="5643602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ПОПРОБОВАТЬ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СНОВА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лыбающееся лицо 8"/>
          <p:cNvSpPr/>
          <p:nvPr/>
        </p:nvSpPr>
        <p:spPr>
          <a:xfrm>
            <a:off x="3214678" y="857232"/>
            <a:ext cx="3000396" cy="2928958"/>
          </a:xfrm>
          <a:prstGeom prst="smileyFace">
            <a:avLst>
              <a:gd name="adj" fmla="val -4653"/>
            </a:avLst>
          </a:prstGeom>
          <a:solidFill>
            <a:schemeClr val="accent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58</Words>
  <Application>Microsoft Office PowerPoint</Application>
  <PresentationFormat>Экран (4:3)</PresentationFormat>
  <Paragraphs>22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Фронтальное логопедическое занятие в старшей группе.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Фронтальное логопедическое занятие в старшей группе.</dc:title>
  <dc:creator>work</dc:creator>
  <cp:lastModifiedBy>work</cp:lastModifiedBy>
  <cp:revision>10</cp:revision>
  <dcterms:created xsi:type="dcterms:W3CDTF">2014-10-09T13:27:34Z</dcterms:created>
  <dcterms:modified xsi:type="dcterms:W3CDTF">2015-02-25T14:40:16Z</dcterms:modified>
</cp:coreProperties>
</file>