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0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122A6C"/>
    <a:srgbClr val="4F81BD"/>
    <a:srgbClr val="E1FFFB"/>
    <a:srgbClr val="A02032"/>
    <a:srgbClr val="694B15"/>
    <a:srgbClr val="D6AE4A"/>
    <a:srgbClr val="E8C378"/>
    <a:srgbClr val="FFF4E1"/>
    <a:srgbClr val="E5D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7" autoAdjust="0"/>
    <p:restoredTop sz="94660"/>
  </p:normalViewPr>
  <p:slideViewPr>
    <p:cSldViewPr>
      <p:cViewPr varScale="1">
        <p:scale>
          <a:sx n="111" d="100"/>
          <a:sy n="111" d="100"/>
        </p:scale>
        <p:origin x="-161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3ED7-9AEA-424C-86DA-DA4CE56F9970}" type="datetimeFigureOut">
              <a:rPr lang="ru-RU"/>
              <a:pPr>
                <a:defRPr/>
              </a:pPr>
              <a:t>24.08.2013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6E9DA-E5C1-4E83-BAB5-2550FF5B9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3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5D67B"/>
            </a:gs>
            <a:gs pos="8000">
              <a:srgbClr val="FFF4E1"/>
            </a:gs>
            <a:gs pos="19000">
              <a:srgbClr val="E8C378"/>
            </a:gs>
            <a:gs pos="70000">
              <a:srgbClr val="D6AE4A"/>
            </a:gs>
            <a:gs pos="100000">
              <a:srgbClr val="694B15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23D67-7E23-4F07-B372-67665DAB0CD8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-124601" y="1142985"/>
            <a:ext cx="9250325" cy="2428892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Arial Black" pitchFamily="34" charset="0"/>
              </a:rPr>
              <a:t>Проект </a:t>
            </a:r>
            <a:endParaRPr lang="ru-RU" sz="40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Музыкально–ритмическая </a:t>
            </a:r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и танцевальная деятельность, как средство развития творческих способностей детей старшего </a:t>
            </a: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возраста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188640"/>
            <a:ext cx="2579688" cy="5364450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3375554" y="5301208"/>
            <a:ext cx="5792624" cy="1408410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1600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Подготовила: </a:t>
            </a:r>
            <a:r>
              <a:rPr lang="ru-RU" sz="1600" b="1" i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Бочарникова</a:t>
            </a:r>
            <a:r>
              <a:rPr lang="ru-RU" sz="1600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1600" b="1" i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С.В.</a:t>
            </a:r>
            <a:br>
              <a:rPr lang="ru-RU" sz="1600" b="1" i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1600" b="1" i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Музыкальный руководитель </a:t>
            </a:r>
            <a:br>
              <a:rPr lang="ru-RU" sz="1600" b="1" i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1600" b="1" i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МБДОУ д/с № 12</a:t>
            </a:r>
            <a:br>
              <a:rPr lang="ru-RU" sz="1600" b="1" i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1600" b="1" i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г. Новочеркасск</a:t>
            </a:r>
            <a:br>
              <a:rPr lang="ru-RU" sz="1600" b="1" i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3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3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9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ctrTitle"/>
          </p:nvPr>
        </p:nvSpPr>
        <p:spPr>
          <a:xfrm>
            <a:off x="-456" y="31886"/>
            <a:ext cx="9122807" cy="968222"/>
          </a:xfrm>
          <a:prstGeom prst="round2SameRect">
            <a:avLst>
              <a:gd name="adj1" fmla="val 20908"/>
              <a:gd name="adj2" fmla="val 50000"/>
            </a:avLst>
          </a:prstGeom>
          <a:gradFill>
            <a:gsLst>
              <a:gs pos="50000">
                <a:schemeClr val="bg1">
                  <a:alpha val="72000"/>
                </a:schemeClr>
              </a:gs>
              <a:gs pos="0">
                <a:srgbClr val="226C30">
                  <a:alpha val="21000"/>
                </a:srgbClr>
              </a:gs>
            </a:gsLst>
            <a:lin ang="5400000" scaled="0"/>
          </a:gradFill>
          <a:ln w="19050">
            <a:solidFill>
              <a:schemeClr val="tx1">
                <a:alpha val="53000"/>
              </a:schemeClr>
            </a:solidFill>
          </a:ln>
          <a:effectLst/>
        </p:spPr>
        <p:txBody>
          <a:bodyPr>
            <a:noAutofit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Управление </a:t>
            </a:r>
            <a:r>
              <a:rPr lang="ru-RU" sz="1400" dirty="0"/>
              <a:t>образования Администрации города Новочеркасска</a:t>
            </a:r>
            <a:br>
              <a:rPr lang="ru-RU" sz="1400" dirty="0"/>
            </a:br>
            <a:r>
              <a:rPr lang="ru-RU" sz="1400" dirty="0"/>
              <a:t>муниципальное бюджетное дошкольное образовательное учреждение</a:t>
            </a:r>
            <a:br>
              <a:rPr lang="ru-RU" sz="1400" dirty="0"/>
            </a:br>
            <a:r>
              <a:rPr lang="ru-RU" sz="1400" dirty="0"/>
              <a:t>детский сад общеразвивающего вида  № 12</a:t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r>
              <a:rPr lang="ru-RU" sz="1400" b="1" dirty="0"/>
              <a:t> 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177" name="Подзаголовок 176"/>
          <p:cNvSpPr>
            <a:spLocks noGrp="1"/>
          </p:cNvSpPr>
          <p:nvPr>
            <p:ph type="subTitle" idx="1"/>
          </p:nvPr>
        </p:nvSpPr>
        <p:spPr>
          <a:xfrm>
            <a:off x="3357554" y="3714753"/>
            <a:ext cx="5811296" cy="1428759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chemeClr val="bg1">
              <a:alpha val="51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МЫ ЛЮБИМ ТАНЦЕВАТЬ!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027" name="Picture 3" descr="C:\Users\User\Documents\Анимированные картинки\muzykalno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9688" y="3000371"/>
            <a:ext cx="3949661" cy="370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chimes.wav"/>
          </p:stSnd>
        </p:sndAc>
      </p:transition>
    </mc:Choice>
    <mc:Fallback>
      <p:transition spd="slow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-71438" y="0"/>
            <a:ext cx="9144000" cy="1142984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421762" y="66141"/>
            <a:ext cx="8229600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400" u="sng" kern="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2400" u="sng" kern="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u="sng" kern="0" dirty="0" smtClean="0">
                <a:solidFill>
                  <a:srgbClr val="FF0000"/>
                </a:solidFill>
                <a:latin typeface="Arial Black" pitchFamily="34" charset="0"/>
              </a:rPr>
              <a:t>3 </a:t>
            </a:r>
            <a:r>
              <a:rPr lang="ru-RU" sz="2400" u="sng" kern="0" dirty="0">
                <a:solidFill>
                  <a:srgbClr val="FF0000"/>
                </a:solidFill>
                <a:latin typeface="Arial Black" pitchFamily="34" charset="0"/>
              </a:rPr>
              <a:t>этап   </a:t>
            </a:r>
            <a:br>
              <a:rPr lang="ru-RU" sz="2400" u="sng" kern="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kern="0" dirty="0">
                <a:solidFill>
                  <a:srgbClr val="FF0000"/>
                </a:solidFill>
                <a:latin typeface="Arial Black" pitchFamily="34" charset="0"/>
              </a:rPr>
              <a:t>Заключительный </a:t>
            </a:r>
            <a: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май – июнь  2014г</a:t>
            </a:r>
            <a:endParaRPr lang="ru-RU" sz="24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232430"/>
              </p:ext>
            </p:extLst>
          </p:nvPr>
        </p:nvGraphicFramePr>
        <p:xfrm>
          <a:off x="35496" y="1484784"/>
          <a:ext cx="9086855" cy="4901053"/>
        </p:xfrm>
        <a:graphic>
          <a:graphicData uri="http://schemas.openxmlformats.org/drawingml/2006/table">
            <a:tbl>
              <a:tblPr/>
              <a:tblGrid>
                <a:gridCol w="3677720"/>
                <a:gridCol w="2826529"/>
                <a:gridCol w="2582606"/>
              </a:tblGrid>
              <a:tr h="2244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ПРЕДПОЛАГАЕМЫЙ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43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 и анализ результатов работы: итоговая  диагностика, анкетирование родителей и педагогов.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Доработка и систематизация методов, рекомендаций по данной проблеме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Обобщение опыта работы опыта на педагогическом совете ДОУ.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перспектив</a:t>
                      </a: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Диагностический отчёт (справка, диаграммы)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Выпуск методических брошюр.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Информационный банк данных.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Видеозаписи.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Презентация 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Выставка игрового, демонстрационного материала по теме.</a:t>
                      </a: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Переход к  развернутым и сложным танцевальным композициям, используя которые можно продолжать развитие детского творчества в движении (исполнительского и композиционного).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Педагоги и родители смогут осуществлять работу в данном направлении, помогая детям.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898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chimes.wav"/>
          </p:stSnd>
        </p:sndAc>
      </p:transition>
    </mc:Choice>
    <mc:Fallback>
      <p:transition spd="slow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60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Monotype Corsiva"/>
              </a:rPr>
              <a:t>Благодарю   за   внимание</a:t>
            </a:r>
            <a:br>
              <a:rPr lang="ru-RU" sz="60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Monotype Corsiva"/>
              </a:rPr>
            </a:br>
            <a:endParaRPr lang="ru-RU" sz="6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User\Documents\Анимированные картинки\private-category-4u9zzcjg-im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98208"/>
            <a:ext cx="3276600" cy="515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User\Documents\Анимированные картинки\tanci-detey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4" t="19608" r="12008" b="-1120"/>
          <a:stretch/>
        </p:blipFill>
        <p:spPr bwMode="auto">
          <a:xfrm>
            <a:off x="3744144" y="2348880"/>
            <a:ext cx="5057586" cy="423558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515753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9"/>
          <p:cNvSpPr txBox="1">
            <a:spLocks/>
          </p:cNvSpPr>
          <p:nvPr/>
        </p:nvSpPr>
        <p:spPr>
          <a:xfrm>
            <a:off x="0" y="1"/>
            <a:ext cx="9144000" cy="9087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ПАСПОРТ  ПРОЕКТА</a:t>
            </a:r>
          </a:p>
        </p:txBody>
      </p:sp>
      <p:sp>
        <p:nvSpPr>
          <p:cNvPr id="3" name="Rectangle 50"/>
          <p:cNvSpPr txBox="1">
            <a:spLocks noChangeArrowheads="1"/>
          </p:cNvSpPr>
          <p:nvPr/>
        </p:nvSpPr>
        <p:spPr>
          <a:xfrm>
            <a:off x="0" y="548680"/>
            <a:ext cx="9144000" cy="27041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Музыкально–ритмическая и танцевальная деятельность, как средство развития творческих способностей детей старшего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возраста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ЛЮБИМ ТАНЦЕВАТЬ!</a:t>
            </a:r>
            <a:endParaRPr lang="ru-RU" sz="24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Автор проекта:  </a:t>
            </a:r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</a:rPr>
              <a:t>Бочарникова Светлана Васильевна,</a:t>
            </a:r>
          </a:p>
          <a:p>
            <a:pPr>
              <a:lnSpc>
                <a:spcPct val="90000"/>
              </a:lnSpc>
              <a:defRPr/>
            </a:pPr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</a:rPr>
              <a:t> музыкальный руководитель  МБДОУ детского сада общеразвивающего вида № 12</a:t>
            </a:r>
          </a:p>
          <a:p>
            <a:pPr algn="just"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Участники проекта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:  </a:t>
            </a:r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</a:rPr>
              <a:t>дети, родители группы, педагоги ДОУ: воспитатели, инструктор по физической культуре, педагог дополнительного образования.</a:t>
            </a:r>
          </a:p>
          <a:p>
            <a:pPr algn="just"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Вид проекта: </a:t>
            </a:r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</a:rPr>
              <a:t>инновационный, практико-ориентированный, долгосрочный.</a:t>
            </a:r>
            <a:endParaRPr lang="ru-RU" sz="24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Сроки реализации проекта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:  </a:t>
            </a:r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</a:rPr>
              <a:t>2013-2014 учебный год.</a:t>
            </a:r>
          </a:p>
          <a:p>
            <a:pPr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База  реализации проекта: </a:t>
            </a:r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</a:rPr>
              <a:t>МБДОУ детский сад общеразвивающего вида № 12, старшая группа.</a:t>
            </a:r>
          </a:p>
          <a:p>
            <a:pPr>
              <a:buFont typeface="Wingdings" pitchFamily="2" charset="2"/>
              <a:buNone/>
              <a:defRPr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336703706"/>
      </p:ext>
    </p:extLst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72098"/>
          </a:xfrm>
        </p:spPr>
        <p:txBody>
          <a:bodyPr>
            <a:normAutofit/>
          </a:bodyPr>
          <a:lstStyle/>
          <a:p>
            <a:pPr marL="0" algn="just">
              <a:buNone/>
            </a:pPr>
            <a:endParaRPr 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algn="just">
              <a:buNone/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428625" y="142875"/>
            <a:ext cx="8229600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Обоснование актуальности проекта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32282" y="1045849"/>
            <a:ext cx="867943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Обращенность современной системы образования к культурным ценностям актуализирует проблему приобщения к культуре и искусству уже в дошкольном возрасте. Российский национальный проект «Образование» обозначил цели системы образования как развитие личности с ярко выраженной творческой индивидуальностью и высоким уровнем духовности. 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В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законе Российской Федерации «Об образовании» указано на гуманистический характер образования, приоритет общечеловеческих ценностей, жизни и здоровья человека, свободного развития личности. </a:t>
            </a:r>
            <a:endParaRPr lang="ru-RU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Федеральной целевой программе «Наша новая школа» выделена система поддержки талантливых детей, которая предполагает «одновременно с реализацией стандарта общего образования» «выстраивание разветвлённой системы поиска и поддержки талантливых детей, их сопровождения в течение всего периода становления личности». </a:t>
            </a:r>
          </a:p>
          <a:p>
            <a:pPr algn="just"/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Проблемой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 творческих способностей ребенка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занимались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многие известные ученые и педагоги, такие, как  </a:t>
            </a:r>
            <a:r>
              <a:rPr lang="ru-RU" sz="1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А.В.Запорожец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Б.В.Астафьев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А.В.Кенеман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З.Фрейд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Т.Г.Казакова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В.Глоцер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Б.Джеферсон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другие, они считали, что необходимо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развивать у дошкольников музыкально-ритмические и танцевальные навыки, заложенные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природой.</a:t>
            </a:r>
          </a:p>
          <a:p>
            <a:pPr algn="just"/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мнению психологов и педагогов, детей следует как можно раньше побуждать к выполнению творческих заданий (Л.С. </a:t>
            </a:r>
            <a:r>
              <a:rPr lang="ru-RU" sz="1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Выгодский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Л.А. </a:t>
            </a:r>
            <a:r>
              <a:rPr lang="ru-RU" sz="1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Баренбойм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Б.М. Теплов, Н.А. Ветлугина). </a:t>
            </a:r>
            <a:endParaRPr lang="ru-RU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    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Э.Жак-Далькроз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 убежден, что обучать ритмике необходимо всех детей. Он развивал в них глубокое «чувствование», проникновение в музыку, творческое воображение, формировал умение выражать себя в движениях, вместе c тем считал, что музыка является первоосновой. </a:t>
            </a:r>
            <a:endParaRPr lang="ru-RU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10794" y="1000108"/>
            <a:ext cx="25003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Стрелка вправо 181"/>
          <p:cNvSpPr/>
          <p:nvPr/>
        </p:nvSpPr>
        <p:spPr>
          <a:xfrm>
            <a:off x="38177" y="1950284"/>
            <a:ext cx="25003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Стрелка вправо 190"/>
          <p:cNvSpPr/>
          <p:nvPr/>
        </p:nvSpPr>
        <p:spPr>
          <a:xfrm>
            <a:off x="38177" y="2714620"/>
            <a:ext cx="25003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Стрелка вправо 191"/>
          <p:cNvSpPr/>
          <p:nvPr/>
        </p:nvSpPr>
        <p:spPr>
          <a:xfrm>
            <a:off x="38177" y="3715607"/>
            <a:ext cx="25003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Стрелка вправо 192"/>
          <p:cNvSpPr/>
          <p:nvPr/>
        </p:nvSpPr>
        <p:spPr>
          <a:xfrm>
            <a:off x="25056" y="5442370"/>
            <a:ext cx="25003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15580" y="116632"/>
            <a:ext cx="9144000" cy="50004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963" indent="549275" algn="ctr"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Цель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проекта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107504" y="690072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Развивать творческие способности детей старшего дошкольного возраста, потребность самовыражения в движении под музыку с помощью музыкально-ритмической и танцевальной деятельности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Задачи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проекта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     </a:t>
            </a:r>
            <a:r>
              <a:rPr lang="ru-RU" b="1" dirty="0" smtClean="0">
                <a:solidFill>
                  <a:srgbClr val="7030A0"/>
                </a:solidFill>
              </a:rPr>
              <a:t>Разработать </a:t>
            </a:r>
            <a:r>
              <a:rPr lang="ru-RU" b="1" dirty="0">
                <a:solidFill>
                  <a:srgbClr val="7030A0"/>
                </a:solidFill>
              </a:rPr>
              <a:t>систему работы по музыкально-ритмической и </a:t>
            </a:r>
            <a:r>
              <a:rPr lang="ru-RU" b="1" dirty="0" smtClean="0">
                <a:solidFill>
                  <a:srgbClr val="7030A0"/>
                </a:solidFill>
              </a:rPr>
              <a:t>танцевальной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                  деятельности.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       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  Обновить </a:t>
            </a:r>
            <a:r>
              <a:rPr lang="ru-RU" b="1" dirty="0">
                <a:solidFill>
                  <a:srgbClr val="7030A0"/>
                </a:solidFill>
              </a:rPr>
              <a:t>развивающую среду по данному направлению.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	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Ввести </a:t>
            </a:r>
            <a:r>
              <a:rPr lang="ru-RU" b="1" dirty="0">
                <a:solidFill>
                  <a:srgbClr val="7030A0"/>
                </a:solidFill>
              </a:rPr>
              <a:t>дополнительные занятия для развития творческих </a:t>
            </a: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способностей в танцевальной деятельности с одаренными детьми.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	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	Пополнить </a:t>
            </a:r>
            <a:r>
              <a:rPr lang="ru-RU" b="1" dirty="0">
                <a:solidFill>
                  <a:srgbClr val="7030A0"/>
                </a:solidFill>
              </a:rPr>
              <a:t>и подобрать дополнительный музыкальный репертуар для обучения детей танцевальным импровизациям и танцевальным движениям.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	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	Ориентировать </a:t>
            </a:r>
            <a:r>
              <a:rPr lang="ru-RU" b="1" dirty="0">
                <a:solidFill>
                  <a:srgbClr val="7030A0"/>
                </a:solidFill>
              </a:rPr>
              <a:t>педагогов и родителей на оказание помощи детям при работе в данном направлении.</a:t>
            </a:r>
          </a:p>
          <a:p>
            <a:pPr algn="ctr"/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43" name="Стрелка вправо с вырезом 42"/>
          <p:cNvSpPr/>
          <p:nvPr/>
        </p:nvSpPr>
        <p:spPr>
          <a:xfrm>
            <a:off x="111339" y="2245999"/>
            <a:ext cx="621437" cy="484632"/>
          </a:xfrm>
          <a:prstGeom prst="notch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Стрелка вправо с вырезом 193"/>
          <p:cNvSpPr/>
          <p:nvPr/>
        </p:nvSpPr>
        <p:spPr>
          <a:xfrm>
            <a:off x="71792" y="2944380"/>
            <a:ext cx="621437" cy="484632"/>
          </a:xfrm>
          <a:prstGeom prst="notch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Стрелка вправо с вырезом 194"/>
          <p:cNvSpPr/>
          <p:nvPr/>
        </p:nvSpPr>
        <p:spPr>
          <a:xfrm>
            <a:off x="81428" y="3590770"/>
            <a:ext cx="621437" cy="484632"/>
          </a:xfrm>
          <a:prstGeom prst="notch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Стрелка вправо с вырезом 195"/>
          <p:cNvSpPr/>
          <p:nvPr/>
        </p:nvSpPr>
        <p:spPr>
          <a:xfrm>
            <a:off x="107504" y="4409213"/>
            <a:ext cx="621437" cy="484632"/>
          </a:xfrm>
          <a:prstGeom prst="notch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Стрелка вправо с вырезом 196"/>
          <p:cNvSpPr/>
          <p:nvPr/>
        </p:nvSpPr>
        <p:spPr>
          <a:xfrm>
            <a:off x="111339" y="5310774"/>
            <a:ext cx="621437" cy="484632"/>
          </a:xfrm>
          <a:prstGeom prst="notch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74261"/>
            <a:ext cx="5429288" cy="21428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17988"/>
            <a:ext cx="9144000" cy="1142984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72098"/>
          </a:xfrm>
        </p:spPr>
        <p:txBody>
          <a:bodyPr>
            <a:normAutofit/>
          </a:bodyPr>
          <a:lstStyle/>
          <a:p>
            <a:pPr marL="0" algn="just">
              <a:buNone/>
            </a:pPr>
            <a:endParaRPr 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endParaRPr lang="ru-RU" sz="1600" dirty="0"/>
          </a:p>
          <a:p>
            <a:pPr marL="0" lvl="0" indent="0">
              <a:buNone/>
            </a:pPr>
            <a:endParaRPr lang="ru-RU" sz="1600" dirty="0"/>
          </a:p>
          <a:p>
            <a:pPr marL="0" algn="just">
              <a:buNone/>
            </a:pPr>
            <a:endParaRPr 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428625" y="142875"/>
            <a:ext cx="8229600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Предполагаемый  результат</a:t>
            </a:r>
            <a:endParaRPr lang="ru-RU" sz="36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32282" y="1045849"/>
            <a:ext cx="8679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497430" y="3714752"/>
            <a:ext cx="7587488" cy="86865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22A6C"/>
                </a:solidFill>
              </a:rPr>
              <a:t>Дети с желанием будут учиться </a:t>
            </a:r>
            <a:r>
              <a:rPr lang="ru-RU" dirty="0" smtClean="0">
                <a:solidFill>
                  <a:srgbClr val="122A6C"/>
                </a:solidFill>
              </a:rPr>
              <a:t>танцевать</a:t>
            </a:r>
            <a:endParaRPr lang="ru-RU" dirty="0">
              <a:solidFill>
                <a:srgbClr val="122A6C"/>
              </a:solidFill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1497430" y="1866017"/>
            <a:ext cx="7624922" cy="86865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22A6C"/>
                </a:solidFill>
              </a:rPr>
              <a:t>Переход к  развернутым и сложным танцевальным композициям, используя которые можно продолжать развитие детского творчества в движении (исполнительского и композиционного</a:t>
            </a:r>
            <a:r>
              <a:rPr lang="ru-RU" dirty="0" smtClean="0">
                <a:solidFill>
                  <a:srgbClr val="122A6C"/>
                </a:solidFill>
              </a:rPr>
              <a:t>)</a:t>
            </a:r>
            <a:endParaRPr lang="ru-RU" dirty="0">
              <a:solidFill>
                <a:srgbClr val="122A6C"/>
              </a:solidFill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10438" y="875765"/>
            <a:ext cx="7587488" cy="86865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22A6C"/>
                </a:solidFill>
              </a:rPr>
              <a:t>Проявление самостоятельности и творческой инициативы у детей старшего дошкольного возраста в </a:t>
            </a:r>
            <a:r>
              <a:rPr lang="ru-RU" dirty="0" smtClean="0">
                <a:solidFill>
                  <a:srgbClr val="122A6C"/>
                </a:solidFill>
              </a:rPr>
              <a:t>танце</a:t>
            </a:r>
            <a:endParaRPr lang="ru-RU" dirty="0">
              <a:solidFill>
                <a:srgbClr val="122A6C"/>
              </a:solidFill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28438" y="2779432"/>
            <a:ext cx="7587488" cy="86865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22A6C"/>
                </a:solidFill>
              </a:rPr>
              <a:t>Раскроется индивидуальность каждого ребенка, проявится его </a:t>
            </a:r>
            <a:r>
              <a:rPr lang="ru-RU" dirty="0" smtClean="0">
                <a:solidFill>
                  <a:srgbClr val="122A6C"/>
                </a:solidFill>
              </a:rPr>
              <a:t>одаренность</a:t>
            </a:r>
            <a:endParaRPr lang="ru-RU" dirty="0">
              <a:solidFill>
                <a:srgbClr val="122A6C"/>
              </a:solidFill>
            </a:endParaRP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10470" y="4622521"/>
            <a:ext cx="7587488" cy="86865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22A6C"/>
                </a:solidFill>
              </a:rPr>
              <a:t>Педагоги и родители смогут осуществлять работу в данном направлении, помогая детям</a:t>
            </a:r>
          </a:p>
        </p:txBody>
      </p:sp>
      <p:pic>
        <p:nvPicPr>
          <p:cNvPr id="1026" name="Picture 2" descr="C:\Users\лариса егоровна\Desktop\ритмика\танец картинки\мальчик с девочкой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717" y="5056849"/>
            <a:ext cx="2047706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754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72098"/>
          </a:xfrm>
        </p:spPr>
        <p:txBody>
          <a:bodyPr>
            <a:normAutofit/>
          </a:bodyPr>
          <a:lstStyle/>
          <a:p>
            <a:pPr marL="0" algn="just">
              <a:buNone/>
            </a:pPr>
            <a:endParaRPr lang="ru-RU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375158" y="393166"/>
            <a:ext cx="4518562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Механизм  реализации  </a:t>
            </a:r>
            <a:b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</a:br>
            <a:r>
              <a:rPr lang="ru-RU" sz="24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</a:t>
            </a:r>
            <a: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проекта</a:t>
            </a:r>
            <a:endParaRPr lang="ru-RU" sz="24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32282" y="1045849"/>
            <a:ext cx="8679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6" name="Заголовок 1"/>
          <p:cNvSpPr txBox="1">
            <a:spLocks/>
          </p:cNvSpPr>
          <p:nvPr/>
        </p:nvSpPr>
        <p:spPr>
          <a:xfrm>
            <a:off x="5597905" y="66141"/>
            <a:ext cx="3438954" cy="796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Инновационность  </a:t>
            </a:r>
            <a:b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проекта</a:t>
            </a:r>
            <a:endParaRPr lang="ru-RU" sz="24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85" name="Горизонтальный свиток 184"/>
          <p:cNvSpPr/>
          <p:nvPr/>
        </p:nvSpPr>
        <p:spPr>
          <a:xfrm>
            <a:off x="5597904" y="451604"/>
            <a:ext cx="3415761" cy="6406396"/>
          </a:xfrm>
          <a:prstGeom prst="horizontalScroll">
            <a:avLst/>
          </a:prstGeom>
          <a:solidFill>
            <a:srgbClr val="4F81BD">
              <a:alpha val="2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Работа по проекту дает возможность развивать творческие способности ребенка в танце, развивать его потенциал, уверенность в себе. Приобретаются такие качества, как выдержка, внимательность, умение владеть своим телом, ребенку дается возможность почувствовать радость от движения под музыку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186" name="Picture 5" descr="46375256fotoaleksay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493" y="5031909"/>
            <a:ext cx="2774381" cy="180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79" name="Горизонтальный свиток 78"/>
          <p:cNvSpPr/>
          <p:nvPr/>
        </p:nvSpPr>
        <p:spPr>
          <a:xfrm>
            <a:off x="13693" y="660918"/>
            <a:ext cx="5401838" cy="4882799"/>
          </a:xfrm>
          <a:prstGeom prst="horizontalScroll">
            <a:avLst/>
          </a:prstGeom>
          <a:solidFill>
            <a:srgbClr val="4F81BD">
              <a:alpha val="2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122A6C"/>
                </a:solidFill>
              </a:rPr>
              <a:t>- анализ </a:t>
            </a:r>
            <a:r>
              <a:rPr lang="ru-RU" sz="1600" dirty="0" err="1">
                <a:solidFill>
                  <a:srgbClr val="122A6C"/>
                </a:solidFill>
              </a:rPr>
              <a:t>допроектной</a:t>
            </a:r>
            <a:r>
              <a:rPr lang="ru-RU" sz="1600" dirty="0">
                <a:solidFill>
                  <a:srgbClr val="122A6C"/>
                </a:solidFill>
              </a:rPr>
              <a:t> деятельности;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изучение и анализ психолого-педагогической, методической литературы по данному направлению;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подбор музыкального сопровождения;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подготовка программно-методических условий;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отбор необходимых средств и форм для развития творческих способностей;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пополнение развивающей среды  в группе</a:t>
            </a:r>
            <a:r>
              <a:rPr lang="ru-RU" sz="1600" dirty="0" smtClean="0">
                <a:solidFill>
                  <a:srgbClr val="122A6C"/>
                </a:solidFill>
              </a:rPr>
              <a:t>;</a:t>
            </a:r>
            <a:endParaRPr lang="ru-RU" sz="1600" dirty="0">
              <a:solidFill>
                <a:srgbClr val="122A6C"/>
              </a:solidFill>
            </a:endParaRPr>
          </a:p>
          <a:p>
            <a:r>
              <a:rPr lang="ru-RU" sz="1600" dirty="0">
                <a:solidFill>
                  <a:srgbClr val="122A6C"/>
                </a:solidFill>
              </a:rPr>
              <a:t>- организационная работа;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работа с педагогами ДОУ 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работа с родителями;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мониторинг управления качеством реализации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935240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chimes.wav"/>
          </p:stSnd>
        </p:sndAc>
      </p:transition>
    </mc:Choice>
    <mc:Fallback>
      <p:transition spd="slow">
        <p:blinds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72277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134924" y="536865"/>
            <a:ext cx="898742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33276"/>
            <a:ext cx="9233438" cy="50004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963" indent="549275" algn="ctr">
              <a:defRPr/>
            </a:pPr>
            <a:endParaRPr lang="ru-RU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80963" indent="549275" algn="ctr">
              <a:defRPr/>
            </a:pP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Ресурсное   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обеспечение  реализации   проекта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107504" y="690072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0" y="940386"/>
            <a:ext cx="91223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Техническое обеспечение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Компьютер 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Принтер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    Фотоаппарат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  Телевизор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Проектор </a:t>
            </a:r>
            <a:endParaRPr lang="ru-RU" sz="2000" dirty="0" smtClean="0">
              <a:latin typeface="Georgia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Аудио и видеотехника</a:t>
            </a:r>
          </a:p>
          <a:p>
            <a:pPr algn="ctr">
              <a:lnSpc>
                <a:spcPct val="80000"/>
              </a:lnSpc>
            </a:pP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Материалы на печатной основе  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Методические </a:t>
            </a:r>
            <a:r>
              <a:rPr lang="ru-RU" sz="2000" dirty="0" smtClean="0">
                <a:latin typeface="Georgia" pitchFamily="18" charset="0"/>
              </a:rPr>
              <a:t>пособия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 smtClean="0">
                <a:latin typeface="Georgia" pitchFamily="18" charset="0"/>
              </a:rPr>
              <a:t>Музыкальный  </a:t>
            </a:r>
            <a:r>
              <a:rPr lang="ru-RU" sz="2000" dirty="0">
                <a:latin typeface="Georgia" pitchFamily="18" charset="0"/>
              </a:rPr>
              <a:t>материал (</a:t>
            </a:r>
            <a:r>
              <a:rPr lang="ru-RU" sz="2000" dirty="0" smtClean="0">
                <a:latin typeface="Georgia" pitchFamily="18" charset="0"/>
              </a:rPr>
              <a:t>ноты)</a:t>
            </a:r>
            <a:endParaRPr lang="ru-RU" sz="2000" dirty="0">
              <a:latin typeface="Georgia" pitchFamily="18" charset="0"/>
            </a:endParaRP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 smtClean="0">
                <a:latin typeface="Georgia" pitchFamily="18" charset="0"/>
              </a:rPr>
              <a:t>Учебно-методическая </a:t>
            </a:r>
            <a:r>
              <a:rPr lang="ru-RU" sz="2000" dirty="0">
                <a:latin typeface="Georgia" pitchFamily="18" charset="0"/>
              </a:rPr>
              <a:t>литература</a:t>
            </a:r>
            <a:endParaRPr lang="ru-RU" sz="2000" b="1" dirty="0">
              <a:latin typeface="Georgia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b="1" dirty="0" err="1">
                <a:solidFill>
                  <a:srgbClr val="C00000"/>
                </a:solidFill>
                <a:latin typeface="Georgia" pitchFamily="18" charset="0"/>
              </a:rPr>
              <a:t>Медиатека</a:t>
            </a: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Мультимедийные </a:t>
            </a:r>
            <a:r>
              <a:rPr lang="ru-RU" sz="2000" dirty="0" smtClean="0">
                <a:latin typeface="Georgia" pitchFamily="18" charset="0"/>
              </a:rPr>
              <a:t>презентации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 smtClean="0">
                <a:latin typeface="Georgia" pitchFamily="18" charset="0"/>
              </a:rPr>
              <a:t>Фонограммы </a:t>
            </a:r>
            <a:endParaRPr lang="ru-RU" sz="2000" dirty="0">
              <a:latin typeface="Georgia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Оборудование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 smtClean="0">
                <a:latin typeface="Georgia" pitchFamily="18" charset="0"/>
              </a:rPr>
              <a:t>Различные  </a:t>
            </a:r>
            <a:r>
              <a:rPr lang="ru-RU" sz="2000" dirty="0">
                <a:latin typeface="Georgia" pitchFamily="18" charset="0"/>
              </a:rPr>
              <a:t>предметы для танцевального творчества (цветные платки, ленты, кольца, шарики, деревянные ложки, султанчики и др.)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костюмы для выступлений</a:t>
            </a:r>
          </a:p>
        </p:txBody>
      </p:sp>
      <p:pic>
        <p:nvPicPr>
          <p:cNvPr id="163" name="Рисунок 5" descr="E:\UbogovaSV\media_materials\5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9933"/>
              </a:clrFrom>
              <a:clrTo>
                <a:srgbClr val="00993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785813"/>
            <a:ext cx="188595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9" name="Рисунок 4" descr="E:\UbogovaSV\media_materials\4.gi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9933"/>
              </a:clrFrom>
              <a:clrTo>
                <a:srgbClr val="00993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203" y="2275511"/>
            <a:ext cx="188595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C:\Users\лариса егоровна\Desktop\ритмика\клавиши в цветах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53" y="5250960"/>
            <a:ext cx="2543175" cy="14287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16536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-71438" y="0"/>
            <a:ext cx="9144000" cy="1428736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428625" y="142875"/>
            <a:ext cx="8229600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Содержание   проекта</a:t>
            </a:r>
            <a:b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2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 этап </a:t>
            </a:r>
            <a:r>
              <a:rPr lang="ru-RU" sz="2400" u="sng" kern="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2400" u="sng" kern="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Организационно-подготовительный</a:t>
            </a:r>
            <a:b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сентябрь – октябрь 2013г</a:t>
            </a:r>
            <a:endParaRPr lang="ru-RU" sz="24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524944"/>
              </p:ext>
            </p:extLst>
          </p:nvPr>
        </p:nvGraphicFramePr>
        <p:xfrm>
          <a:off x="100010" y="1663305"/>
          <a:ext cx="9086856" cy="4966376"/>
        </p:xfrm>
        <a:graphic>
          <a:graphicData uri="http://schemas.openxmlformats.org/drawingml/2006/table">
            <a:tbl>
              <a:tblPr/>
              <a:tblGrid>
                <a:gridCol w="3677721"/>
                <a:gridCol w="2826529"/>
                <a:gridCol w="2582606"/>
              </a:tblGrid>
              <a:tr h="4858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ПРЕДПОЛАГАЕМЫЙ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4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Изучение нормативной базы по данному направлению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-Теоретическое осмысление проекта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Анализ условий ДОУ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Составление диагностических карт, подбор диагностического инструментария, анкет для родителей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-Диагностика детей, педагогов и родителей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-Ознакомление с результатами диагностики педагогов и родителей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тематическое планирование работы по движению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системы развития творческих способностей детей через музыкально-ритмическую и танцевальную деятельность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создание в ДОУ полноценных условий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-Пополнение медиотеки, библиотеки методической литературы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Подбор музыкального репертуара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нормативной документации и плана деятельности по внедрению инновационного проекта.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Диагностические карты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Анкеты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анкет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(справка, диаграммы)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Перспективно-тематический  план.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Модель взаимодействия педагогов.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Обогащение среды в группе: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изготовление костюмов, атрибутов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 иллюстраций,</a:t>
                      </a:r>
                    </a:p>
                    <a:p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видеоматериалов, дисков с музыкой. Библиотека, медиотеки  для родителей и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Мультимедийные презентации.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Осознание родителями и педагогами значимости актуальности проблемы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Оптимальное взаимодействие всех участников образовательного процесса Модернизация предметно-пространственной среды ДОУ.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067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-71438" y="0"/>
            <a:ext cx="9144000" cy="1142984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428625" y="142875"/>
            <a:ext cx="8229600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 этап   </a:t>
            </a:r>
            <a:br>
              <a:rPr lang="ru-RU" sz="2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Основной </a:t>
            </a:r>
            <a:b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ноябрь 2013г – апрель 2014г</a:t>
            </a:r>
            <a:endParaRPr lang="ru-RU" sz="24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456903"/>
              </p:ext>
            </p:extLst>
          </p:nvPr>
        </p:nvGraphicFramePr>
        <p:xfrm>
          <a:off x="-815" y="1692853"/>
          <a:ext cx="9086855" cy="4901053"/>
        </p:xfrm>
        <a:graphic>
          <a:graphicData uri="http://schemas.openxmlformats.org/drawingml/2006/table">
            <a:tbl>
              <a:tblPr/>
              <a:tblGrid>
                <a:gridCol w="3677720"/>
                <a:gridCol w="2826529"/>
                <a:gridCol w="2582606"/>
              </a:tblGrid>
              <a:tr h="36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ПРЕДПОЛАГАЕМЫЙ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43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системы развития творческих способностей детей с помощью музыкально-ритмической и танцевальной деятельности: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кружок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«Солнечные зайчики»;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различные виды деятельности:  занятия с использованием творческих заданий, мультимедиа, игровые задания;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развлечения и досуги;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по формированию у детей творческих танцевальных действий с использованием творческих заданий.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-Консультации, семинары для педагогов и родителей;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Информационные материалы для педагогов и родителей.</a:t>
                      </a: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план работы кружка</a:t>
                      </a: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конспекты</a:t>
                      </a: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сценарии</a:t>
                      </a: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мультимедийные презентации:</a:t>
                      </a: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Конспекты консультаций, выступлений;</a:t>
                      </a: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Буклеты, стенгазеты, тематические выставки, фотовыставки и др.;</a:t>
                      </a: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Проявление самостоятельности и творческой инициативы у детей старшего дошкольного возраста в танце.</a:t>
                      </a:r>
                    </a:p>
                    <a:p>
                      <a:pPr marL="206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Накопление методического материала для педагогов по данному направлению. </a:t>
                      </a:r>
                    </a:p>
                    <a:p>
                      <a:pPr marL="206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организовать эффективное взаимодействие с родителями и детьми.</a:t>
                      </a: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383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  <p:sndAc>
          <p:stSnd>
            <p:snd r:embed="rId2" name="chimes.wav"/>
          </p:stSnd>
        </p:sndAc>
      </p:transition>
    </mc:Choice>
    <mc:Fallback>
      <p:transition spd="slow">
        <p:dissolv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907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D1E9EA-4B50-4437-BDDE-4A827D2A0D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TS030009077</Template>
  <TotalTime>557</TotalTime>
  <Words>954</Words>
  <Application>Microsoft Office PowerPoint</Application>
  <PresentationFormat>Экран (4:3)</PresentationFormat>
  <Paragraphs>172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TS030009077</vt:lpstr>
      <vt:lpstr>   Управление образования Администрации города Новочеркасска муниципальное бюджетное дошкольное образовательное учреждение детский сад общеразвивающего вида  № 12     </vt:lpstr>
      <vt:lpstr>Презентация PowerPoint</vt:lpstr>
      <vt:lpstr>Обоснование актуальности проекта</vt:lpstr>
      <vt:lpstr>Презентация PowerPoint</vt:lpstr>
      <vt:lpstr>Предполагаемый  результат</vt:lpstr>
      <vt:lpstr>Механизм  реализации               проекта</vt:lpstr>
      <vt:lpstr>Презентация PowerPoint</vt:lpstr>
      <vt:lpstr> Содержание   проекта 1 этап  Организационно-подготовительный сентябрь – октябрь 2013г</vt:lpstr>
      <vt:lpstr>2 этап    Основной  ноябрь 2013г – апрель 2014г</vt:lpstr>
      <vt:lpstr> 3 этап    Заключительный  май – июнь  2014г</vt:lpstr>
      <vt:lpstr>Благодарю   за   внимание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</dc:title>
  <dc:creator>лариса егоровна</dc:creator>
  <cp:lastModifiedBy>User</cp:lastModifiedBy>
  <cp:revision>35</cp:revision>
  <dcterms:created xsi:type="dcterms:W3CDTF">2012-11-06T15:43:17Z</dcterms:created>
  <dcterms:modified xsi:type="dcterms:W3CDTF">2013-08-24T07:17:56Z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TC030009077</vt:lpwstr>
  </property>
</Properties>
</file>