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7" r:id="rId2"/>
    <p:sldId id="258" r:id="rId3"/>
    <p:sldId id="259" r:id="rId4"/>
    <p:sldId id="260" r:id="rId5"/>
    <p:sldId id="261" r:id="rId6"/>
  </p:sldIdLst>
  <p:sldSz cx="6858000" cy="9144000" type="screen4x3"/>
  <p:notesSz cx="7105650" cy="102393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2136"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79115" cy="511561"/>
          </a:xfrm>
          <a:prstGeom prst="rect">
            <a:avLst/>
          </a:prstGeom>
        </p:spPr>
        <p:txBody>
          <a:bodyPr vert="horz" lIns="94384" tIns="47192" rIns="94384" bIns="47192" rtlCol="0"/>
          <a:lstStyle>
            <a:lvl1pPr algn="l">
              <a:defRPr sz="1200"/>
            </a:lvl1pPr>
          </a:lstStyle>
          <a:p>
            <a:endParaRPr lang="ru-RU"/>
          </a:p>
        </p:txBody>
      </p:sp>
      <p:sp>
        <p:nvSpPr>
          <p:cNvPr id="3" name="Дата 2"/>
          <p:cNvSpPr>
            <a:spLocks noGrp="1"/>
          </p:cNvSpPr>
          <p:nvPr>
            <p:ph type="dt" sz="quarter" idx="1"/>
          </p:nvPr>
        </p:nvSpPr>
        <p:spPr>
          <a:xfrm>
            <a:off x="4024891" y="0"/>
            <a:ext cx="3079115" cy="511561"/>
          </a:xfrm>
          <a:prstGeom prst="rect">
            <a:avLst/>
          </a:prstGeom>
        </p:spPr>
        <p:txBody>
          <a:bodyPr vert="horz" lIns="94384" tIns="47192" rIns="94384" bIns="47192" rtlCol="0"/>
          <a:lstStyle>
            <a:lvl1pPr algn="r">
              <a:defRPr sz="1200"/>
            </a:lvl1pPr>
          </a:lstStyle>
          <a:p>
            <a:fld id="{F5E0450A-A1E7-432C-A5C6-FCE1BD30685C}" type="datetimeFigureOut">
              <a:rPr lang="ru-RU" smtClean="0"/>
              <a:t>16.12.2014</a:t>
            </a:fld>
            <a:endParaRPr lang="ru-RU"/>
          </a:p>
        </p:txBody>
      </p:sp>
      <p:sp>
        <p:nvSpPr>
          <p:cNvPr id="4" name="Нижний колонтитул 3"/>
          <p:cNvSpPr>
            <a:spLocks noGrp="1"/>
          </p:cNvSpPr>
          <p:nvPr>
            <p:ph type="ftr" sz="quarter" idx="2"/>
          </p:nvPr>
        </p:nvSpPr>
        <p:spPr>
          <a:xfrm>
            <a:off x="0" y="9726181"/>
            <a:ext cx="3079115" cy="511560"/>
          </a:xfrm>
          <a:prstGeom prst="rect">
            <a:avLst/>
          </a:prstGeom>
        </p:spPr>
        <p:txBody>
          <a:bodyPr vert="horz" lIns="94384" tIns="47192" rIns="94384" bIns="47192" rtlCol="0" anchor="b"/>
          <a:lstStyle>
            <a:lvl1pPr algn="l">
              <a:defRPr sz="1200"/>
            </a:lvl1pPr>
          </a:lstStyle>
          <a:p>
            <a:endParaRPr lang="ru-RU"/>
          </a:p>
        </p:txBody>
      </p:sp>
      <p:sp>
        <p:nvSpPr>
          <p:cNvPr id="5" name="Номер слайда 4"/>
          <p:cNvSpPr>
            <a:spLocks noGrp="1"/>
          </p:cNvSpPr>
          <p:nvPr>
            <p:ph type="sldNum" sz="quarter" idx="3"/>
          </p:nvPr>
        </p:nvSpPr>
        <p:spPr>
          <a:xfrm>
            <a:off x="4024891" y="9726181"/>
            <a:ext cx="3079115" cy="511560"/>
          </a:xfrm>
          <a:prstGeom prst="rect">
            <a:avLst/>
          </a:prstGeom>
        </p:spPr>
        <p:txBody>
          <a:bodyPr vert="horz" lIns="94384" tIns="47192" rIns="94384" bIns="47192" rtlCol="0" anchor="b"/>
          <a:lstStyle>
            <a:lvl1pPr algn="r">
              <a:defRPr sz="1200"/>
            </a:lvl1pPr>
          </a:lstStyle>
          <a:p>
            <a:fld id="{D48D8D7B-A7E9-4F45-9012-9D717135183A}" type="slidenum">
              <a:rPr lang="ru-RU" smtClean="0"/>
              <a:t>‹#›</a:t>
            </a:fld>
            <a:endParaRPr lang="ru-RU"/>
          </a:p>
        </p:txBody>
      </p:sp>
    </p:spTree>
    <p:extLst>
      <p:ext uri="{BB962C8B-B14F-4D97-AF65-F5344CB8AC3E}">
        <p14:creationId xmlns:p14="http://schemas.microsoft.com/office/powerpoint/2010/main" val="12604725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A5836E9-2DF6-4A6B-8686-3C4443F9D815}" type="datetimeFigureOut">
              <a:rPr lang="ru-RU" smtClean="0"/>
              <a:t>16.12.2014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31427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5836E9-2DF6-4A6B-8686-3C4443F9D815}" type="datetimeFigureOut">
              <a:rPr lang="ru-RU" smtClean="0"/>
              <a:t>16.12.2014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66017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5836E9-2DF6-4A6B-8686-3C4443F9D815}" type="datetimeFigureOut">
              <a:rPr lang="ru-RU" smtClean="0"/>
              <a:t>16.12.2014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210060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5836E9-2DF6-4A6B-8686-3C4443F9D815}" type="datetimeFigureOut">
              <a:rPr lang="ru-RU" smtClean="0"/>
              <a:t>16.12.2014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71997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A5836E9-2DF6-4A6B-8686-3C4443F9D815}" type="datetimeFigureOut">
              <a:rPr lang="ru-RU" smtClean="0"/>
              <a:t>16.12.2014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299567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A5836E9-2DF6-4A6B-8686-3C4443F9D815}" type="datetimeFigureOut">
              <a:rPr lang="ru-RU" smtClean="0"/>
              <a:t>16.12.2014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398293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A5836E9-2DF6-4A6B-8686-3C4443F9D815}" type="datetimeFigureOut">
              <a:rPr lang="ru-RU" smtClean="0"/>
              <a:t>16.12.2014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1266935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A5836E9-2DF6-4A6B-8686-3C4443F9D815}" type="datetimeFigureOut">
              <a:rPr lang="ru-RU" smtClean="0"/>
              <a:t>16.12.2014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320556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5836E9-2DF6-4A6B-8686-3C4443F9D815}" type="datetimeFigureOut">
              <a:rPr lang="ru-RU" smtClean="0"/>
              <a:t>16.12.2014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23553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A5836E9-2DF6-4A6B-8686-3C4443F9D815}" type="datetimeFigureOut">
              <a:rPr lang="ru-RU" smtClean="0"/>
              <a:t>16.12.2014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42008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A5836E9-2DF6-4A6B-8686-3C4443F9D815}" type="datetimeFigureOut">
              <a:rPr lang="ru-RU" smtClean="0"/>
              <a:t>16.12.2014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E155E8-233A-40A9-907A-AD0928BEEB1F}" type="slidenum">
              <a:rPr lang="ru-RU" smtClean="0"/>
              <a:t>‹#›</a:t>
            </a:fld>
            <a:endParaRPr lang="ru-RU"/>
          </a:p>
        </p:txBody>
      </p:sp>
    </p:spTree>
    <p:extLst>
      <p:ext uri="{BB962C8B-B14F-4D97-AF65-F5344CB8AC3E}">
        <p14:creationId xmlns:p14="http://schemas.microsoft.com/office/powerpoint/2010/main" val="3565737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4000" r="-1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A5836E9-2DF6-4A6B-8686-3C4443F9D815}" type="datetimeFigureOut">
              <a:rPr lang="ru-RU" smtClean="0"/>
              <a:t>16.12.2014</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EE155E8-233A-40A9-907A-AD0928BEEB1F}" type="slidenum">
              <a:rPr lang="ru-RU" smtClean="0"/>
              <a:t>‹#›</a:t>
            </a:fld>
            <a:endParaRPr lang="ru-RU"/>
          </a:p>
        </p:txBody>
      </p:sp>
    </p:spTree>
    <p:extLst>
      <p:ext uri="{BB962C8B-B14F-4D97-AF65-F5344CB8AC3E}">
        <p14:creationId xmlns:p14="http://schemas.microsoft.com/office/powerpoint/2010/main" val="175571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247317"/>
            <a:ext cx="4848674" cy="4832092"/>
          </a:xfrm>
          <a:prstGeom prst="rect">
            <a:avLst/>
          </a:prstGeom>
        </p:spPr>
        <p:txBody>
          <a:bodyPr wrap="square">
            <a:spAutoFit/>
          </a:bodyPr>
          <a:lstStyle/>
          <a:p>
            <a:r>
              <a:rPr lang="ru-RU" sz="2800" b="1" dirty="0" smtClean="0">
                <a:solidFill>
                  <a:srgbClr val="FF0000"/>
                </a:solidFill>
                <a:latin typeface="Times New Roman" panose="02020603050405020304" pitchFamily="18" charset="0"/>
                <a:cs typeface="Times New Roman" panose="02020603050405020304" pitchFamily="18" charset="0"/>
              </a:rPr>
              <a:t>УВАЖАЕМЫЕРОДИТЕЛИ</a:t>
            </a:r>
            <a:r>
              <a:rPr lang="ru-RU" sz="2800" b="1" dirty="0">
                <a:solidFill>
                  <a:srgbClr val="FF0000"/>
                </a:solidFill>
                <a:latin typeface="Times New Roman" panose="02020603050405020304" pitchFamily="18" charset="0"/>
                <a:cs typeface="Times New Roman" panose="02020603050405020304" pitchFamily="18" charset="0"/>
              </a:rPr>
              <a:t>!</a:t>
            </a:r>
            <a:endParaRPr lang="ru-RU" sz="2800" dirty="0">
              <a:solidFill>
                <a:srgbClr val="FF0000"/>
              </a:solidFill>
              <a:latin typeface="Times New Roman" panose="02020603050405020304" pitchFamily="18" charset="0"/>
              <a:cs typeface="Times New Roman" panose="02020603050405020304" pitchFamily="18" charset="0"/>
            </a:endParaRPr>
          </a:p>
          <a:p>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Новый </a:t>
            </a:r>
            <a:r>
              <a:rPr lang="ru-RU" sz="2000" b="1" dirty="0">
                <a:latin typeface="Times New Roman" panose="02020603050405020304" pitchFamily="18" charset="0"/>
                <a:cs typeface="Times New Roman" panose="02020603050405020304" pitchFamily="18" charset="0"/>
              </a:rPr>
              <a:t>год и Рождество – долгожданные праздники, любимые всеми. Игры, забавы вокруг зеленой красавицы надолго остаются в памяти детей. Мы искренне надеемся, что они будут радостными. Но не стоит забывать, что именно в период праздничных дней дома, на прогулках и в гостях вас могут поджидать самые неожиданные опасные ситуации. Чтобы избежать </a:t>
            </a:r>
            <a:r>
              <a:rPr lang="ru-RU" sz="2000" b="1" dirty="0" smtClean="0">
                <a:latin typeface="Times New Roman" panose="02020603050405020304" pitchFamily="18" charset="0"/>
                <a:cs typeface="Times New Roman" panose="02020603050405020304" pitchFamily="18" charset="0"/>
              </a:rPr>
              <a:t> </a:t>
            </a:r>
          </a:p>
          <a:p>
            <a:r>
              <a:rPr lang="ru-RU" sz="2000" b="1" dirty="0" smtClean="0">
                <a:latin typeface="Times New Roman" panose="02020603050405020304" pitchFamily="18" charset="0"/>
                <a:cs typeface="Times New Roman" panose="02020603050405020304" pitchFamily="18" charset="0"/>
              </a:rPr>
              <a:t>их </a:t>
            </a:r>
            <a:r>
              <a:rPr lang="ru-RU" sz="2000" b="1" dirty="0">
                <a:latin typeface="Times New Roman" panose="02020603050405020304" pitchFamily="18" charset="0"/>
                <a:cs typeface="Times New Roman" panose="02020603050405020304" pitchFamily="18" charset="0"/>
              </a:rPr>
              <a:t>или максимально сократить риск воспользуйтесь следующими правилами:</a:t>
            </a:r>
            <a:endParaRPr lang="ru-RU" sz="2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4503" y="0"/>
            <a:ext cx="5214697" cy="4247317"/>
          </a:xfrm>
          <a:prstGeom prst="rect">
            <a:avLst/>
          </a:prstGeom>
          <a:noFill/>
        </p:spPr>
        <p:txBody>
          <a:bodyPr wrap="square" lIns="91440" tIns="45720" rIns="91440" bIns="45720">
            <a:spAutoFit/>
          </a:bodyPr>
          <a:lstStyle/>
          <a:p>
            <a:r>
              <a:rPr lang="ru-RU" sz="5400" b="1" dirty="0">
                <a:ln w="38100">
                  <a:solidFill>
                    <a:srgbClr val="FF00FF"/>
                  </a:solidFill>
                </a:ln>
                <a:blipFill dpi="0" rotWithShape="1">
                  <a:blip r:embed="rId2">
                    <a:extLst>
                      <a:ext uri="{28A0092B-C50C-407E-A947-70E740481C1C}">
                        <a14:useLocalDpi xmlns:a14="http://schemas.microsoft.com/office/drawing/2010/main" val="0"/>
                      </a:ext>
                    </a:extLst>
                  </a:blip>
                  <a:srcRect/>
                  <a:stretch>
                    <a:fillRect/>
                  </a:stretch>
                </a:blipFill>
              </a:rPr>
              <a:t>Правила безопасности во время новогодних праздников</a:t>
            </a:r>
          </a:p>
        </p:txBody>
      </p:sp>
    </p:spTree>
    <p:extLst>
      <p:ext uri="{BB962C8B-B14F-4D97-AF65-F5344CB8AC3E}">
        <p14:creationId xmlns:p14="http://schemas.microsoft.com/office/powerpoint/2010/main" val="892269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470" y="107504"/>
            <a:ext cx="4986706" cy="9079409"/>
          </a:xfrm>
          <a:prstGeom prst="rect">
            <a:avLst/>
          </a:prstGeom>
        </p:spPr>
        <p:txBody>
          <a:bodyPr wrap="square">
            <a:spAutoFit/>
          </a:bodyPr>
          <a:lstStyle/>
          <a:p>
            <a:r>
              <a:rPr lang="ru-RU" sz="2400" b="1" dirty="0" smtClean="0">
                <a:solidFill>
                  <a:srgbClr val="FF0000"/>
                </a:solidFill>
                <a:latin typeface="Times New Roman" panose="02020603050405020304" pitchFamily="18" charset="0"/>
                <a:cs typeface="Times New Roman" panose="02020603050405020304" pitchFamily="18" charset="0"/>
              </a:rPr>
              <a:t>I. Правила поведения в общественных местах во время проведения Новогодних Ёлок и в других местах массового скопления людей.</a:t>
            </a:r>
          </a:p>
          <a:p>
            <a:r>
              <a:rPr lang="ru-RU" sz="1600" b="1" dirty="0" smtClean="0">
                <a:latin typeface="Times New Roman" panose="02020603050405020304" pitchFamily="18" charset="0"/>
                <a:cs typeface="Times New Roman" panose="02020603050405020304" pitchFamily="18" charset="0"/>
              </a:rPr>
              <a:t>1. Если вы поехали на новогоднее представление с родителями, ни в коем случае не отходите от них далеко, т.к. при большом скоплении людей легко затеряться. </a:t>
            </a:r>
          </a:p>
          <a:p>
            <a:r>
              <a:rPr lang="ru-RU" sz="1600" b="1" dirty="0" smtClean="0">
                <a:latin typeface="Times New Roman" panose="02020603050405020304" pitchFamily="18" charset="0"/>
                <a:cs typeface="Times New Roman" panose="02020603050405020304" pitchFamily="18" charset="0"/>
              </a:rPr>
              <a:t>2. В местах проведения массовых новогодних гуляний старайтесь держаться подальше от толпы, во избежание получения травм.</a:t>
            </a:r>
          </a:p>
          <a:p>
            <a:r>
              <a:rPr lang="ru-RU" sz="1600" b="1" dirty="0" smtClean="0">
                <a:latin typeface="Times New Roman" panose="02020603050405020304" pitchFamily="18" charset="0"/>
                <a:cs typeface="Times New Roman" panose="02020603050405020304" pitchFamily="18" charset="0"/>
              </a:rPr>
              <a:t>Следует: </a:t>
            </a:r>
          </a:p>
          <a:p>
            <a:r>
              <a:rPr lang="ru-RU" sz="1600" b="1" dirty="0" smtClean="0">
                <a:latin typeface="Times New Roman" panose="02020603050405020304" pitchFamily="18" charset="0"/>
                <a:cs typeface="Times New Roman" panose="02020603050405020304" pitchFamily="18" charset="0"/>
              </a:rPr>
              <a:t>3. Подчиняться законным предупреждениям и требованиям администрации, милиции и иных лиц, ответственных за поддержание порядка, пожарной безопасности. </a:t>
            </a:r>
          </a:p>
          <a:p>
            <a:r>
              <a:rPr lang="ru-RU" sz="1600" b="1" dirty="0" smtClean="0">
                <a:latin typeface="Times New Roman" panose="02020603050405020304" pitchFamily="18" charset="0"/>
                <a:cs typeface="Times New Roman" panose="02020603050405020304" pitchFamily="18" charset="0"/>
              </a:rPr>
              <a:t>4. Вести себя уважительно по отношению к участникам массовых мероприятий, обслуживающему персоналу, должностным лицам, ответственным за поддержание общественного порядка и безопасности при проведении массовых мероприятий. </a:t>
            </a:r>
          </a:p>
          <a:p>
            <a:r>
              <a:rPr lang="ru-RU" sz="1600" b="1" dirty="0" smtClean="0">
                <a:latin typeface="Times New Roman" panose="02020603050405020304" pitchFamily="18" charset="0"/>
                <a:cs typeface="Times New Roman" panose="02020603050405020304" pitchFamily="18" charset="0"/>
              </a:rPr>
              <a:t>5. Не допускать действий, способных создать опасность для окружающих и привести к созданию экстремальной ситуации. </a:t>
            </a:r>
          </a:p>
          <a:p>
            <a:r>
              <a:rPr lang="ru-RU" sz="1600" b="1" dirty="0" smtClean="0">
                <a:latin typeface="Times New Roman" panose="02020603050405020304" pitchFamily="18" charset="0"/>
                <a:cs typeface="Times New Roman" panose="02020603050405020304" pitchFamily="18" charset="0"/>
              </a:rPr>
              <a:t>6. Осуществлять организованный выход из помещений и сооружений по окончании мероприятий </a:t>
            </a:r>
          </a:p>
          <a:p>
            <a:r>
              <a:rPr lang="ru-RU" sz="1600" b="1" dirty="0" smtClean="0">
                <a:latin typeface="Times New Roman" panose="02020603050405020304" pitchFamily="18" charset="0"/>
                <a:cs typeface="Times New Roman" panose="02020603050405020304" pitchFamily="18" charset="0"/>
              </a:rPr>
              <a:t>7. При получении информации об эвакуации действовать согласно указаниям администрации и сотрудников правоохранительных органов, ответственных за обеспечение правопорядка, соблюдая спокойствие и не создавайте панику.</a:t>
            </a: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33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9249"/>
            <a:ext cx="5157192" cy="9264075"/>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II</a:t>
            </a:r>
            <a:r>
              <a:rPr lang="ru-RU" sz="2400" b="1" dirty="0">
                <a:solidFill>
                  <a:srgbClr val="FF0000"/>
                </a:solidFill>
                <a:latin typeface="Times New Roman" panose="02020603050405020304" pitchFamily="18" charset="0"/>
                <a:cs typeface="Times New Roman" panose="02020603050405020304" pitchFamily="18" charset="0"/>
              </a:rPr>
              <a:t>. Правила пожарной безопасности во время новогодних праздников</a:t>
            </a:r>
            <a:r>
              <a:rPr lang="ru-RU" sz="2400" b="1" dirty="0">
                <a:solidFill>
                  <a:srgbClr val="7030A0"/>
                </a:solidFill>
                <a:latin typeface="Times New Roman" panose="02020603050405020304" pitchFamily="18" charset="0"/>
                <a:cs typeface="Times New Roman" panose="02020603050405020304" pitchFamily="18" charset="0"/>
              </a:rPr>
              <a:t>. </a:t>
            </a:r>
            <a:endParaRPr lang="ru-RU" sz="2400" dirty="0">
              <a:solidFill>
                <a:srgbClr val="7030A0"/>
              </a:solidFill>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Во время новогодних праздников, помимо обычных правил пожарной безопасности следует соблюдать ещё несколько простых норм, которые позволят вам получить от выходных дней только положительные эмоции: </a:t>
            </a:r>
            <a:br>
              <a:rPr lang="ru-RU" sz="1600"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1. Не украшайте ёлку матерчатыми и пластмассовыми игрушками. </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 2. Не обкладывайте подставку ёлки ватой.. </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3. Освещать ёлку следует только </a:t>
            </a:r>
            <a:r>
              <a:rPr lang="ru-RU" sz="1600" b="1" dirty="0" err="1">
                <a:latin typeface="Times New Roman" panose="02020603050405020304" pitchFamily="18" charset="0"/>
                <a:cs typeface="Times New Roman" panose="02020603050405020304" pitchFamily="18" charset="0"/>
              </a:rPr>
              <a:t>электрогирляндами</a:t>
            </a:r>
            <a:r>
              <a:rPr lang="ru-RU" sz="1600" b="1" dirty="0">
                <a:latin typeface="Times New Roman" panose="02020603050405020304" pitchFamily="18" charset="0"/>
                <a:cs typeface="Times New Roman" panose="02020603050405020304" pitchFamily="18" charset="0"/>
              </a:rPr>
              <a:t> промышленного производства. </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4. В помещении не разрешается зажигать бенгальские огни, применять хлопушки и восковые свечи. Помните, открытый огонь всегда опасен! </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5. Не следует использовать пиротехнику, если вы не понимаете как ею пользоваться, а инструкции не прилагается, или она написана на непонятном вам языке. </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6. Нельзя ремонтировать и вторично использовать не сработавшую пиротехнику. </a:t>
            </a:r>
            <a:br>
              <a:rPr lang="ru-RU" sz="1600" b="1" dirty="0">
                <a:latin typeface="Times New Roman" panose="02020603050405020304" pitchFamily="18" charset="0"/>
                <a:cs typeface="Times New Roman" panose="02020603050405020304" pitchFamily="18" charset="0"/>
              </a:rPr>
            </a:br>
            <a:r>
              <a:rPr lang="ru-RU" sz="1600" b="1" dirty="0">
                <a:latin typeface="Times New Roman" panose="02020603050405020304" pitchFamily="18" charset="0"/>
                <a:cs typeface="Times New Roman" panose="02020603050405020304" pitchFamily="18" charset="0"/>
              </a:rPr>
              <a:t>7. Категорически запрещается применять самодельные пиротехнические устройства</a:t>
            </a:r>
            <a:r>
              <a:rPr lang="ru-RU" b="1" dirty="0" smtClean="0">
                <a:latin typeface="Times New Roman" panose="02020603050405020304" pitchFamily="18" charset="0"/>
                <a:cs typeface="Times New Roman" panose="02020603050405020304" pitchFamily="18" charset="0"/>
              </a:rPr>
              <a:t>.</a:t>
            </a:r>
          </a:p>
          <a:p>
            <a:r>
              <a:rPr lang="ru-RU" sz="1600" b="1" dirty="0" smtClean="0">
                <a:latin typeface="Times New Roman" panose="02020603050405020304" pitchFamily="18" charset="0"/>
                <a:cs typeface="Times New Roman" panose="02020603050405020304" pitchFamily="18" charset="0"/>
              </a:rPr>
              <a:t>8.Ёлка </a:t>
            </a:r>
            <a:r>
              <a:rPr lang="ru-RU" sz="1600" b="1" dirty="0">
                <a:latin typeface="Times New Roman" panose="02020603050405020304" pitchFamily="18" charset="0"/>
                <a:cs typeface="Times New Roman" panose="02020603050405020304" pitchFamily="18" charset="0"/>
              </a:rPr>
              <a:t>устанавливается на устойчивой подставке, подальше от отопительных </a:t>
            </a:r>
            <a:r>
              <a:rPr lang="ru-RU" sz="1600" b="1" dirty="0" smtClean="0">
                <a:latin typeface="Times New Roman" panose="02020603050405020304" pitchFamily="18" charset="0"/>
                <a:cs typeface="Times New Roman" panose="02020603050405020304" pitchFamily="18" charset="0"/>
              </a:rPr>
              <a:t>приборов.</a:t>
            </a:r>
          </a:p>
          <a:p>
            <a:r>
              <a:rPr lang="ru-RU" sz="1600" b="1" dirty="0" smtClean="0">
                <a:latin typeface="Times New Roman" panose="02020603050405020304" pitchFamily="18" charset="0"/>
                <a:cs typeface="Times New Roman" panose="02020603050405020304" pitchFamily="18" charset="0"/>
              </a:rPr>
              <a:t>9. Одевать маскарадные костюмы из марли, ваты, бумаги и картона;</a:t>
            </a:r>
          </a:p>
          <a:p>
            <a:r>
              <a:rPr lang="ru-RU" sz="1600" b="1" dirty="0" smtClean="0">
                <a:latin typeface="Times New Roman" panose="02020603050405020304" pitchFamily="18" charset="0"/>
                <a:cs typeface="Times New Roman" panose="02020603050405020304" pitchFamily="18" charset="0"/>
              </a:rPr>
              <a:t>10.Не оставляйте детей без присмотра, обучите их правилам пользования огнем. </a:t>
            </a:r>
          </a:p>
          <a:p>
            <a:r>
              <a:rPr lang="ru-RU" sz="1600" b="1" dirty="0" smtClean="0">
                <a:latin typeface="Times New Roman" panose="02020603050405020304" pitchFamily="18" charset="0"/>
                <a:cs typeface="Times New Roman" panose="02020603050405020304" pitchFamily="18" charset="0"/>
              </a:rPr>
              <a:t>11.Следите за исправностью электропроводки, не перегружайте электросеть, не допускайте применения самодельных электроприборов.</a:t>
            </a:r>
          </a:p>
          <a:p>
            <a:r>
              <a:rPr lang="ru-RU" sz="1600" b="1" dirty="0" smtClean="0">
                <a:latin typeface="Times New Roman" panose="02020603050405020304" pitchFamily="18" charset="0"/>
                <a:cs typeface="Times New Roman" panose="02020603050405020304" pitchFamily="18" charset="0"/>
              </a:rPr>
              <a:t>12Не оставляйте без присмотра включенные электроприборы.</a:t>
            </a:r>
          </a:p>
          <a:p>
            <a:endParaRPr lang="ru-RU" sz="1600" b="1"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21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8731"/>
            <a:ext cx="5157192" cy="9325630"/>
          </a:xfrm>
          <a:prstGeom prst="rect">
            <a:avLst/>
          </a:prstGeom>
        </p:spPr>
        <p:txBody>
          <a:bodyPr wrap="square">
            <a:spAutoFit/>
          </a:bodyPr>
          <a:lstStyle/>
          <a:p>
            <a:pPr algn="ctr"/>
            <a:r>
              <a:rPr lang="ru-RU" sz="2400" b="1" dirty="0" smtClean="0">
                <a:solidFill>
                  <a:srgbClr val="FF0000"/>
                </a:solidFill>
                <a:latin typeface="Times New Roman" panose="02020603050405020304" pitchFamily="18" charset="0"/>
                <a:cs typeface="Times New Roman" panose="02020603050405020304" pitchFamily="18" charset="0"/>
              </a:rPr>
              <a:t>Запрещено: </a:t>
            </a:r>
          </a:p>
          <a:p>
            <a:r>
              <a:rPr lang="ru-RU" sz="1600" b="1" dirty="0" smtClean="0">
                <a:latin typeface="Times New Roman" panose="02020603050405020304" pitchFamily="18" charset="0"/>
                <a:cs typeface="Times New Roman" panose="02020603050405020304" pitchFamily="18" charset="0"/>
              </a:rPr>
              <a:t>- устраивать "салюты" ближе 30 метров от жилых домов и легковоспламеняющихся предметов, под низкими навесами и кронами деревьев. </a:t>
            </a:r>
          </a:p>
          <a:p>
            <a:r>
              <a:rPr lang="ru-RU" sz="1600" b="1" dirty="0" smtClean="0">
                <a:latin typeface="Times New Roman" panose="02020603050405020304" pitchFamily="18" charset="0"/>
                <a:cs typeface="Times New Roman" panose="02020603050405020304" pitchFamily="18" charset="0"/>
              </a:rPr>
              <a:t>- носить пиротехнику в карманах. </a:t>
            </a:r>
          </a:p>
          <a:p>
            <a:r>
              <a:rPr lang="ru-RU" sz="1600" b="1" dirty="0" smtClean="0">
                <a:latin typeface="Times New Roman" panose="02020603050405020304" pitchFamily="18" charset="0"/>
                <a:cs typeface="Times New Roman" panose="02020603050405020304" pitchFamily="18" charset="0"/>
              </a:rPr>
              <a:t>- держать фитиль во время зажигания около лица. </a:t>
            </a:r>
          </a:p>
          <a:p>
            <a:r>
              <a:rPr lang="ru-RU" sz="1600" b="1" dirty="0" smtClean="0">
                <a:latin typeface="Times New Roman" panose="02020603050405020304" pitchFamily="18" charset="0"/>
                <a:cs typeface="Times New Roman" panose="02020603050405020304" pitchFamily="18" charset="0"/>
              </a:rPr>
              <a:t>- использовать пиротехнику при сильном ветре. </a:t>
            </a:r>
          </a:p>
          <a:p>
            <a:r>
              <a:rPr lang="ru-RU" sz="1600" b="1" dirty="0" smtClean="0">
                <a:latin typeface="Times New Roman" panose="02020603050405020304" pitchFamily="18" charset="0"/>
                <a:cs typeface="Times New Roman" panose="02020603050405020304" pitchFamily="18" charset="0"/>
              </a:rPr>
              <a:t>- направлять ракеты и фейерверки на людей. </a:t>
            </a:r>
          </a:p>
          <a:p>
            <a:r>
              <a:rPr lang="ru-RU" sz="1600" b="1" dirty="0" smtClean="0">
                <a:latin typeface="Times New Roman" panose="02020603050405020304" pitchFamily="18" charset="0"/>
                <a:cs typeface="Times New Roman" panose="02020603050405020304" pitchFamily="18" charset="0"/>
              </a:rPr>
              <a:t>- бросать петарды под ноги. </a:t>
            </a:r>
          </a:p>
          <a:p>
            <a:r>
              <a:rPr lang="ru-RU" sz="1600" b="1" dirty="0" smtClean="0">
                <a:latin typeface="Times New Roman" panose="02020603050405020304" pitchFamily="18" charset="0"/>
                <a:cs typeface="Times New Roman" panose="02020603050405020304" pitchFamily="18" charset="0"/>
              </a:rPr>
              <a:t>- низко нагибаться над зажженными фейерверками. </a:t>
            </a:r>
          </a:p>
          <a:p>
            <a:r>
              <a:rPr lang="ru-RU" sz="1600" b="1" dirty="0" smtClean="0">
                <a:latin typeface="Times New Roman" panose="02020603050405020304" pitchFamily="18" charset="0"/>
                <a:cs typeface="Times New Roman" panose="02020603050405020304" pitchFamily="18" charset="0"/>
              </a:rPr>
              <a:t>- находиться ближе 15 метров от зажженных пиротехнических изделий. </a:t>
            </a:r>
          </a:p>
          <a:p>
            <a:endParaRPr lang="ru-RU" sz="1600" b="1" dirty="0" smtClean="0">
              <a:latin typeface="Times New Roman" panose="02020603050405020304" pitchFamily="18" charset="0"/>
              <a:cs typeface="Times New Roman" panose="02020603050405020304" pitchFamily="18" charset="0"/>
            </a:endParaRPr>
          </a:p>
          <a:p>
            <a:r>
              <a:rPr lang="ru-RU" sz="1600" b="1" dirty="0" smtClean="0">
                <a:latin typeface="Times New Roman" panose="02020603050405020304" pitchFamily="18" charset="0"/>
                <a:cs typeface="Times New Roman" panose="02020603050405020304" pitchFamily="18" charset="0"/>
              </a:rPr>
              <a:t>Поджигать фитиль нужно на расстоянии вытянутой руки. Помните, что фитиль горит 3-5 секунд. Отлетевшую искру очень трудно потушить: поэтому, если она попадет на кожу – ожог гарантирован. При работе с пиротехникой категорически запрещается курить. В радиусе 50 метров не должно быть пожароопасных объектов. </a:t>
            </a:r>
          </a:p>
          <a:p>
            <a:r>
              <a:rPr lang="ru-RU" sz="1600" b="1" dirty="0" smtClean="0">
                <a:latin typeface="Times New Roman" panose="02020603050405020304" pitchFamily="18" charset="0"/>
                <a:cs typeface="Times New Roman" panose="02020603050405020304" pitchFamily="18" charset="0"/>
              </a:rPr>
              <a:t>При этом зрителям следует находиться на расстоянии 15- 20 метров от пусковой площадки, обязательно с наветренной стороны, чтобы ветер не сносил на них дым и несгоревшие части изделий. Категорически запрещается использовать рядом с жилыми домами и другими постройками изделия, летящие вверх: траектория их полёта непредсказуема, они могут попасть в дом, залететь на чердак или крышу и стать причиной пожара. </a:t>
            </a:r>
          </a:p>
          <a:p>
            <a:r>
              <a:rPr lang="ru-RU" sz="1600" b="1" dirty="0" smtClean="0">
                <a:latin typeface="Times New Roman" panose="02020603050405020304" pitchFamily="18" charset="0"/>
                <a:cs typeface="Times New Roman" panose="02020603050405020304" pitchFamily="18" charset="0"/>
              </a:rPr>
              <a:t>В квартирах и частных домах не рекомендуется при праздновании Нового Года зажигать дома бенгальские огни, использовать взрывающиеся хлопушки, зажигать на ёлках свечи, украшать их игрушками из легковоспламеняющихся материалов. Не оставляйте без присмотра включённые электроприборы. </a:t>
            </a:r>
          </a:p>
          <a:p>
            <a:endParaRPr lang="ru-RU" sz="1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093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332" y="5481459"/>
            <a:ext cx="4560796" cy="3600986"/>
          </a:xfrm>
          <a:prstGeom prst="rect">
            <a:avLst/>
          </a:prstGeom>
        </p:spPr>
        <p:txBody>
          <a:bodyPr wrap="square">
            <a:spAutoFit/>
          </a:bodyPr>
          <a:lstStyle/>
          <a:p>
            <a:r>
              <a:rPr lang="ru-RU" sz="2400" b="1" dirty="0" smtClean="0">
                <a:latin typeface="Times New Roman" panose="02020603050405020304" pitchFamily="18" charset="0"/>
                <a:cs typeface="Times New Roman" panose="02020603050405020304" pitchFamily="18" charset="0"/>
              </a:rPr>
              <a:t>Напоминаем, что в случае возникновения пожара в службу спасения можно позвонить по телефонам:</a:t>
            </a:r>
          </a:p>
          <a:p>
            <a:r>
              <a:rPr lang="ru-RU" sz="2400" b="1" dirty="0" smtClean="0">
                <a:latin typeface="Times New Roman" panose="02020603050405020304" pitchFamily="18" charset="0"/>
                <a:cs typeface="Times New Roman" panose="02020603050405020304" pitchFamily="18" charset="0"/>
              </a:rPr>
              <a:t>Единый городской телефон:</a:t>
            </a:r>
          </a:p>
          <a:p>
            <a:pPr algn="ctr"/>
            <a:r>
              <a:rPr lang="ru-RU" sz="2400" b="1" dirty="0" smtClean="0">
                <a:solidFill>
                  <a:srgbClr val="FF0000"/>
                </a:solidFill>
                <a:latin typeface="Times New Roman" panose="02020603050405020304" pitchFamily="18" charset="0"/>
                <a:cs typeface="Times New Roman" panose="02020603050405020304" pitchFamily="18" charset="0"/>
              </a:rPr>
              <a:t> </a:t>
            </a:r>
            <a:r>
              <a:rPr lang="ru-RU" sz="3200" b="1" dirty="0" smtClean="0">
                <a:solidFill>
                  <a:srgbClr val="FF0000"/>
                </a:solidFill>
                <a:latin typeface="Times New Roman" panose="02020603050405020304" pitchFamily="18" charset="0"/>
                <a:cs typeface="Times New Roman" panose="02020603050405020304" pitchFamily="18" charset="0"/>
              </a:rPr>
              <a:t>01</a:t>
            </a:r>
          </a:p>
          <a:p>
            <a:r>
              <a:rPr lang="ru-RU" sz="2400" b="1" dirty="0" smtClean="0">
                <a:latin typeface="Times New Roman" panose="02020603050405020304" pitchFamily="18" charset="0"/>
                <a:cs typeface="Times New Roman" panose="02020603050405020304" pitchFamily="18" charset="0"/>
              </a:rPr>
              <a:t>Телефон для сотовой связи</a:t>
            </a:r>
            <a:r>
              <a:rPr lang="ru-RU" sz="2400" dirty="0" smtClean="0">
                <a:latin typeface="Times New Roman" panose="02020603050405020304" pitchFamily="18" charset="0"/>
                <a:cs typeface="Times New Roman" panose="02020603050405020304" pitchFamily="18" charset="0"/>
              </a:rPr>
              <a:t>:</a:t>
            </a:r>
          </a:p>
          <a:p>
            <a:pPr algn="ctr"/>
            <a:r>
              <a:rPr lang="ru-RU" sz="2400" dirty="0" smtClean="0">
                <a:latin typeface="Times New Roman" panose="02020603050405020304" pitchFamily="18" charset="0"/>
                <a:cs typeface="Times New Roman" panose="02020603050405020304" pitchFamily="18" charset="0"/>
              </a:rPr>
              <a:t> </a:t>
            </a:r>
            <a:r>
              <a:rPr lang="ru-RU" sz="3200" b="1" dirty="0" smtClean="0">
                <a:solidFill>
                  <a:srgbClr val="FF0000"/>
                </a:solidFill>
                <a:latin typeface="Times New Roman" panose="02020603050405020304" pitchFamily="18" charset="0"/>
                <a:cs typeface="Times New Roman" panose="02020603050405020304" pitchFamily="18" charset="0"/>
              </a:rPr>
              <a:t>112</a:t>
            </a:r>
          </a:p>
          <a:p>
            <a:pPr algn="ctr"/>
            <a:r>
              <a:rPr lang="en-US" sz="2000" dirty="0" smtClean="0">
                <a:latin typeface="Times New Roman" panose="02020603050405020304" pitchFamily="18" charset="0"/>
                <a:cs typeface="Times New Roman" panose="02020603050405020304" pitchFamily="18" charset="0"/>
              </a:rPr>
              <a:t>http://www.67.mchs.gov.ru/</a:t>
            </a:r>
            <a:endParaRPr lang="ru-RU"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0"/>
            <a:ext cx="4581128" cy="2308324"/>
          </a:xfrm>
          <a:prstGeom prst="rect">
            <a:avLst/>
          </a:prstGeom>
        </p:spPr>
        <p:txBody>
          <a:bodyPr wrap="square">
            <a:spAutoFit/>
          </a:bodyPr>
          <a:lstStyle/>
          <a:p>
            <a:pPr algn="ctr">
              <a:spcAft>
                <a:spcPts val="1200"/>
              </a:spcAft>
            </a:pPr>
            <a:r>
              <a:rPr lang="ru-RU" sz="2400" b="1" dirty="0" smtClean="0">
                <a:solidFill>
                  <a:srgbClr val="1D1D1D"/>
                </a:solidFill>
                <a:effectLst/>
                <a:latin typeface="Times New Roman"/>
                <a:ea typeface="Times New Roman"/>
              </a:rPr>
              <a:t>При соблюдении всех этих несложных правил надеемся, что  ваши праздники пройдут весело, разнообразно и не принесут никаких неприятных ощущений.</a:t>
            </a:r>
            <a:endParaRPr lang="ru-RU" sz="2400" dirty="0">
              <a:effectLst/>
              <a:latin typeface="Times New Roman"/>
              <a:ea typeface="Times New Roman"/>
            </a:endParaRPr>
          </a:p>
        </p:txBody>
      </p:sp>
      <p:pic>
        <p:nvPicPr>
          <p:cNvPr id="5" name="Рисунок 4" descr="http://www.02.mchs.gov.ru/images/memorKi/img71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8069" y="2343111"/>
            <a:ext cx="2805322" cy="3197780"/>
          </a:xfrm>
          <a:prstGeom prst="rect">
            <a:avLst/>
          </a:prstGeom>
          <a:noFill/>
          <a:ln>
            <a:noFill/>
          </a:ln>
        </p:spPr>
      </p:pic>
    </p:spTree>
    <p:extLst>
      <p:ext uri="{BB962C8B-B14F-4D97-AF65-F5344CB8AC3E}">
        <p14:creationId xmlns:p14="http://schemas.microsoft.com/office/powerpoint/2010/main" val="183200461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556</Words>
  <Application>Microsoft Office PowerPoint</Application>
  <PresentationFormat>Экран (4:3)</PresentationFormat>
  <Paragraphs>41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6</cp:revision>
  <cp:lastPrinted>2014-12-16T19:14:25Z</cp:lastPrinted>
  <dcterms:created xsi:type="dcterms:W3CDTF">2014-12-16T18:30:35Z</dcterms:created>
  <dcterms:modified xsi:type="dcterms:W3CDTF">2014-12-16T19:32:44Z</dcterms:modified>
</cp:coreProperties>
</file>