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8" r:id="rId22"/>
    <p:sldId id="283" r:id="rId23"/>
    <p:sldId id="292" r:id="rId24"/>
    <p:sldId id="281" r:id="rId25"/>
    <p:sldId id="291" r:id="rId26"/>
    <p:sldId id="279" r:id="rId27"/>
    <p:sldId id="280" r:id="rId28"/>
    <p:sldId id="277" r:id="rId29"/>
    <p:sldId id="282" r:id="rId30"/>
    <p:sldId id="284" r:id="rId31"/>
    <p:sldId id="286" r:id="rId32"/>
    <p:sldId id="289" r:id="rId33"/>
    <p:sldId id="287" r:id="rId34"/>
    <p:sldId id="290" r:id="rId35"/>
    <p:sldId id="285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1BB156A-5DB6-448F-A707-60EA76EC4C9A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AE6BE7-9957-4B12-A27B-0DC277E4F9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156A-5DB6-448F-A707-60EA76EC4C9A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E6BE7-9957-4B12-A27B-0DC277E4F9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1BB156A-5DB6-448F-A707-60EA76EC4C9A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DAE6BE7-9957-4B12-A27B-0DC277E4F9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156A-5DB6-448F-A707-60EA76EC4C9A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AE6BE7-9957-4B12-A27B-0DC277E4F9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156A-5DB6-448F-A707-60EA76EC4C9A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DAE6BE7-9957-4B12-A27B-0DC277E4F9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1BB156A-5DB6-448F-A707-60EA76EC4C9A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DAE6BE7-9957-4B12-A27B-0DC277E4F9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1BB156A-5DB6-448F-A707-60EA76EC4C9A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DAE6BE7-9957-4B12-A27B-0DC277E4F9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156A-5DB6-448F-A707-60EA76EC4C9A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AE6BE7-9957-4B12-A27B-0DC277E4F9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156A-5DB6-448F-A707-60EA76EC4C9A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AE6BE7-9957-4B12-A27B-0DC277E4F9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156A-5DB6-448F-A707-60EA76EC4C9A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AE6BE7-9957-4B12-A27B-0DC277E4F9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1BB156A-5DB6-448F-A707-60EA76EC4C9A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DAE6BE7-9957-4B12-A27B-0DC277E4F9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1BB156A-5DB6-448F-A707-60EA76EC4C9A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DAE6BE7-9957-4B12-A27B-0DC277E4F90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91%D0%B8%D0%BB%D0%B8%D0%BD%D0%B3%D0%B2%D0%B8%D0%B7%D0%BC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1%D1%82%D0%B5%D1%80%D0%B5%D0%BE%D1%82%D0%B8%D0%BF" TargetMode="External"/><Relationship Id="rId2" Type="http://schemas.openxmlformats.org/officeDocument/2006/relationships/hyperlink" Target="https://ru.wikipedia.org/wiki/%D0%9A%D0%BE%D0%BD%D1%84%D0%BE%D1%80%D0%BC%D0%BD%D0%BE%D1%81%D1%82%D1%8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u.wikipedia.org/wiki/%D0%90%D0%B2%D1%82%D0%BE%D1%80%D0%B8%D1%82%D0%B5%D1%82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92%D1%8B%D0%B3%D0%BE%D1%82%D1%81%D0%BA%D0%B8%D0%B9,_%D0%9B%D0%B5%D0%B2_%D0%A1%D0%B5%D0%BC%D1%91%D0%BD%D0%BE%D0%B2%D0%B8%D1%87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A2%D0%B2%D0%BE%D1%80%D1%87%D0%B5%D1%81%D1%82%D0%B2%D0%BE" TargetMode="External"/><Relationship Id="rId3" Type="http://schemas.openxmlformats.org/officeDocument/2006/relationships/hyperlink" Target="https://ru.wikipedia.org/wiki/%D0%9F%D1%80%D0%B5%D0%B4%D1%81%D1%82%D0%B0%D0%B2%D0%BB%D0%B5%D0%BD%D0%B8%D0%B5" TargetMode="External"/><Relationship Id="rId7" Type="http://schemas.openxmlformats.org/officeDocument/2006/relationships/hyperlink" Target="https://ru.wikipedia.org/wiki/%D0%9F%D0%BB%D0%B0%D0%BD%D0%B8%D1%80%D0%BE%D0%B2%D0%B0%D0%BD%D0%B8%D0%B5" TargetMode="External"/><Relationship Id="rId2" Type="http://schemas.openxmlformats.org/officeDocument/2006/relationships/hyperlink" Target="https://ru.wikipedia.org/wiki/%D0%9E%D0%B1%D1%80%D0%B0%D0%B7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ru.wikipedia.org/wiki/%D0%9C%D0%BE%D0%B4%D0%B5%D0%BB%D0%B8%D1%80%D0%BE%D0%B2%D0%B0%D0%BD%D0%B8%D0%B5" TargetMode="External"/><Relationship Id="rId5" Type="http://schemas.openxmlformats.org/officeDocument/2006/relationships/hyperlink" Target="https://ru.wikipedia.org/wiki/%D0%9F%D1%81%D0%B8%D1%85%D0%B8%D0%BA%D0%B0" TargetMode="External"/><Relationship Id="rId10" Type="http://schemas.openxmlformats.org/officeDocument/2006/relationships/hyperlink" Target="https://ru.wikipedia.org/wiki/%D0%9F%D0%B0%D0%BC%D1%8F%D1%82%D1%8C" TargetMode="External"/><Relationship Id="rId4" Type="http://schemas.openxmlformats.org/officeDocument/2006/relationships/hyperlink" Target="https://ru.wikipedia.org/wiki/%D0%98%D0%B4%D0%B5%D1%8F" TargetMode="External"/><Relationship Id="rId9" Type="http://schemas.openxmlformats.org/officeDocument/2006/relationships/hyperlink" Target="https://ru.wikipedia.org/wiki/%D0%98%D0%B3%D1%80%D0%B0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0%D0%B1%D1%81%D1%82%D1%80%D0%B0%D0%BA%D1%82%D0%BD%D1%8B%D0%B9" TargetMode="External"/><Relationship Id="rId2" Type="http://schemas.openxmlformats.org/officeDocument/2006/relationships/hyperlink" Target="https://ru.wikipedia.org/wiki/%D0%9D%D0%B0%D0%B3%D0%BB%D1%8F%D0%B4%D0%BD%D0%BE-%D0%BE%D0%B1%D1%80%D0%B0%D0%B7%D0%BD%D0%BE%D0%B5_%D0%BC%D1%8B%D1%88%D0%BB%D0%B5%D0%BD%D0%B8%D0%B5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2%D1%8B%D0%B3%D0%BE%D1%82%D1%81%D0%BA%D0%B8%D0%B9,_%D0%9B%D0%B5%D0%B2_%D0%A1%D0%B5%D0%BC%D1%91%D0%BD%D0%BE%D0%B2%D0%B8%D1%87" TargetMode="External"/><Relationship Id="rId13" Type="http://schemas.openxmlformats.org/officeDocument/2006/relationships/hyperlink" Target="https://ru.wikipedia.org/wiki/1968" TargetMode="External"/><Relationship Id="rId3" Type="http://schemas.openxmlformats.org/officeDocument/2006/relationships/hyperlink" Target="https://ru.wikipedia.org/wiki/%D0%AD%D0%BD%D1%86%D0%B8%D0%BA%D0%BB%D0%BE%D0%BF%D0%B5%D0%B4%D0%B8%D1%87%D0%B5%D1%81%D0%BA%D0%B8%D0%B9_%D1%81%D0%BB%D0%BE%D0%B2%D0%B0%D1%80%D1%8C_%D0%91%D1%80%D0%BE%D0%BA%D0%B3%D0%B0%D1%83%D0%B7%D0%B0_%D0%B8_%D0%95%D1%84%D1%80%D0%BE%D0%BD%D0%B0" TargetMode="External"/><Relationship Id="rId7" Type="http://schemas.openxmlformats.org/officeDocument/2006/relationships/hyperlink" Target="https://ru.wikipedia.org/wiki/2001" TargetMode="External"/><Relationship Id="rId12" Type="http://schemas.openxmlformats.org/officeDocument/2006/relationships/hyperlink" Target="https://ru.wikipedia.org/wiki/%D0%9F%D0%BE%D0%BB%D0%B8%D1%82%D0%B8%D0%B7%D0%B4%D0%B0%D1%82" TargetMode="External"/><Relationship Id="rId2" Type="http://schemas.openxmlformats.org/officeDocument/2006/relationships/hyperlink" Target="https://ru.wikisource.org/wiki/%D0%AD%D0%A1%D0%91%D0%95/%D0%92%D0%BE%D0%BE%D0%B1%D1%80%D0%B0%D0%B6%D0%B5%D0%BD%D0%B8%D0%B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2007" TargetMode="External"/><Relationship Id="rId11" Type="http://schemas.openxmlformats.org/officeDocument/2006/relationships/hyperlink" Target="https://ru.wikipedia.org/wiki/1991" TargetMode="External"/><Relationship Id="rId5" Type="http://schemas.openxmlformats.org/officeDocument/2006/relationships/hyperlink" Target="https://ru.wikipedia.org/w/index.php?title=%D0%A0%D0%B5%D1%87%D1%8C_(%D0%B8%D0%B7%D0%B4%D0%B0%D1%82%D0%B5%D0%BB%D1%8C%D1%81%D1%82%D0%B2%D0%BE)&amp;action=edit&amp;redlink=1" TargetMode="External"/><Relationship Id="rId10" Type="http://schemas.openxmlformats.org/officeDocument/2006/relationships/hyperlink" Target="https://ru.wikipedia.org/wiki/%D0%9F%D1%80%D0%BE%D1%81%D0%B2%D0%B5%D1%89%D0%B5%D0%BD%D0%B8%D0%B5_(%D0%B8%D0%B7%D0%B4%D0%B0%D1%82%D0%B5%D0%BB%D1%8C%D1%81%D1%82%D0%B2%D0%BE)" TargetMode="External"/><Relationship Id="rId4" Type="http://schemas.openxmlformats.org/officeDocument/2006/relationships/hyperlink" Target="https://ru.wikipedia.org/wiki/1998" TargetMode="External"/><Relationship Id="rId9" Type="http://schemas.openxmlformats.org/officeDocument/2006/relationships/hyperlink" Target="https://ru.wikipedia.org/wiki/%D0%9B%D0%B0%D0%B1%D0%B8%D1%80%D0%B8%D0%BD%D1%82_(%D0%B8%D0%B7%D0%B4%D0%B0%D1%82%D0%B5%D0%BB%D1%8C%D1%81%D1%82%D0%B2%D0%BE)" TargetMode="External"/><Relationship Id="rId14" Type="http://schemas.openxmlformats.org/officeDocument/2006/relationships/hyperlink" Target="https://ru.wikipedia.org/wiki/%D0%9D%D0%B0%D1%80%D0%BE%D0%B4%D0%BD%D0%BE%D0%B5_%D0%BE%D0%B1%D1%80%D0%B0%D0%B7%D0%BE%D0%B2%D0%B0%D0%BD%D0%B8%D0%B5_(%D0%B6%D1%83%D1%80%D0%BD%D0%B0%D0%BB)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4%D0%B0%D0%BD%D1%82%D0%B0%D0%B7%D0%B8%D1%8F" TargetMode="External"/><Relationship Id="rId2" Type="http://schemas.openxmlformats.org/officeDocument/2006/relationships/hyperlink" Target="https://ru.wikipedia.org/wiki/%D0%9F%D1%81%D0%B8%D1%85%D0%B8%D1%87%D0%B5%D1%81%D0%BA%D0%B8%D0%B9_%D0%BF%D1%80%D0%BE%D1%86%D0%B5%D1%81%D1%8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6477000" cy="1828800"/>
          </a:xfrm>
        </p:spPr>
        <p:txBody>
          <a:bodyPr/>
          <a:lstStyle/>
          <a:p>
            <a:r>
              <a:rPr lang="ru-RU" dirty="0" smtClean="0"/>
              <a:t>воображение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38400" y="6000768"/>
            <a:ext cx="6705600" cy="68580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Подготовила учитель – логопед ГБОУ Гимназия №1799 «</a:t>
            </a:r>
            <a:r>
              <a:rPr lang="ru-RU" dirty="0" err="1" smtClean="0"/>
              <a:t>Экополис</a:t>
            </a:r>
            <a:r>
              <a:rPr lang="ru-RU" dirty="0" smtClean="0"/>
              <a:t>» ДО – 2</a:t>
            </a:r>
          </a:p>
          <a:p>
            <a:r>
              <a:rPr lang="ru-RU" dirty="0" smtClean="0"/>
              <a:t>Елинек Е.В.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4572008"/>
            <a:ext cx="799206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Консультация для родителей</a:t>
            </a:r>
            <a:endParaRPr lang="ru-RU" sz="4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</a:rPr>
              <a:t>Развитию воображения способству</a:t>
            </a:r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  <a:t>ют</a:t>
            </a:r>
            <a:endParaRPr lang="ru-RU" sz="4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ситуации незавершенности;</a:t>
            </a:r>
          </a:p>
          <a:p>
            <a:pPr lvl="0"/>
            <a:r>
              <a:rPr lang="ru-RU" dirty="0" smtClean="0"/>
              <a:t>разрешение и даже поощрение множества вопросов;</a:t>
            </a:r>
          </a:p>
          <a:p>
            <a:pPr lvl="0"/>
            <a:r>
              <a:rPr lang="ru-RU" dirty="0" smtClean="0"/>
              <a:t>стимулирование независимости, самостоятельных разработок;</a:t>
            </a:r>
          </a:p>
          <a:p>
            <a:pPr lvl="0"/>
            <a:r>
              <a:rPr lang="ru-RU" u="sng" dirty="0" smtClean="0">
                <a:hlinkClick r:id="rId2" tooltip="Билингвизм"/>
              </a:rPr>
              <a:t>билингвистический</a:t>
            </a:r>
            <a:r>
              <a:rPr lang="ru-RU" dirty="0" smtClean="0"/>
              <a:t> опыт;</a:t>
            </a:r>
          </a:p>
          <a:p>
            <a:pPr lvl="0"/>
            <a:r>
              <a:rPr lang="ru-RU" dirty="0" smtClean="0"/>
              <a:t>позитивное внимание к ребёнку со стороны взрослых.</a:t>
            </a:r>
          </a:p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  <a:t>Развитию воображения препятствуют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u="sng" dirty="0" err="1" smtClean="0">
                <a:hlinkClick r:id="rId2" tooltip="Конформность"/>
              </a:rPr>
              <a:t>конформность</a:t>
            </a:r>
            <a:r>
              <a:rPr lang="ru-RU" dirty="0" smtClean="0"/>
              <a:t>;</a:t>
            </a:r>
          </a:p>
          <a:p>
            <a:pPr lvl="0"/>
            <a:r>
              <a:rPr lang="ru-RU" dirty="0" smtClean="0"/>
              <a:t>неодобрение воображения;</a:t>
            </a:r>
          </a:p>
          <a:p>
            <a:pPr lvl="0"/>
            <a:r>
              <a:rPr lang="ru-RU" dirty="0" smtClean="0"/>
              <a:t>жесткие </a:t>
            </a:r>
            <a:r>
              <a:rPr lang="ru-RU" dirty="0" err="1" smtClean="0"/>
              <a:t>полоролевые</a:t>
            </a:r>
            <a:r>
              <a:rPr lang="ru-RU" dirty="0" smtClean="0"/>
              <a:t> </a:t>
            </a:r>
            <a:r>
              <a:rPr lang="ru-RU" u="sng" dirty="0" smtClean="0">
                <a:hlinkClick r:id="rId3" tooltip="Стереотип"/>
              </a:rPr>
              <a:t>стереотипы</a:t>
            </a:r>
            <a:r>
              <a:rPr lang="ru-RU" dirty="0" smtClean="0"/>
              <a:t>;</a:t>
            </a:r>
          </a:p>
          <a:p>
            <a:pPr lvl="0"/>
            <a:r>
              <a:rPr lang="ru-RU" dirty="0" smtClean="0"/>
              <a:t>разделение игры и обучения;</a:t>
            </a:r>
          </a:p>
          <a:p>
            <a:pPr lvl="0"/>
            <a:r>
              <a:rPr lang="ru-RU" dirty="0" smtClean="0"/>
              <a:t>не готовность к изменению точки зрения;</a:t>
            </a:r>
          </a:p>
          <a:p>
            <a:pPr lvl="0"/>
            <a:r>
              <a:rPr lang="ru-RU" dirty="0" smtClean="0"/>
              <a:t>преклонение перед </a:t>
            </a:r>
            <a:r>
              <a:rPr lang="ru-RU" u="sng" dirty="0" smtClean="0">
                <a:hlinkClick r:id="rId4" tooltip="Авторитет"/>
              </a:rPr>
              <a:t>авторитетами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Функции воображения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представление действительности в образах, а также создание возможности пользоваться ими, решая задачи;</a:t>
            </a:r>
          </a:p>
          <a:p>
            <a:pPr lvl="0"/>
            <a:r>
              <a:rPr lang="ru-RU" dirty="0" smtClean="0"/>
              <a:t>регулирование эмоциональных состояний;</a:t>
            </a:r>
          </a:p>
          <a:p>
            <a:pPr lvl="0"/>
            <a:r>
              <a:rPr lang="ru-RU" dirty="0" smtClean="0"/>
              <a:t>произвольная регуляция познавательных процессов и состояний человека, в частности восприятия, внимания, памяти, речи, эмоций;</a:t>
            </a:r>
          </a:p>
          <a:p>
            <a:pPr lvl="0"/>
            <a:r>
              <a:rPr lang="ru-RU" dirty="0" smtClean="0"/>
              <a:t>формирование внутреннего плана действий — способности выполнять их внутри, манипулируя образами;</a:t>
            </a:r>
          </a:p>
          <a:p>
            <a:pPr lvl="0"/>
            <a:r>
              <a:rPr lang="ru-RU" dirty="0" smtClean="0"/>
              <a:t>планирование и программирование деятельности, составление программ, оценка их правильности, процесса реализации.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Воображение и когнитивные процессы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Воображение является познавательным процессом, специфика которого состоит в переработке прошлого опыта.</a:t>
            </a:r>
          </a:p>
          <a:p>
            <a:r>
              <a:rPr lang="ru-RU" dirty="0" smtClean="0"/>
              <a:t>Воображение неразрывно связано с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мышлением.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И мышление, и воображение возникают в проблемной ситуации, мотивируются потребностями личности. Основу обоих процессов составляет опережающее отражение. В зависимости от ситуации, запаса времени, уровня знаний и их организации одна и та же задача может решаться как с помощью воображения, так и с помощью мышления. Различие состоит в том, что отражение действительности, осуществляемое в процессе воображения, происходит в виде ярких представлений, в то время, как опережающее отражение в процессах мышления происходит путем оперирования понятиями, позволяющими обобщенно и опосредованно познавать окружающее. Использование того или иного процесса диктуется, прежде всего, ситуацией: творческое воображение работает, в основном, на том этапе познания, когда неопределенность ситуации достаточно велика. Таким образом, воображение позволяет принимать решения даже при неполноте знания.</a:t>
            </a:r>
          </a:p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В своей деятельности воображение использует следы прошлых восприятий, впечатлений, представлений, то есть следы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памяти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Генетическое родство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памяти и воображения </a:t>
            </a:r>
            <a:r>
              <a:rPr lang="ru-RU" dirty="0" smtClean="0"/>
              <a:t>выражается в единстве составляющих их основу аналитико-синтетических процессов.</a:t>
            </a:r>
          </a:p>
          <a:p>
            <a:r>
              <a:rPr lang="ru-RU" dirty="0" smtClean="0"/>
              <a:t> Принципиальное различие между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памятью и воображением </a:t>
            </a:r>
            <a:r>
              <a:rPr lang="ru-RU" dirty="0" smtClean="0"/>
              <a:t>обнаруживается в различном направлении процессов активного оперирования с образами. Так, основной тенденцией памяти является восстановление системы образов, максимально приближенной к ситуации, которая имела место в опыте. Для воображения, напротив, характерно стремление к максимально возможному преобразованию исходного образного материала.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Воображение включается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в восприятие</a:t>
            </a:r>
            <a:r>
              <a:rPr lang="ru-RU" dirty="0" smtClean="0"/>
              <a:t>, влияет на создание образов воспринимаемых предметов и, в то же время, само зависит от восприятия. Согласно идеям </a:t>
            </a:r>
            <a:r>
              <a:rPr lang="ru-RU" dirty="0" err="1" smtClean="0"/>
              <a:t>Ильенкова</a:t>
            </a:r>
            <a:r>
              <a:rPr lang="ru-RU" dirty="0" smtClean="0"/>
              <a:t>, главной функцией воображения является преобразование оптического явления, состоящего в раздражении световыми волнами поверхности сетчатки, в образ внешней вещи.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Воображение тесно связано с эмоциональной сферой. Эта связь имеет двойственный характер: с одной стороны, образ способен вызвать сильнейшие чувства, с другой — возникшая однажды эмоция или чувство может стать причиной активной деятельности воображения. Данная система подробно рассмотрена </a:t>
            </a:r>
            <a:r>
              <a:rPr lang="ru-RU" u="sng" dirty="0" smtClean="0">
                <a:hlinkClick r:id="rId2" tooltip="Выготский, Лев Семёнович"/>
              </a:rPr>
              <a:t>Л. С. </a:t>
            </a:r>
            <a:r>
              <a:rPr lang="ru-RU" u="sng" dirty="0" err="1" smtClean="0">
                <a:hlinkClick r:id="rId2" tooltip="Выготский, Лев Семёнович"/>
              </a:rPr>
              <a:t>Выготским</a:t>
            </a:r>
            <a:r>
              <a:rPr lang="ru-RU" dirty="0" smtClean="0"/>
              <a:t> в его работе «Психология искусства». 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Основные выводы, к которым он приходит, можно изложить следующим образом. Согласно закону реальности чувств, «все фантастические и нереальные наши переживания, в сущности, протекают на совершенно реальной эмоциональной основе». На основе этого </a:t>
            </a:r>
            <a:r>
              <a:rPr lang="ru-RU" dirty="0" err="1" smtClean="0"/>
              <a:t>Выготский</a:t>
            </a:r>
            <a:r>
              <a:rPr lang="ru-RU" dirty="0" smtClean="0"/>
              <a:t> делает вывод, что фантазия является центральным выражением эмоциональной реакции. 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Воображение — один из основных аспектов успешной игры актера, художника, писателя, поэта, режиссера и других творческих личностей. Без воображения сложно представить себе любое воплощение творческого замысла. Методы развития творческого воображения могут быть самыми разнообразными.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3471882"/>
          </a:xfrm>
        </p:spPr>
        <p:txBody>
          <a:bodyPr>
            <a:noAutofit/>
          </a:bodyPr>
          <a:lstStyle/>
          <a:p>
            <a:r>
              <a:rPr lang="ru-RU" sz="2400" b="1" dirty="0" err="1" smtClean="0"/>
              <a:t>Воображе́ние</a:t>
            </a:r>
            <a:r>
              <a:rPr lang="ru-RU" sz="2400" dirty="0" smtClean="0"/>
              <a:t> — это высшая психическая функция, способность сознания создавать </a:t>
            </a:r>
            <a:r>
              <a:rPr lang="ru-RU" sz="2400" u="sng" dirty="0" smtClean="0">
                <a:hlinkClick r:id="rId2" tooltip="Образ"/>
              </a:rPr>
              <a:t>образы</a:t>
            </a:r>
            <a:r>
              <a:rPr lang="ru-RU" sz="2400" dirty="0" smtClean="0"/>
              <a:t>, </a:t>
            </a:r>
            <a:r>
              <a:rPr lang="ru-RU" sz="2400" u="sng" dirty="0" smtClean="0">
                <a:hlinkClick r:id="rId3" tooltip="Представление"/>
              </a:rPr>
              <a:t>представления</a:t>
            </a:r>
            <a:r>
              <a:rPr lang="ru-RU" sz="2400" dirty="0" smtClean="0"/>
              <a:t>, </a:t>
            </a:r>
            <a:r>
              <a:rPr lang="ru-RU" sz="2400" u="sng" dirty="0" smtClean="0">
                <a:hlinkClick r:id="rId4" tooltip="Идея"/>
              </a:rPr>
              <a:t>идеи</a:t>
            </a:r>
            <a:r>
              <a:rPr lang="ru-RU" sz="2400" dirty="0" smtClean="0"/>
              <a:t> и манипулировать ими; играет ключевую роль в следующих </a:t>
            </a:r>
            <a:r>
              <a:rPr lang="ru-RU" sz="2400" u="sng" dirty="0" smtClean="0">
                <a:hlinkClick r:id="rId5" tooltip="Психика"/>
              </a:rPr>
              <a:t>психических</a:t>
            </a:r>
            <a:r>
              <a:rPr lang="ru-RU" sz="2400" dirty="0" smtClean="0"/>
              <a:t> процессах: </a:t>
            </a:r>
            <a:r>
              <a:rPr lang="ru-RU" sz="2400" u="sng" dirty="0" smtClean="0">
                <a:hlinkClick r:id="rId6" tooltip="Моделирование"/>
              </a:rPr>
              <a:t>моделирование</a:t>
            </a:r>
            <a:r>
              <a:rPr lang="ru-RU" sz="2400" dirty="0" smtClean="0"/>
              <a:t>, </a:t>
            </a:r>
            <a:r>
              <a:rPr lang="ru-RU" sz="2400" u="sng" dirty="0" smtClean="0">
                <a:hlinkClick r:id="rId7" tooltip="Планирование"/>
              </a:rPr>
              <a:t>планирование</a:t>
            </a:r>
            <a:r>
              <a:rPr lang="ru-RU" sz="2400" dirty="0" smtClean="0"/>
              <a:t>, </a:t>
            </a:r>
            <a:r>
              <a:rPr lang="ru-RU" sz="2400" u="sng" dirty="0" smtClean="0">
                <a:hlinkClick r:id="rId8" tooltip="Творчество"/>
              </a:rPr>
              <a:t>творчество</a:t>
            </a:r>
            <a:r>
              <a:rPr lang="ru-RU" sz="2400" dirty="0" smtClean="0"/>
              <a:t>, </a:t>
            </a:r>
            <a:r>
              <a:rPr lang="ru-RU" sz="2400" u="sng" dirty="0" smtClean="0">
                <a:hlinkClick r:id="rId9" tooltip="Игра"/>
              </a:rPr>
              <a:t>игра</a:t>
            </a:r>
            <a:r>
              <a:rPr lang="ru-RU" sz="2400" dirty="0" smtClean="0"/>
              <a:t>, человеческая </a:t>
            </a:r>
            <a:r>
              <a:rPr lang="ru-RU" sz="2400" u="sng" dirty="0" smtClean="0">
                <a:hlinkClick r:id="rId10" tooltip="Память"/>
              </a:rPr>
              <a:t>память</a:t>
            </a:r>
            <a:r>
              <a:rPr lang="ru-RU" sz="2400" dirty="0" smtClean="0"/>
              <a:t>. В широком смысле, всякий процесс, протекающий «в образах» является воображением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воображение?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Приемы воображения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Базовые приемы фантазирования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Это наиболее общие и универсальные приемы, которые применяются при решении очень многих творческих задач.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1. Прием уменьшения.</a:t>
            </a:r>
            <a:br>
              <a:rPr lang="ru-RU" dirty="0" smtClean="0"/>
            </a:br>
            <a:r>
              <a:rPr lang="ru-RU" dirty="0" smtClean="0"/>
              <a:t>2. Прием увеличения.</a:t>
            </a:r>
            <a:br>
              <a:rPr lang="ru-RU" dirty="0" smtClean="0"/>
            </a:br>
            <a:r>
              <a:rPr lang="ru-RU" dirty="0" smtClean="0"/>
              <a:t>3. Прием объединения.</a:t>
            </a:r>
            <a:br>
              <a:rPr lang="ru-RU" dirty="0" smtClean="0"/>
            </a:br>
            <a:r>
              <a:rPr lang="ru-RU" dirty="0" smtClean="0"/>
              <a:t>4. Прием дробления.</a:t>
            </a:r>
            <a:br>
              <a:rPr lang="ru-RU" dirty="0" smtClean="0"/>
            </a:br>
            <a:r>
              <a:rPr lang="ru-RU" dirty="0" smtClean="0"/>
              <a:t>5. Прием наоборот.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ПРИЕМЫ РАЗВИТИЯ ВООБРАЖЕНИЯ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Для развития зрительного воображения.</a:t>
            </a:r>
          </a:p>
          <a:p>
            <a:pPr>
              <a:buNone/>
            </a:pPr>
            <a:r>
              <a:rPr lang="ru-RU" dirty="0" smtClean="0"/>
              <a:t>	Предложите ребенку рисунок с разными незаконченными изображениями и попросите его нарисовать что-нибудь интересное, используя эти изображения. Когда ребенок сделает рисунок, попросите его рассказать о том, что он изобразил.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Игровые упражнения. 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1714488"/>
            <a:ext cx="8153400" cy="4643470"/>
          </a:xfrm>
        </p:spPr>
        <p:txBody>
          <a:bodyPr/>
          <a:lstStyle/>
          <a:p>
            <a:r>
              <a:rPr lang="ru-RU" dirty="0" smtClean="0"/>
              <a:t>«Геометрические рыбки».</a:t>
            </a:r>
          </a:p>
          <a:p>
            <a:pPr>
              <a:buNone/>
            </a:pPr>
            <a:r>
              <a:rPr lang="ru-RU" dirty="0" smtClean="0"/>
              <a:t>	Внимательно посмотри на геометрические фигуры и дорисуй рыбок.</a:t>
            </a:r>
          </a:p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8d8f378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2428868"/>
            <a:ext cx="7215239" cy="2238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«Точки».</a:t>
            </a:r>
          </a:p>
          <a:p>
            <a:pPr>
              <a:buNone/>
            </a:pPr>
            <a:r>
              <a:rPr lang="ru-RU" dirty="0" smtClean="0"/>
              <a:t>	Покажите ребенку на примере, как можно соединять точки, сделать рисунок. А теперь предложите ему самому попробовать нарисовать что-либо, соединяя точки. Использовать все точки каждый раз не обязательно.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95604d5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357430"/>
            <a:ext cx="3143272" cy="2645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Игра «Пантомима».</a:t>
            </a:r>
          </a:p>
          <a:p>
            <a:pPr>
              <a:buNone/>
            </a:pPr>
            <a:r>
              <a:rPr lang="ru-RU" dirty="0" smtClean="0"/>
              <a:t>	Попросите ребенка изобразить жестами, мимикой, звуками какой-либо предмет (поезд, машину, чайник) или какое-нибудь действие (умывание, рисование, плавание).</a:t>
            </a:r>
          </a:p>
          <a:p>
            <a:pPr>
              <a:buNone/>
            </a:pPr>
            <a:r>
              <a:rPr lang="ru-RU" dirty="0" smtClean="0"/>
              <a:t>	Если с первого раза не получается, покажите сами, как это нужно делать. Поиграйте в «</a:t>
            </a:r>
            <a:r>
              <a:rPr lang="ru-RU" dirty="0" err="1" smtClean="0"/>
              <a:t>угадайку</a:t>
            </a:r>
            <a:r>
              <a:rPr lang="ru-RU" dirty="0" smtClean="0"/>
              <a:t>»: ребенок угадывает, что Вы изобразили, а затем наоборот – Вы должны догадаться, что изображают жесты и мимика ребенка. Не забывайте о смешных вариантах.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«Комбинирование»</a:t>
            </a:r>
          </a:p>
          <a:p>
            <a:pPr>
              <a:buNone/>
            </a:pPr>
            <a:r>
              <a:rPr lang="ru-RU" dirty="0" smtClean="0"/>
              <a:t>	Ребенка просят придумать и нарисовать как можно больше предметов, используя геометрические фигуры: круг, полукруг, треугольник, прямоугольник, квадрат. Каждую фигуру можно использовать многократно, а какую-то фигуру не использовать совсем. Размеры фигур можно менять. Главное условие – нельзя добавлять произвольные фигуры. 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/>
              <a:t>Субтест</a:t>
            </a:r>
            <a:r>
              <a:rPr lang="ru-RU" dirty="0" smtClean="0"/>
              <a:t> 1. Эскизы. Задача: в квадратах теста приводится множество одинаковых фигур (кругов); каждую из фигур надо превратить в различные изображения.</a:t>
            </a:r>
          </a:p>
          <a:p>
            <a:r>
              <a:rPr lang="ru-RU" dirty="0" err="1" smtClean="0"/>
              <a:t>Субтест</a:t>
            </a:r>
            <a:r>
              <a:rPr lang="ru-RU" dirty="0" smtClean="0"/>
              <a:t> 2. Спрятанная форма. Задача: найти различные фигуры, скрытые в сложном, мало структурированном изображении.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Для развития вербального (словесного) воображения.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ru-RU" b="1" dirty="0" smtClean="0"/>
          </a:p>
          <a:p>
            <a:r>
              <a:rPr lang="ru-RU" dirty="0" smtClean="0"/>
              <a:t>Предложите ребенку игру: «Попробуй представить, что будет, если … открыли школу для кошек, люди научились летать, собаки стали разговаривать на человеческом языке».</a:t>
            </a:r>
          </a:p>
          <a:p>
            <a:r>
              <a:rPr lang="ru-RU" dirty="0" smtClean="0"/>
              <a:t>Можно также использовать игру «Зверь, птица, небылица». Она проводиться в кругу. Ведущий указывая рукой на кого-нибудь из детей произносит: «Зверь». Ребенок должен назвать любое животное. Далее игра идет по кругу. Ведущий произносит: «Птица». Следующий ребенок называет любую птицу. Ведущий произносит: «Небылица». Тот ребенок, на кого указал ведущий, должен выдумать короткую небылицу.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Воображение является основой </a:t>
            </a:r>
            <a:r>
              <a:rPr lang="ru-RU" u="sng" dirty="0" smtClean="0">
                <a:hlinkClick r:id="rId2" tooltip="Наглядно-образное мышление"/>
              </a:rPr>
              <a:t>наглядно-образного мышления</a:t>
            </a:r>
            <a:r>
              <a:rPr lang="ru-RU" dirty="0" smtClean="0"/>
              <a:t>, позволяющего человеку ориентироваться в ситуации и решать задачи без непосредственного вмешательства практических действий. Оно во многом помогает ему в тех случаях жизни, когда практические действия или невозможны, или затруднены, или просто нецелесообразны. Например, при моделировании </a:t>
            </a:r>
            <a:r>
              <a:rPr lang="ru-RU" u="sng" dirty="0" smtClean="0">
                <a:hlinkClick r:id="rId3" tooltip="Абстрактный"/>
              </a:rPr>
              <a:t>абстрактных</a:t>
            </a:r>
            <a:r>
              <a:rPr lang="ru-RU" dirty="0" smtClean="0"/>
              <a:t> процессов и объектов.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«Волшебный лес».</a:t>
            </a:r>
          </a:p>
          <a:p>
            <a:pPr>
              <a:buNone/>
            </a:pPr>
            <a:r>
              <a:rPr lang="ru-RU" dirty="0" smtClean="0"/>
              <a:t>	Представь себе, что ты оказался в лесу, а вокруг туман и почти ничего не видно, одни неясные очертания каких-то предметов. Посмотри на эти «предметы» и дорисуй то, что бы ты мог встретить в лесу.</a:t>
            </a:r>
          </a:p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Анализ анекдотов, пословиц и поговорок: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цель: </a:t>
            </a:r>
            <a:r>
              <a:rPr lang="ru-RU" dirty="0" smtClean="0"/>
              <a:t>научиться видеть, где применяются приемы и методы фантазирования в творчестве.</a:t>
            </a:r>
            <a:br>
              <a:rPr lang="ru-RU" dirty="0" smtClean="0"/>
            </a:br>
            <a:r>
              <a:rPr lang="ru-RU" b="1" dirty="0" smtClean="0"/>
              <a:t>метод:</a:t>
            </a:r>
            <a:r>
              <a:rPr lang="ru-RU" dirty="0" smtClean="0"/>
              <a:t> практически каждая пословица и поговорка основана на том или ином приеме. Анализируя их, учишься обнаруживать приемы.</a:t>
            </a:r>
            <a:br>
              <a:rPr lang="ru-RU" dirty="0" smtClean="0"/>
            </a:br>
            <a:r>
              <a:rPr lang="ru-RU" dirty="0" smtClean="0"/>
              <a:t>В анекдотах полезно анализировать финальную часть (которая вызывает смех). Полезное задание на фантазирование – придумать анекдот самому.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Анализ сказок: отделение фантастичного от реального: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цель: </a:t>
            </a:r>
            <a:r>
              <a:rPr lang="ru-RU" dirty="0" smtClean="0"/>
              <a:t>научиться видеть, где применяются приемы и методы фантазирования в творчестве.</a:t>
            </a:r>
            <a:br>
              <a:rPr lang="ru-RU" dirty="0" smtClean="0"/>
            </a:br>
            <a:r>
              <a:rPr lang="ru-RU" b="1" dirty="0" smtClean="0"/>
              <a:t>метод:</a:t>
            </a:r>
            <a:r>
              <a:rPr lang="ru-RU" dirty="0" smtClean="0"/>
              <a:t> берем сказку и отделяем в ней то, что может произойти реально от того, что является фантастическим. Получаются 2 истории.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Придумать фантастическое растение, животное, явление: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/>
              <a:t>цель: </a:t>
            </a:r>
            <a:r>
              <a:rPr lang="ru-RU" sz="3200" dirty="0" smtClean="0"/>
              <a:t>научиться применять приемы фантазирования.</a:t>
            </a:r>
            <a:br>
              <a:rPr lang="ru-RU" sz="3200" dirty="0" smtClean="0"/>
            </a:br>
            <a:r>
              <a:rPr lang="ru-RU" sz="3200" b="1" dirty="0" smtClean="0"/>
              <a:t>метод:</a:t>
            </a:r>
            <a:r>
              <a:rPr lang="ru-RU" sz="3200" dirty="0" smtClean="0"/>
              <a:t> дать подобное задание. Позже, в процессе освоения курса проанализировать его выполнение. После изучения приемов и методов фантазирования – дать подобное задание еще раз.</a:t>
            </a:r>
            <a:br>
              <a:rPr lang="ru-RU" sz="3200" dirty="0" smtClean="0"/>
            </a:br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Игра «что изменилось»: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цель: </a:t>
            </a:r>
            <a:r>
              <a:rPr lang="ru-RU" dirty="0" smtClean="0"/>
              <a:t>развитие воображения, </a:t>
            </a:r>
            <a:r>
              <a:rPr lang="ru-RU" dirty="0" err="1" smtClean="0"/>
              <a:t>преодаление</a:t>
            </a:r>
            <a:r>
              <a:rPr lang="ru-RU" dirty="0" smtClean="0"/>
              <a:t> косности мышления.</a:t>
            </a:r>
            <a:br>
              <a:rPr lang="ru-RU" dirty="0" smtClean="0"/>
            </a:br>
            <a:r>
              <a:rPr lang="ru-RU" b="1" dirty="0" smtClean="0"/>
              <a:t>метод:</a:t>
            </a:r>
            <a:r>
              <a:rPr lang="ru-RU" dirty="0" smtClean="0"/>
              <a:t> человек загадывает какие-то невидимые изменения для объекта, а другие игроки должны задавая конкретные вопросы выяснить, что именно изменилось в объекте.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Литература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endParaRPr lang="ru-RU" b="1" dirty="0" smtClean="0"/>
          </a:p>
          <a:p>
            <a:pPr lvl="0"/>
            <a:r>
              <a:rPr lang="ru-RU" u="sng" dirty="0" smtClean="0">
                <a:hlinkClick r:id="rId2" tooltip="s:ЭСБЕ/Воображение"/>
              </a:rPr>
              <a:t>Воображение</a:t>
            </a:r>
            <a:r>
              <a:rPr lang="ru-RU" dirty="0" smtClean="0"/>
              <a:t> // </a:t>
            </a:r>
            <a:r>
              <a:rPr lang="ru-RU" u="sng" dirty="0" smtClean="0">
                <a:hlinkClick r:id="rId3" tooltip="Энциклопедический словарь Брокгауза и Ефрона"/>
              </a:rPr>
              <a:t>Энциклопедический словарь Брокгауза и </a:t>
            </a:r>
            <a:r>
              <a:rPr lang="ru-RU" u="sng" dirty="0" err="1" smtClean="0">
                <a:hlinkClick r:id="rId3" tooltip="Энциклопедический словарь Брокгауза и Ефрона"/>
              </a:rPr>
              <a:t>Ефрона</a:t>
            </a:r>
            <a:r>
              <a:rPr lang="ru-RU" dirty="0" smtClean="0"/>
              <a:t>: В 86 томах (82 т. и 4 доп.). — СПб., 1890—1907.</a:t>
            </a:r>
          </a:p>
          <a:p>
            <a:pPr lvl="0"/>
            <a:r>
              <a:rPr lang="ru-RU" dirty="0" smtClean="0"/>
              <a:t>Воображение // Философский энциклопедический словарь. М.: </a:t>
            </a:r>
            <a:r>
              <a:rPr lang="ru-RU" dirty="0" err="1" smtClean="0"/>
              <a:t>Инфра-М</a:t>
            </a:r>
            <a:r>
              <a:rPr lang="ru-RU" dirty="0" smtClean="0"/>
              <a:t>, </a:t>
            </a:r>
            <a:r>
              <a:rPr lang="ru-RU" u="sng" dirty="0" smtClean="0">
                <a:hlinkClick r:id="rId4" tooltip="1998"/>
              </a:rPr>
              <a:t>1998</a:t>
            </a:r>
            <a:r>
              <a:rPr lang="ru-RU" dirty="0" smtClean="0"/>
              <a:t>. — 576 с.</a:t>
            </a:r>
          </a:p>
          <a:p>
            <a:pPr lvl="0"/>
            <a:r>
              <a:rPr lang="ru-RU" i="1" dirty="0" smtClean="0"/>
              <a:t>Николаенко Н. Н.</a:t>
            </a:r>
            <a:r>
              <a:rPr lang="ru-RU" dirty="0" smtClean="0"/>
              <a:t> Психология творчества. СПб.: </a:t>
            </a:r>
            <a:r>
              <a:rPr lang="ru-RU" u="sng" dirty="0" smtClean="0">
                <a:hlinkClick r:id="rId5" tooltip="Речь (издательство) (страница отсутствует)"/>
              </a:rPr>
              <a:t>Речь</a:t>
            </a:r>
            <a:r>
              <a:rPr lang="ru-RU" dirty="0" smtClean="0"/>
              <a:t>, </a:t>
            </a:r>
            <a:r>
              <a:rPr lang="ru-RU" u="sng" dirty="0" smtClean="0">
                <a:hlinkClick r:id="rId6" tooltip="2007"/>
              </a:rPr>
              <a:t>2007</a:t>
            </a:r>
            <a:r>
              <a:rPr lang="ru-RU" dirty="0" smtClean="0"/>
              <a:t>. — 288 с. (Серия: «Современный учебник»).</a:t>
            </a:r>
          </a:p>
          <a:p>
            <a:pPr lvl="0"/>
            <a:r>
              <a:rPr lang="ru-RU" i="1" dirty="0" err="1" smtClean="0"/>
              <a:t>Гамезо</a:t>
            </a:r>
            <a:r>
              <a:rPr lang="ru-RU" i="1" dirty="0" smtClean="0"/>
              <a:t> М. В.</a:t>
            </a:r>
            <a:r>
              <a:rPr lang="ru-RU" dirty="0" smtClean="0"/>
              <a:t>, </a:t>
            </a:r>
            <a:r>
              <a:rPr lang="ru-RU" i="1" dirty="0" err="1" smtClean="0"/>
              <a:t>Домашенко</a:t>
            </a:r>
            <a:r>
              <a:rPr lang="ru-RU" i="1" dirty="0" smtClean="0"/>
              <a:t> И. А.</a:t>
            </a:r>
            <a:r>
              <a:rPr lang="ru-RU" dirty="0" smtClean="0"/>
              <a:t> Атлас по психологии. М.: Педагогическое общество России, </a:t>
            </a:r>
            <a:r>
              <a:rPr lang="ru-RU" u="sng" dirty="0" smtClean="0">
                <a:hlinkClick r:id="rId7" tooltip="2001"/>
              </a:rPr>
              <a:t>2001</a:t>
            </a:r>
            <a:endParaRPr lang="ru-RU" dirty="0" smtClean="0"/>
          </a:p>
          <a:p>
            <a:pPr lvl="0"/>
            <a:r>
              <a:rPr lang="ru-RU" i="1" u="sng" dirty="0" err="1" smtClean="0">
                <a:hlinkClick r:id="rId8" tooltip="Выготский, Лев Семёнович"/>
              </a:rPr>
              <a:t>Выготский</a:t>
            </a:r>
            <a:r>
              <a:rPr lang="ru-RU" i="1" u="sng" dirty="0" smtClean="0">
                <a:hlinkClick r:id="rId8" tooltip="Выготский, Лев Семёнович"/>
              </a:rPr>
              <a:t> Л. С.</a:t>
            </a:r>
            <a:r>
              <a:rPr lang="ru-RU" dirty="0" smtClean="0"/>
              <a:t> Психология искусства. Анализ эстетической реакции. М.: </a:t>
            </a:r>
            <a:r>
              <a:rPr lang="ru-RU" u="sng" dirty="0" smtClean="0">
                <a:hlinkClick r:id="rId9" tooltip="Лабиринт (издательство)"/>
              </a:rPr>
              <a:t>Лабиринт</a:t>
            </a:r>
            <a:r>
              <a:rPr lang="ru-RU" dirty="0" smtClean="0"/>
              <a:t>, </a:t>
            </a:r>
            <a:r>
              <a:rPr lang="ru-RU" u="sng" dirty="0" smtClean="0">
                <a:hlinkClick r:id="rId4" tooltip="1998"/>
              </a:rPr>
              <a:t>1998</a:t>
            </a:r>
            <a:r>
              <a:rPr lang="ru-RU" dirty="0" smtClean="0"/>
              <a:t>.</a:t>
            </a:r>
          </a:p>
          <a:p>
            <a:pPr lvl="0"/>
            <a:r>
              <a:rPr lang="ru-RU" i="1" u="sng" dirty="0" err="1" smtClean="0">
                <a:hlinkClick r:id="rId8" tooltip="Выготский, Лев Семёнович"/>
              </a:rPr>
              <a:t>Выготский</a:t>
            </a:r>
            <a:r>
              <a:rPr lang="ru-RU" i="1" u="sng" dirty="0" smtClean="0">
                <a:hlinkClick r:id="rId8" tooltip="Выготский, Лев Семёнович"/>
              </a:rPr>
              <a:t> Л. С.</a:t>
            </a:r>
            <a:r>
              <a:rPr lang="ru-RU" dirty="0" smtClean="0"/>
              <a:t> Воображение и творчество в детском возрасте. М.: </a:t>
            </a:r>
            <a:r>
              <a:rPr lang="ru-RU" u="sng" dirty="0" smtClean="0">
                <a:hlinkClick r:id="rId10" tooltip="Просвещение (издательство)"/>
              </a:rPr>
              <a:t>Просвещение</a:t>
            </a:r>
            <a:r>
              <a:rPr lang="ru-RU" dirty="0" smtClean="0"/>
              <a:t>, </a:t>
            </a:r>
            <a:r>
              <a:rPr lang="ru-RU" u="sng" dirty="0" smtClean="0">
                <a:hlinkClick r:id="rId11" tooltip="1991"/>
              </a:rPr>
              <a:t>1991</a:t>
            </a:r>
            <a:r>
              <a:rPr lang="ru-RU" dirty="0" smtClean="0"/>
              <a:t>.</a:t>
            </a:r>
          </a:p>
          <a:p>
            <a:pPr lvl="0"/>
            <a:r>
              <a:rPr lang="ru-RU" i="1" dirty="0" smtClean="0"/>
              <a:t>Петровский А. В.</a:t>
            </a:r>
            <a:r>
              <a:rPr lang="ru-RU" dirty="0" smtClean="0"/>
              <a:t>, </a:t>
            </a:r>
            <a:r>
              <a:rPr lang="ru-RU" i="1" dirty="0" err="1" smtClean="0"/>
              <a:t>Беркинблит</a:t>
            </a:r>
            <a:r>
              <a:rPr lang="ru-RU" i="1" dirty="0" smtClean="0"/>
              <a:t> М. Б.</a:t>
            </a:r>
            <a:r>
              <a:rPr lang="ru-RU" dirty="0" smtClean="0"/>
              <a:t> Фантазия и реальность. М.: </a:t>
            </a:r>
            <a:r>
              <a:rPr lang="ru-RU" u="sng" dirty="0" smtClean="0">
                <a:hlinkClick r:id="rId12" tooltip="Политиздат"/>
              </a:rPr>
              <a:t>Политиздат</a:t>
            </a:r>
            <a:r>
              <a:rPr lang="ru-RU" dirty="0" smtClean="0"/>
              <a:t>, </a:t>
            </a:r>
            <a:r>
              <a:rPr lang="ru-RU" u="sng" dirty="0" smtClean="0">
                <a:hlinkClick r:id="rId13" tooltip="1968"/>
              </a:rPr>
              <a:t>1968</a:t>
            </a:r>
            <a:r>
              <a:rPr lang="ru-RU" dirty="0" smtClean="0"/>
              <a:t>.</a:t>
            </a:r>
          </a:p>
          <a:p>
            <a:pPr lvl="0"/>
            <a:r>
              <a:rPr lang="ru-RU" i="1" dirty="0" err="1" smtClean="0"/>
              <a:t>Ильенков</a:t>
            </a:r>
            <a:r>
              <a:rPr lang="ru-RU" i="1" dirty="0" smtClean="0"/>
              <a:t> Э. В.</a:t>
            </a:r>
            <a:r>
              <a:rPr lang="ru-RU" dirty="0" smtClean="0"/>
              <a:t> О воображении // </a:t>
            </a:r>
            <a:r>
              <a:rPr lang="ru-RU" u="sng" dirty="0" smtClean="0">
                <a:hlinkClick r:id="rId14" tooltip="Народное образование (журнал)"/>
              </a:rPr>
              <a:t>Народное образование</a:t>
            </a:r>
            <a:r>
              <a:rPr lang="ru-RU" dirty="0" smtClean="0"/>
              <a:t>. </a:t>
            </a:r>
            <a:r>
              <a:rPr lang="ru-RU" u="sng" dirty="0" smtClean="0">
                <a:hlinkClick r:id="rId13" tooltip="1968"/>
              </a:rPr>
              <a:t>1968</a:t>
            </a:r>
            <a:r>
              <a:rPr lang="ru-RU" dirty="0" smtClean="0"/>
              <a:t>. № 3.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14384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«Воображение — </a:t>
            </a:r>
            <a:r>
              <a:rPr lang="ru-RU" u="sng" dirty="0" smtClean="0">
                <a:hlinkClick r:id="rId2" tooltip="Психический процесс"/>
              </a:rPr>
              <a:t>психические процессы</a:t>
            </a:r>
            <a:r>
              <a:rPr lang="ru-RU" dirty="0" smtClean="0"/>
              <a:t>, заключающиеся в создании новых образов (представлений) путем переработки материала восприятий и представлений, полученных в предшествующем опыте».</a:t>
            </a:r>
          </a:p>
          <a:p>
            <a:r>
              <a:rPr lang="ru-RU" dirty="0" smtClean="0"/>
              <a:t>Разновидность творческого воображения — </a:t>
            </a:r>
            <a:r>
              <a:rPr lang="ru-RU" u="sng" dirty="0" smtClean="0">
                <a:hlinkClick r:id="rId3" tooltip="Фантазия"/>
              </a:rPr>
              <a:t>фантазия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105726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Классификация процессов воображения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1.По результатам:</a:t>
            </a:r>
            <a:endParaRPr lang="ru-RU" dirty="0" smtClean="0"/>
          </a:p>
          <a:p>
            <a:pPr lvl="0">
              <a:buNone/>
            </a:pPr>
            <a:r>
              <a:rPr lang="ru-RU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Репродуктивное воображение </a:t>
            </a:r>
            <a:r>
              <a:rPr lang="ru-RU" sz="3200" dirty="0" smtClean="0"/>
              <a:t>(воссоздание действительности такой, какая она есть)</a:t>
            </a:r>
          </a:p>
          <a:p>
            <a:pPr lvl="0">
              <a:buNone/>
            </a:pPr>
            <a:r>
              <a:rPr lang="ru-RU" sz="3200" dirty="0" smtClean="0"/>
              <a:t>	</a:t>
            </a:r>
            <a:r>
              <a:rPr lang="ru-RU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Продуктивное (творческое) воображение: </a:t>
            </a:r>
          </a:p>
          <a:p>
            <a:pPr lvl="1"/>
            <a:r>
              <a:rPr lang="ru-RU" sz="2800" dirty="0" smtClean="0"/>
              <a:t>с относительной новизной образов;</a:t>
            </a:r>
          </a:p>
          <a:p>
            <a:pPr lvl="1"/>
            <a:r>
              <a:rPr lang="ru-RU" sz="2800" dirty="0" smtClean="0"/>
              <a:t>с абсолютной новизной образов.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По степени целенаправленности: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активное (произвольное)</a:t>
            </a:r>
            <a:r>
              <a:rPr lang="ru-RU" dirty="0" smtClean="0"/>
              <a:t> — включает воссоздающее и творческое воображение;</a:t>
            </a:r>
          </a:p>
          <a:p>
            <a:pPr lvl="0"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пассивное (непроизвольное)</a:t>
            </a:r>
            <a:r>
              <a:rPr lang="ru-RU" dirty="0" smtClean="0"/>
              <a:t> — включает непреднамеренное и непредсказуемое воображение.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По виду образов: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конкретное;</a:t>
            </a:r>
          </a:p>
          <a:p>
            <a:pPr lvl="0">
              <a:buNone/>
            </a:pP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	абстрактное.</a:t>
            </a:r>
          </a:p>
          <a:p>
            <a:pPr lvl="0">
              <a:buNone/>
            </a:pPr>
            <a:endParaRPr lang="ru-RU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ru-RU" b="1" dirty="0" smtClean="0"/>
              <a:t>По степени волевых усилий: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преднамеренное</a:t>
            </a:r>
          </a:p>
          <a:p>
            <a:pPr lvl="0">
              <a:buNone/>
            </a:pP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	непреднамеренное.</a:t>
            </a:r>
          </a:p>
          <a:p>
            <a:pPr lvl="0">
              <a:buNone/>
            </a:pPr>
            <a:endParaRPr lang="ru-RU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По приёмам воображения: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агглютинация</a:t>
            </a:r>
            <a:r>
              <a:rPr lang="ru-RU" dirty="0" smtClean="0"/>
              <a:t> — соединение несоединимых в реальности объектов;</a:t>
            </a:r>
          </a:p>
          <a:p>
            <a:pPr lvl="0"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гиперболизация </a:t>
            </a:r>
            <a:r>
              <a:rPr lang="ru-RU" dirty="0" smtClean="0"/>
              <a:t>— увеличение или уменьшение предмета и его частей;</a:t>
            </a:r>
          </a:p>
          <a:p>
            <a:pPr lvl="0"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схематизация </a:t>
            </a:r>
            <a:r>
              <a:rPr lang="ru-RU" dirty="0" smtClean="0"/>
              <a:t>— выделение различий и выявление черт сходства;</a:t>
            </a:r>
          </a:p>
          <a:p>
            <a:pPr lvl="0"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типизация</a:t>
            </a:r>
            <a:r>
              <a:rPr lang="ru-RU" dirty="0" smtClean="0"/>
              <a:t> — выделение существенного, повторяющегося в однородных явлениях.</a:t>
            </a:r>
          </a:p>
          <a:p>
            <a:pPr lvl="0"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Развитие воображения у детей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Через творчество у ребёнка развивается мышление. Этому способствуют настойчивость и выраженные интересы.</a:t>
            </a:r>
          </a:p>
          <a:p>
            <a:r>
              <a:rPr lang="ru-RU" dirty="0" smtClean="0"/>
              <a:t> Отправной точкой для развития воображения должна быть направленная активность, то есть включение фантазий детей в конкретные практические проблемы.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110</TotalTime>
  <Words>894</Words>
  <Application>Microsoft Office PowerPoint</Application>
  <PresentationFormat>Экран (4:3)</PresentationFormat>
  <Paragraphs>101</Paragraphs>
  <Slides>35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Обычная</vt:lpstr>
      <vt:lpstr>воображение</vt:lpstr>
      <vt:lpstr>Что такое воображение?</vt:lpstr>
      <vt:lpstr>Слайд 3</vt:lpstr>
      <vt:lpstr>Слайд 4</vt:lpstr>
      <vt:lpstr>Классификация процессов воображения </vt:lpstr>
      <vt:lpstr>Слайд 6</vt:lpstr>
      <vt:lpstr>Слайд 7</vt:lpstr>
      <vt:lpstr>Слайд 8</vt:lpstr>
      <vt:lpstr>Развитие воображения у детей </vt:lpstr>
      <vt:lpstr>Развитию воображения способствуют</vt:lpstr>
      <vt:lpstr>Развитию воображения препятствуют </vt:lpstr>
      <vt:lpstr>Функции воображения </vt:lpstr>
      <vt:lpstr>Воображение и когнитивные процессы </vt:lpstr>
      <vt:lpstr>Слайд 14</vt:lpstr>
      <vt:lpstr>Слайд 15</vt:lpstr>
      <vt:lpstr>Слайд 16</vt:lpstr>
      <vt:lpstr>Слайд 17</vt:lpstr>
      <vt:lpstr>Слайд 18</vt:lpstr>
      <vt:lpstr>Слайд 19</vt:lpstr>
      <vt:lpstr>Приемы воображения</vt:lpstr>
      <vt:lpstr>ПРИЕМЫ РАЗВИТИЯ ВООБРАЖЕНИЯ </vt:lpstr>
      <vt:lpstr>Игровые упражнения.  </vt:lpstr>
      <vt:lpstr>Слайд 23</vt:lpstr>
      <vt:lpstr>Слайд 24</vt:lpstr>
      <vt:lpstr>Слайд 25</vt:lpstr>
      <vt:lpstr>Слайд 26</vt:lpstr>
      <vt:lpstr>Слайд 27</vt:lpstr>
      <vt:lpstr>Слайд 28</vt:lpstr>
      <vt:lpstr>Для развития вербального (словесного) воображения.</vt:lpstr>
      <vt:lpstr>Слайд 30</vt:lpstr>
      <vt:lpstr>Слайд 31</vt:lpstr>
      <vt:lpstr>Слайд 32</vt:lpstr>
      <vt:lpstr>Слайд 33</vt:lpstr>
      <vt:lpstr>Слайд 34</vt:lpstr>
      <vt:lpstr>Литература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воображение</dc:title>
  <dc:creator>GEG</dc:creator>
  <cp:lastModifiedBy>a</cp:lastModifiedBy>
  <cp:revision>13</cp:revision>
  <dcterms:created xsi:type="dcterms:W3CDTF">2015-01-26T06:12:44Z</dcterms:created>
  <dcterms:modified xsi:type="dcterms:W3CDTF">2015-02-24T10:01:20Z</dcterms:modified>
</cp:coreProperties>
</file>