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 algn="ctr">
              <a:defRPr sz="5500"/>
            </a:lvl1pPr>
          </a:lstStyle>
          <a:p>
            <a:r>
              <a:rPr lang="ru-RU" altLang="ko-KR" smtClean="0"/>
              <a:t>Образец заголовка</a:t>
            </a:r>
            <a:endParaRPr lang="ko-KR" altLang="ko-KR"/>
          </a:p>
        </p:txBody>
      </p:sp>
      <p:sp>
        <p:nvSpPr>
          <p:cNvPr id="5" name="Rectangle 3"/>
          <p:cNvSpPr>
            <a:spLocks noGrp="1"/>
          </p:cNvSpPr>
          <p:nvPr>
            <p:ph type="subTitle" idx="1"/>
          </p:nvPr>
        </p:nvSpPr>
        <p:spPr>
          <a:xfrm>
            <a:off x="1371600" y="3753728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altLang="ko-KR" smtClean="0"/>
              <a:t>Образец подзаголовка</a:t>
            </a:r>
            <a:endParaRPr lang="ko-KR" altLang="ko-KR"/>
          </a:p>
        </p:txBody>
      </p:sp>
      <p:sp>
        <p:nvSpPr>
          <p:cNvPr id="10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94F-E530-48F0-88DA-05E53184A17A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30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0578-9F3A-411B-8232-4E8CF8DD0E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mtClean="0"/>
              <a:t>Образец заголовка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94F-E530-48F0-88DA-05E53184A17A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0578-9F3A-411B-8232-4E8CF8DD0E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altLang="ko-KR" smtClean="0"/>
              <a:t>Образец заголовка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94F-E530-48F0-88DA-05E53184A17A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0578-9F3A-411B-8232-4E8CF8DD0E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mtClean="0"/>
              <a:t>Образец заголовка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94F-E530-48F0-88DA-05E53184A17A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0578-9F3A-411B-8232-4E8CF8DD0E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05125"/>
            <a:ext cx="7772400" cy="1362075"/>
          </a:xfrm>
        </p:spPr>
        <p:txBody>
          <a:bodyPr anchor="t"/>
          <a:lstStyle>
            <a:lvl1pPr algn="l">
              <a:defRPr sz="43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7636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94F-E530-48F0-88DA-05E53184A17A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0578-9F3A-411B-8232-4E8CF8DD0E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94F-E530-48F0-88DA-05E53184A17A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0578-9F3A-411B-8232-4E8CF8DD0E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ctr"/>
          <a:lstStyle>
            <a:lvl1pPr marL="0" indent="0" algn="l">
              <a:buNone/>
              <a:defRPr sz="24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ctr"/>
          <a:lstStyle>
            <a:lvl1pPr marL="0" indent="0" algn="l">
              <a:buNone/>
              <a:defRPr sz="24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94F-E530-48F0-88DA-05E53184A17A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0578-9F3A-411B-8232-4E8CF8DD0E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mtClean="0"/>
              <a:t>Образец заголовка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94F-E530-48F0-88DA-05E53184A17A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0578-9F3A-411B-8232-4E8CF8DD0E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94F-E530-48F0-88DA-05E53184A17A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0578-9F3A-411B-8232-4E8CF8DD0E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lIns="45720" rIns="45720" anchor="b">
            <a:scene3d>
              <a:camera prst="orthographicFront"/>
              <a:lightRig rig="soft" dir="t"/>
            </a:scene3d>
            <a:sp3d prstMaterial="powder">
              <a:bevelT w="0" h="0"/>
              <a:contourClr>
                <a:schemeClr val="bg2">
                  <a:tint val="85000"/>
                  <a:satMod val="120000"/>
                </a:schemeClr>
              </a:contourClr>
            </a:sp3d>
          </a:bodyPr>
          <a:lstStyle>
            <a:lvl1pPr algn="l">
              <a:defRPr sz="2000" b="1" cap="all" baseline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799"/>
            <a:ext cx="5111750" cy="46908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47608"/>
            <a:ext cx="3008313" cy="4691063"/>
          </a:xfrm>
        </p:spPr>
        <p:txBody>
          <a:bodyPr lIns="45720" rIns="4572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94F-E530-48F0-88DA-05E53184A17A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0578-9F3A-411B-8232-4E8CF8DD0E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 rot="21172883" flipH="1">
            <a:off x="4068648" y="1312793"/>
            <a:ext cx="3673971" cy="3673971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63500" dist="6350" dir="5400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21435926" flipH="1">
            <a:off x="4045012" y="1267664"/>
            <a:ext cx="3673971" cy="3673971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63500" dist="6350" dir="5400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065563" y="1252028"/>
            <a:ext cx="3840480" cy="3840480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76200" dist="6350" dir="5400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293056">
            <a:off x="4124179" y="1181685"/>
            <a:ext cx="3977640" cy="3977640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50000" dist="50800" dir="12900000" sy="99500" kx="90000" ky="150000" algn="tl" rotWithShape="0">
              <a:srgbClr val="000000">
                <a:alpha val="3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605" y="1041009"/>
            <a:ext cx="2743200" cy="1715088"/>
          </a:xfrm>
        </p:spPr>
        <p:txBody>
          <a:bodyPr lIns="45720" rIns="45720" bIns="0" anchor="b">
            <a:scene3d>
              <a:camera prst="orthographicFront"/>
              <a:lightRig rig="soft" dir="t"/>
            </a:scene3d>
            <a:sp3d prstMaterial="powder">
              <a:bevelT w="0" h="0"/>
              <a:contourClr>
                <a:schemeClr val="bg2">
                  <a:tint val="85000"/>
                  <a:satMod val="120000"/>
                </a:schemeClr>
              </a:contourClr>
            </a:sp3d>
          </a:bodyPr>
          <a:lstStyle>
            <a:lvl1pPr algn="l">
              <a:defRPr sz="1900" b="1" cap="all" baseline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93056">
            <a:off x="4284199" y="1341705"/>
            <a:ext cx="3657600" cy="3657600"/>
          </a:xfrm>
          <a:prstGeom prst="rect">
            <a:avLst/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5605" y="2792436"/>
            <a:ext cx="2743200" cy="2194561"/>
          </a:xfrm>
        </p:spPr>
        <p:txBody>
          <a:bodyPr lIns="54864" tIns="45720" rIns="45720" bIns="0"/>
          <a:lstStyle>
            <a:lvl1pPr marL="9144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94F-E530-48F0-88DA-05E53184A17A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0578-9F3A-411B-8232-4E8CF8DD0E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contourW="12700" prstMaterial="powder">
              <a:bevelT w="29210" h="12700"/>
              <a:contourClr>
                <a:schemeClr val="bg2">
                  <a:tint val="85000"/>
                  <a:satMod val="120000"/>
                </a:schemeClr>
              </a:contourClr>
            </a:sp3d>
          </a:bodyPr>
          <a:lstStyle/>
          <a:p>
            <a:r>
              <a:rPr lang="ru-RU" altLang="ko-KR" smtClean="0"/>
              <a:t>Образец заголовка</a:t>
            </a:r>
            <a:endParaRPr lang="ko-KR" altLang="ko-KR" dirty="0"/>
          </a:p>
        </p:txBody>
      </p:sp>
      <p:sp>
        <p:nvSpPr>
          <p:cNvPr id="28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ko-KR" dirty="0"/>
          </a:p>
        </p:txBody>
      </p:sp>
      <p:sp>
        <p:nvSpPr>
          <p:cNvPr id="18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/>
          <a:lstStyle>
            <a:lvl1pPr>
              <a:defRPr sz="1100"/>
            </a:lvl1pPr>
          </a:lstStyle>
          <a:p>
            <a:fld id="{C984694F-E530-48F0-88DA-05E53184A17A}" type="datetimeFigureOut">
              <a:rPr lang="ru-RU" smtClean="0"/>
              <a:t>04.01.2015</a:t>
            </a:fld>
            <a:endParaRPr lang="ru-RU"/>
          </a:p>
        </p:txBody>
      </p:sp>
      <p:sp>
        <p:nvSpPr>
          <p:cNvPr id="9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/>
          <a:lstStyle>
            <a:lvl1pPr algn="ctr">
              <a:defRPr sz="1100"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/>
          <a:lstStyle>
            <a:lvl1pPr algn="r">
              <a:defRPr sz="1100"/>
            </a:lvl1pPr>
          </a:lstStyle>
          <a:p>
            <a:fld id="{21860578-9F3A-411B-8232-4E8CF8DD0E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sz="4500" b="1">
          <a:solidFill>
            <a:schemeClr val="tx2"/>
          </a:solidFill>
          <a:effectLst>
            <a:outerShdw blurRad="55000" dist="22000" dir="5400000" algn="t" rotWithShape="0">
              <a:prstClr val="black">
                <a:alpha val="80000"/>
              </a:prstClr>
            </a:outerShdw>
          </a:effectLst>
          <a:latin typeface="+mj-ea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84048" indent="-274320" algn="l" rtl="0" eaLnBrk="1" latinLnBrk="1" hangingPunct="1">
        <a:spcBef>
          <a:spcPct val="20000"/>
        </a:spcBef>
        <a:buClr>
          <a:schemeClr val="tx2"/>
        </a:buClr>
        <a:buSzPct val="75000"/>
        <a:buFont typeface="Wingdings 2" pitchFamily="18" charset="2"/>
        <a:buChar char=""/>
        <a:defRPr sz="2700">
          <a:solidFill>
            <a:schemeClr val="tx1"/>
          </a:solidFill>
          <a:latin typeface="+mn-ea"/>
          <a:ea typeface="+mn-ea"/>
          <a:cs typeface="+mn-cs"/>
        </a:defRPr>
      </a:lvl1pPr>
      <a:lvl2pPr marL="676656" indent="-228600" algn="l" rtl="0" eaLnBrk="1" latinLnBrk="1" hangingPunct="1">
        <a:spcBef>
          <a:spcPct val="20000"/>
        </a:spcBef>
        <a:buClr>
          <a:schemeClr val="tx2"/>
        </a:buClr>
        <a:buFont typeface="Wingdings 3" pitchFamily="18" charset="2"/>
        <a:buChar char="­"/>
        <a:defRPr sz="2100">
          <a:solidFill>
            <a:schemeClr val="tx1"/>
          </a:solidFill>
          <a:latin typeface="+mn-ea"/>
          <a:ea typeface="+mn-ea"/>
          <a:cs typeface="+mn-cs"/>
        </a:defRPr>
      </a:lvl2pPr>
      <a:lvl3pPr marL="932688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2000">
          <a:solidFill>
            <a:schemeClr val="tx1"/>
          </a:solidFill>
          <a:latin typeface="+mn-ea"/>
          <a:ea typeface="+mn-ea"/>
          <a:cs typeface="+mn-cs"/>
        </a:defRPr>
      </a:lvl3pPr>
      <a:lvl4pPr marL="1197864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4pPr>
      <a:lvl5pPr marL="1463040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5pPr>
      <a:lvl6pPr marL="1719072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6pPr>
      <a:lvl7pPr marL="1984248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7pPr>
      <a:lvl8pPr marL="2249424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600">
          <a:solidFill>
            <a:schemeClr val="tx1"/>
          </a:solidFill>
          <a:latin typeface="+mn-ea"/>
          <a:ea typeface="+mn-ea"/>
          <a:cs typeface="+mn-cs"/>
        </a:defRPr>
      </a:lvl8pPr>
      <a:lvl9pPr marL="2505456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600">
          <a:solidFill>
            <a:schemeClr val="tx1"/>
          </a:solidFill>
          <a:latin typeface="+mn-ea"/>
          <a:ea typeface="+mn-ea"/>
          <a:cs typeface="+mn-cs"/>
        </a:defRPr>
      </a:lvl9pPr>
    </p:bodyStyle>
    <p:otherStyle>
      <a:lvl1pPr marL="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7"/>
            <a:ext cx="7772400" cy="216024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Monotype Corsiva" panose="03010101010201010101" pitchFamily="66" charset="0"/>
              </a:rPr>
              <a:t>Проект: «Ознакомление детей младшего возраста с общими математическими понятиями»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352928" cy="4248472"/>
          </a:xfrm>
        </p:spPr>
        <p:txBody>
          <a:bodyPr>
            <a:normAutofit/>
          </a:bodyPr>
          <a:lstStyle/>
          <a:p>
            <a:r>
              <a:rPr lang="ru-RU" dirty="0">
                <a:latin typeface="Monotype Corsiva" panose="03010101010201010101" pitchFamily="66" charset="0"/>
              </a:rPr>
              <a:t>Отношениями предметов,</a:t>
            </a:r>
          </a:p>
          <a:p>
            <a:r>
              <a:rPr lang="ru-RU" dirty="0">
                <a:latin typeface="Monotype Corsiva" panose="03010101010201010101" pitchFamily="66" charset="0"/>
              </a:rPr>
              <a:t>Сравнения чисел 1 и 2,</a:t>
            </a:r>
          </a:p>
          <a:p>
            <a:r>
              <a:rPr lang="ru-RU" dirty="0">
                <a:latin typeface="Monotype Corsiva" panose="03010101010201010101" pitchFamily="66" charset="0"/>
              </a:rPr>
              <a:t>Сравнение по высоте,</a:t>
            </a:r>
          </a:p>
          <a:p>
            <a:r>
              <a:rPr lang="ru-RU" dirty="0">
                <a:latin typeface="Monotype Corsiva" panose="03010101010201010101" pitchFamily="66" charset="0"/>
              </a:rPr>
              <a:t>Знакомство с геометрическими фигурами: круг, </a:t>
            </a:r>
            <a:endParaRPr lang="ru-RU" dirty="0" smtClean="0">
              <a:latin typeface="Monotype Corsiva" panose="03010101010201010101" pitchFamily="66" charset="0"/>
            </a:endParaRPr>
          </a:p>
          <a:p>
            <a:r>
              <a:rPr lang="ru-RU" dirty="0" smtClean="0">
                <a:latin typeface="Monotype Corsiva" panose="03010101010201010101" pitchFamily="66" charset="0"/>
              </a:rPr>
              <a:t>квадрат</a:t>
            </a:r>
            <a:r>
              <a:rPr lang="ru-RU" dirty="0">
                <a:latin typeface="Monotype Corsiva" panose="03010101010201010101" pitchFamily="66" charset="0"/>
              </a:rPr>
              <a:t>, треугольник</a:t>
            </a:r>
            <a:r>
              <a:rPr lang="ru-RU" dirty="0" smtClean="0">
                <a:latin typeface="Monotype Corsiva" panose="03010101010201010101" pitchFamily="66" charset="0"/>
              </a:rPr>
              <a:t>.</a:t>
            </a:r>
          </a:p>
          <a:p>
            <a:endParaRPr lang="ru-RU" dirty="0" smtClean="0">
              <a:latin typeface="Monotype Corsiva" panose="03010101010201010101" pitchFamily="66" charset="0"/>
            </a:endParaRPr>
          </a:p>
          <a:p>
            <a:pPr algn="r"/>
            <a:r>
              <a:rPr lang="ru-RU" b="1" dirty="0">
                <a:latin typeface="Monotype Corsiva" panose="03010101010201010101" pitchFamily="66" charset="0"/>
              </a:rPr>
              <a:t>Подготовила: </a:t>
            </a:r>
            <a:endParaRPr lang="ru-RU" b="1" dirty="0" smtClean="0">
              <a:latin typeface="Monotype Corsiva" panose="03010101010201010101" pitchFamily="66" charset="0"/>
            </a:endParaRPr>
          </a:p>
          <a:p>
            <a:pPr algn="r"/>
            <a:r>
              <a:rPr lang="ru-RU" b="1" dirty="0" smtClean="0">
                <a:latin typeface="Monotype Corsiva" panose="03010101010201010101" pitchFamily="66" charset="0"/>
              </a:rPr>
              <a:t>Лукьянова </a:t>
            </a:r>
            <a:r>
              <a:rPr lang="ru-RU" b="1" dirty="0">
                <a:latin typeface="Monotype Corsiva" panose="03010101010201010101" pitchFamily="66" charset="0"/>
              </a:rPr>
              <a:t>Л.М. воспитатель гр. № 1-2</a:t>
            </a:r>
            <a:endParaRPr lang="ru-RU" dirty="0">
              <a:latin typeface="Monotype Corsiva" panose="03010101010201010101" pitchFamily="66" charset="0"/>
            </a:endParaRPr>
          </a:p>
          <a:p>
            <a:endParaRPr lang="ru-RU" dirty="0">
              <a:latin typeface="Monotype Corsiva" panose="03010101010201010101" pitchFamily="66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8739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2952327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Monotype Corsiva" panose="03010101010201010101" pitchFamily="66" charset="0"/>
              </a:rPr>
              <a:t>Экскурсия по территории детского сада: рассматривание деревьев </a:t>
            </a:r>
            <a:r>
              <a:rPr lang="ru-RU" dirty="0" smtClean="0">
                <a:latin typeface="Monotype Corsiva" panose="03010101010201010101" pitchFamily="66" charset="0"/>
              </a:rPr>
              <a:t>              (высокие), </a:t>
            </a:r>
            <a:r>
              <a:rPr lang="ru-RU" dirty="0">
                <a:latin typeface="Monotype Corsiva" panose="03010101010201010101" pitchFamily="66" charset="0"/>
              </a:rPr>
              <a:t>кустарников (низкие), дерево одно, а листочков упало с него много; воспитатель один, а детей много; учимся вставать парами (равно, не равно пар) и т.д. </a:t>
            </a:r>
          </a:p>
          <a:p>
            <a:r>
              <a:rPr lang="ru-RU" dirty="0">
                <a:latin typeface="Monotype Corsiva" panose="03010101010201010101" pitchFamily="66" charset="0"/>
              </a:rPr>
              <a:t>Дидактические игры на улице:</a:t>
            </a:r>
          </a:p>
          <a:p>
            <a:r>
              <a:rPr lang="ru-RU" dirty="0">
                <a:latin typeface="Monotype Corsiva" panose="03010101010201010101" pitchFamily="66" charset="0"/>
              </a:rPr>
              <a:t>«Найди одинаковые совочки» (по форме, по цвету), «подбери совочек и </a:t>
            </a:r>
            <a:r>
              <a:rPr lang="ru-RU" dirty="0" smtClean="0">
                <a:latin typeface="Monotype Corsiva" panose="03010101010201010101" pitchFamily="66" charset="0"/>
              </a:rPr>
              <a:t>          формочку</a:t>
            </a:r>
            <a:r>
              <a:rPr lang="ru-RU" dirty="0">
                <a:latin typeface="Monotype Corsiva" panose="03010101010201010101" pitchFamily="66" charset="0"/>
              </a:rPr>
              <a:t>, чтобы получилась пара»,</a:t>
            </a:r>
          </a:p>
          <a:p>
            <a:r>
              <a:rPr lang="ru-RU" dirty="0">
                <a:latin typeface="Monotype Corsiva" panose="03010101010201010101" pitchFamily="66" charset="0"/>
              </a:rPr>
              <a:t>(если не хватило сочка или формочки – не получилась пара: чего больше, </a:t>
            </a:r>
            <a:r>
              <a:rPr lang="ru-RU" dirty="0" smtClean="0">
                <a:latin typeface="Monotype Corsiva" panose="03010101010201010101" pitchFamily="66" charset="0"/>
              </a:rPr>
              <a:t>     чего </a:t>
            </a:r>
            <a:r>
              <a:rPr lang="ru-RU" dirty="0">
                <a:latin typeface="Monotype Corsiva" panose="03010101010201010101" pitchFamily="66" charset="0"/>
              </a:rPr>
              <a:t>меньше). Делать практические выводы.</a:t>
            </a:r>
          </a:p>
          <a:p>
            <a:r>
              <a:rPr lang="ru-RU" dirty="0">
                <a:latin typeface="Monotype Corsiva" panose="03010101010201010101" pitchFamily="66" charset="0"/>
              </a:rPr>
              <a:t>Также сравнивать камешки, веточки (опавшие с деревьев).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501008"/>
            <a:ext cx="4392488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469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latin typeface="Monotype Corsiva" panose="03010101010201010101" pitchFamily="66" charset="0"/>
              </a:rPr>
              <a:t>Конструирование: </a:t>
            </a:r>
            <a:r>
              <a:rPr lang="ru-RU" dirty="0">
                <a:latin typeface="Monotype Corsiva" panose="03010101010201010101" pitchFamily="66" charset="0"/>
              </a:rPr>
              <a:t>(из деталей деревянного конструктора):</a:t>
            </a:r>
          </a:p>
          <a:p>
            <a:r>
              <a:rPr lang="ru-RU" dirty="0">
                <a:latin typeface="Monotype Corsiva" panose="03010101010201010101" pitchFamily="66" charset="0"/>
              </a:rPr>
              <a:t>«длинная дорожка», «короткая дорожка», «высокий забор», «низкий </a:t>
            </a:r>
            <a:r>
              <a:rPr lang="ru-RU" dirty="0" smtClean="0">
                <a:latin typeface="Monotype Corsiva" panose="03010101010201010101" pitchFamily="66" charset="0"/>
              </a:rPr>
              <a:t>  забор</a:t>
            </a:r>
            <a:r>
              <a:rPr lang="ru-RU" dirty="0">
                <a:latin typeface="Monotype Corsiva" panose="03010101010201010101" pitchFamily="66" charset="0"/>
              </a:rPr>
              <a:t>», «два стула и стол», «кровать», «диван», «башня высокая», </a:t>
            </a:r>
            <a:r>
              <a:rPr lang="ru-RU" dirty="0" smtClean="0">
                <a:latin typeface="Monotype Corsiva" panose="03010101010201010101" pitchFamily="66" charset="0"/>
              </a:rPr>
              <a:t>      «</a:t>
            </a:r>
            <a:r>
              <a:rPr lang="ru-RU" dirty="0">
                <a:latin typeface="Monotype Corsiva" panose="03010101010201010101" pitchFamily="66" charset="0"/>
              </a:rPr>
              <a:t>башня низкая», «домик», «горка» и др. </a:t>
            </a:r>
          </a:p>
          <a:p>
            <a:r>
              <a:rPr lang="ru-RU" b="1" dirty="0">
                <a:latin typeface="Monotype Corsiva" panose="03010101010201010101" pitchFamily="66" charset="0"/>
              </a:rPr>
              <a:t>Лепка из пластилина:</a:t>
            </a:r>
            <a:endParaRPr lang="ru-RU" dirty="0">
              <a:latin typeface="Monotype Corsiva" panose="03010101010201010101" pitchFamily="66" charset="0"/>
            </a:endParaRPr>
          </a:p>
          <a:p>
            <a:r>
              <a:rPr lang="ru-RU" dirty="0">
                <a:latin typeface="Monotype Corsiva" panose="03010101010201010101" pitchFamily="66" charset="0"/>
              </a:rPr>
              <a:t>«дождик и тучка», «витамины в баночке», «много конфет на </a:t>
            </a:r>
            <a:r>
              <a:rPr lang="ru-RU" dirty="0" smtClean="0">
                <a:latin typeface="Monotype Corsiva" panose="03010101010201010101" pitchFamily="66" charset="0"/>
              </a:rPr>
              <a:t>             тарелочке</a:t>
            </a:r>
            <a:r>
              <a:rPr lang="ru-RU" dirty="0">
                <a:latin typeface="Monotype Corsiva" panose="03010101010201010101" pitchFamily="66" charset="0"/>
              </a:rPr>
              <a:t>», коллективные работы – пластилиновые картинки </a:t>
            </a:r>
            <a:r>
              <a:rPr lang="ru-RU" dirty="0" smtClean="0">
                <a:latin typeface="Monotype Corsiva" panose="03010101010201010101" pitchFamily="66" charset="0"/>
              </a:rPr>
              <a:t>         «</a:t>
            </a:r>
            <a:r>
              <a:rPr lang="ru-RU" dirty="0">
                <a:latin typeface="Monotype Corsiva" panose="03010101010201010101" pitchFamily="66" charset="0"/>
              </a:rPr>
              <a:t>мячик», «осенний листочек».</a:t>
            </a:r>
          </a:p>
          <a:p>
            <a:r>
              <a:rPr lang="ru-RU" dirty="0">
                <a:latin typeface="Monotype Corsiva" panose="03010101010201010101" pitchFamily="66" charset="0"/>
              </a:rPr>
              <a:t> </a:t>
            </a:r>
            <a:r>
              <a:rPr lang="ru-RU" b="1" dirty="0" smtClean="0">
                <a:latin typeface="Monotype Corsiva" panose="03010101010201010101" pitchFamily="66" charset="0"/>
              </a:rPr>
              <a:t>Аппликация</a:t>
            </a:r>
            <a:r>
              <a:rPr lang="ru-RU" b="1" dirty="0">
                <a:latin typeface="Monotype Corsiva" panose="03010101010201010101" pitchFamily="66" charset="0"/>
              </a:rPr>
              <a:t>:</a:t>
            </a:r>
            <a:endParaRPr lang="ru-RU" dirty="0">
              <a:latin typeface="Monotype Corsiva" panose="03010101010201010101" pitchFamily="66" charset="0"/>
            </a:endParaRPr>
          </a:p>
          <a:p>
            <a:r>
              <a:rPr lang="ru-RU" dirty="0" err="1">
                <a:latin typeface="Monotype Corsiva" panose="03010101010201010101" pitchFamily="66" charset="0"/>
              </a:rPr>
              <a:t>Стикеры</a:t>
            </a:r>
            <a:r>
              <a:rPr lang="ru-RU" dirty="0">
                <a:latin typeface="Monotype Corsiva" panose="03010101010201010101" pitchFamily="66" charset="0"/>
              </a:rPr>
              <a:t> (наклейки) – «укрась салфетку», «дикие животные в </a:t>
            </a:r>
            <a:r>
              <a:rPr lang="ru-RU" dirty="0" smtClean="0">
                <a:latin typeface="Monotype Corsiva" panose="03010101010201010101" pitchFamily="66" charset="0"/>
              </a:rPr>
              <a:t>            клетке</a:t>
            </a:r>
            <a:r>
              <a:rPr lang="ru-RU" dirty="0">
                <a:latin typeface="Monotype Corsiva" panose="03010101010201010101" pitchFamily="66" charset="0"/>
              </a:rPr>
              <a:t>», аппликация из готовых форм – «воздушные шарики», </a:t>
            </a:r>
            <a:r>
              <a:rPr lang="ru-RU" dirty="0" smtClean="0">
                <a:latin typeface="Monotype Corsiva" panose="03010101010201010101" pitchFamily="66" charset="0"/>
              </a:rPr>
              <a:t>          «</a:t>
            </a:r>
            <a:r>
              <a:rPr lang="ru-RU" dirty="0">
                <a:latin typeface="Monotype Corsiva" panose="03010101010201010101" pitchFamily="66" charset="0"/>
              </a:rPr>
              <a:t>грибы», коллективные работы «цыплёнок», «барашек», «снеговик».</a:t>
            </a:r>
          </a:p>
          <a:p>
            <a:r>
              <a:rPr lang="ru-RU" b="1" dirty="0">
                <a:latin typeface="Monotype Corsiva" panose="03010101010201010101" pitchFamily="66" charset="0"/>
              </a:rPr>
              <a:t> </a:t>
            </a:r>
            <a:r>
              <a:rPr lang="ru-RU" b="1" dirty="0" smtClean="0">
                <a:latin typeface="Monotype Corsiva" panose="03010101010201010101" pitchFamily="66" charset="0"/>
              </a:rPr>
              <a:t>Рисование</a:t>
            </a:r>
            <a:r>
              <a:rPr lang="ru-RU" b="1" dirty="0">
                <a:latin typeface="Monotype Corsiva" panose="03010101010201010101" pitchFamily="66" charset="0"/>
              </a:rPr>
              <a:t>:</a:t>
            </a:r>
            <a:endParaRPr lang="ru-RU" dirty="0">
              <a:latin typeface="Monotype Corsiva" panose="03010101010201010101" pitchFamily="66" charset="0"/>
            </a:endParaRPr>
          </a:p>
          <a:p>
            <a:r>
              <a:rPr lang="ru-RU" dirty="0">
                <a:latin typeface="Monotype Corsiva" panose="03010101010201010101" pitchFamily="66" charset="0"/>
              </a:rPr>
              <a:t>«дорисуй мышкам хвостики», «дорисуй грибам ножки», «листопад</a:t>
            </a:r>
            <a:r>
              <a:rPr lang="ru-RU" dirty="0" smtClean="0">
                <a:latin typeface="Monotype Corsiva" panose="03010101010201010101" pitchFamily="66" charset="0"/>
              </a:rPr>
              <a:t>»,   </a:t>
            </a:r>
            <a:r>
              <a:rPr lang="ru-RU" dirty="0">
                <a:latin typeface="Monotype Corsiva" panose="03010101010201010101" pitchFamily="66" charset="0"/>
              </a:rPr>
              <a:t>«дождик», «раскрась картинку»  и др.</a:t>
            </a:r>
          </a:p>
          <a:p>
            <a:r>
              <a:rPr lang="ru-RU" dirty="0">
                <a:latin typeface="Monotype Corsiva" panose="03010101010201010101" pitchFamily="66" charset="0"/>
              </a:rPr>
              <a:t>Коллективная работа «лохматый пёс».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7736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effectLst/>
                <a:latin typeface="Monotype Corsiva" panose="03010101010201010101" pitchFamily="66" charset="0"/>
              </a:rPr>
              <a:t>3 этап. Результаты.</a:t>
            </a:r>
            <a:br>
              <a:rPr lang="ru-RU" dirty="0">
                <a:effectLst/>
                <a:latin typeface="Monotype Corsiva" panose="03010101010201010101" pitchFamily="66" charset="0"/>
              </a:rPr>
            </a:b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ru-RU" dirty="0">
                <a:latin typeface="Monotype Corsiva" panose="03010101010201010101" pitchFamily="66" charset="0"/>
              </a:rPr>
              <a:t>Просмотр деятельности детей в группе.</a:t>
            </a:r>
          </a:p>
          <a:p>
            <a:pPr lvl="0"/>
            <a:r>
              <a:rPr lang="ru-RU" dirty="0">
                <a:latin typeface="Monotype Corsiva" panose="03010101010201010101" pitchFamily="66" charset="0"/>
              </a:rPr>
              <a:t>Сравнение групп предметов путём наложения и </a:t>
            </a:r>
            <a:r>
              <a:rPr lang="ru-RU" dirty="0" smtClean="0">
                <a:latin typeface="Monotype Corsiva" panose="03010101010201010101" pitchFamily="66" charset="0"/>
              </a:rPr>
              <a:t>                  приложения </a:t>
            </a:r>
            <a:r>
              <a:rPr lang="ru-RU" dirty="0">
                <a:latin typeface="Monotype Corsiva" panose="03010101010201010101" pitchFamily="66" charset="0"/>
              </a:rPr>
              <a:t>(равно, не равно, столько же, не столько же, </a:t>
            </a:r>
            <a:r>
              <a:rPr lang="ru-RU" dirty="0" smtClean="0">
                <a:latin typeface="Monotype Corsiva" panose="03010101010201010101" pitchFamily="66" charset="0"/>
              </a:rPr>
              <a:t>   чего </a:t>
            </a:r>
            <a:r>
              <a:rPr lang="ru-RU" dirty="0">
                <a:latin typeface="Monotype Corsiva" panose="03010101010201010101" pitchFamily="66" charset="0"/>
              </a:rPr>
              <a:t>больше, чего меньше)</a:t>
            </a:r>
          </a:p>
          <a:p>
            <a:pPr lvl="0"/>
            <a:r>
              <a:rPr lang="ru-RU" dirty="0">
                <a:latin typeface="Monotype Corsiva" panose="03010101010201010101" pitchFamily="66" charset="0"/>
              </a:rPr>
              <a:t>Учимся называть и сравнивать числа 1 и 2.</a:t>
            </a:r>
          </a:p>
          <a:p>
            <a:pPr lvl="0"/>
            <a:r>
              <a:rPr lang="ru-RU" dirty="0">
                <a:latin typeface="Monotype Corsiva" panose="03010101010201010101" pitchFamily="66" charset="0"/>
              </a:rPr>
              <a:t>Различение и называние геометрических фигур: квадрат, </a:t>
            </a:r>
            <a:r>
              <a:rPr lang="ru-RU" dirty="0" smtClean="0">
                <a:latin typeface="Monotype Corsiva" panose="03010101010201010101" pitchFamily="66" charset="0"/>
              </a:rPr>
              <a:t> круг</a:t>
            </a:r>
            <a:r>
              <a:rPr lang="ru-RU" dirty="0">
                <a:latin typeface="Monotype Corsiva" panose="03010101010201010101" pitchFamily="66" charset="0"/>
              </a:rPr>
              <a:t>, треугольник.</a:t>
            </a:r>
          </a:p>
          <a:p>
            <a:pPr lvl="0"/>
            <a:r>
              <a:rPr lang="ru-RU" dirty="0">
                <a:latin typeface="Monotype Corsiva" panose="03010101010201010101" pitchFamily="66" charset="0"/>
              </a:rPr>
              <a:t>Сравнение двух предметов по высоте.</a:t>
            </a:r>
          </a:p>
          <a:p>
            <a:pPr lvl="0"/>
            <a:r>
              <a:rPr lang="ru-RU" dirty="0">
                <a:latin typeface="Monotype Corsiva" panose="03010101010201010101" pitchFamily="66" charset="0"/>
              </a:rPr>
              <a:t>Различать понятия: большой – маленький, длинный – </a:t>
            </a:r>
            <a:r>
              <a:rPr lang="ru-RU" dirty="0" smtClean="0">
                <a:latin typeface="Monotype Corsiva" panose="03010101010201010101" pitchFamily="66" charset="0"/>
              </a:rPr>
              <a:t>     короткий</a:t>
            </a:r>
            <a:r>
              <a:rPr lang="ru-RU" dirty="0">
                <a:latin typeface="Monotype Corsiva" panose="03010101010201010101" pitchFamily="66" charset="0"/>
              </a:rPr>
              <a:t>, счёт на слух.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503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latin typeface="Monotype Corsiva" panose="03010101010201010101" pitchFamily="66" charset="0"/>
              </a:rPr>
              <a:t>Предметная область:</a:t>
            </a:r>
            <a:endParaRPr lang="ru-RU" dirty="0">
              <a:latin typeface="Monotype Corsiva" panose="03010101010201010101" pitchFamily="66" charset="0"/>
            </a:endParaRPr>
          </a:p>
          <a:p>
            <a:r>
              <a:rPr lang="ru-RU" b="1" dirty="0" err="1">
                <a:latin typeface="Monotype Corsiva" panose="03010101010201010101" pitchFamily="66" charset="0"/>
              </a:rPr>
              <a:t>межпредметный</a:t>
            </a:r>
            <a:r>
              <a:rPr lang="ru-RU" b="1" dirty="0">
                <a:latin typeface="Monotype Corsiva" panose="03010101010201010101" pitchFamily="66" charset="0"/>
              </a:rPr>
              <a:t> проект:</a:t>
            </a:r>
            <a:endParaRPr lang="ru-RU" dirty="0">
              <a:latin typeface="Monotype Corsiva" panose="03010101010201010101" pitchFamily="66" charset="0"/>
            </a:endParaRPr>
          </a:p>
          <a:p>
            <a:r>
              <a:rPr lang="ru-RU" dirty="0">
                <a:latin typeface="Monotype Corsiva" panose="03010101010201010101" pitchFamily="66" charset="0"/>
              </a:rPr>
              <a:t>«познание», «коммуникация», «чтение художественной </a:t>
            </a:r>
            <a:r>
              <a:rPr lang="ru-RU" dirty="0" smtClean="0">
                <a:latin typeface="Monotype Corsiva" panose="03010101010201010101" pitchFamily="66" charset="0"/>
              </a:rPr>
              <a:t>              литературы</a:t>
            </a:r>
            <a:r>
              <a:rPr lang="ru-RU" dirty="0">
                <a:latin typeface="Monotype Corsiva" panose="03010101010201010101" pitchFamily="66" charset="0"/>
              </a:rPr>
              <a:t>», «физическая культура», «социализация», </a:t>
            </a:r>
            <a:r>
              <a:rPr lang="ru-RU" dirty="0" smtClean="0">
                <a:latin typeface="Monotype Corsiva" panose="03010101010201010101" pitchFamily="66" charset="0"/>
              </a:rPr>
              <a:t>            «</a:t>
            </a:r>
            <a:r>
              <a:rPr lang="ru-RU" dirty="0">
                <a:latin typeface="Monotype Corsiva" panose="03010101010201010101" pitchFamily="66" charset="0"/>
              </a:rPr>
              <a:t>художественно-эстетическое развитие».</a:t>
            </a:r>
          </a:p>
          <a:p>
            <a:r>
              <a:rPr lang="ru-RU" b="1" dirty="0">
                <a:latin typeface="Monotype Corsiva" panose="03010101010201010101" pitchFamily="66" charset="0"/>
              </a:rPr>
              <a:t>Техническое оснащение:</a:t>
            </a:r>
            <a:endParaRPr lang="ru-RU" dirty="0">
              <a:latin typeface="Monotype Corsiva" panose="03010101010201010101" pitchFamily="66" charset="0"/>
            </a:endParaRPr>
          </a:p>
          <a:p>
            <a:r>
              <a:rPr lang="ru-RU" dirty="0" smtClean="0">
                <a:latin typeface="Monotype Corsiva" panose="03010101010201010101" pitchFamily="66" charset="0"/>
              </a:rPr>
              <a:t>Аудио </a:t>
            </a:r>
            <a:r>
              <a:rPr lang="ru-RU" dirty="0">
                <a:latin typeface="Monotype Corsiva" panose="03010101010201010101" pitchFamily="66" charset="0"/>
              </a:rPr>
              <a:t>и видеотехника.</a:t>
            </a:r>
          </a:p>
          <a:p>
            <a:r>
              <a:rPr lang="ru-RU" b="1" dirty="0">
                <a:latin typeface="Monotype Corsiva" panose="03010101010201010101" pitchFamily="66" charset="0"/>
              </a:rPr>
              <a:t>Информационное оснащение:</a:t>
            </a:r>
            <a:endParaRPr lang="ru-RU" dirty="0">
              <a:latin typeface="Monotype Corsiva" panose="03010101010201010101" pitchFamily="66" charset="0"/>
            </a:endParaRPr>
          </a:p>
          <a:p>
            <a:r>
              <a:rPr lang="ru-RU" dirty="0">
                <a:latin typeface="Monotype Corsiva" panose="03010101010201010101" pitchFamily="66" charset="0"/>
              </a:rPr>
              <a:t>Ознакомление с природой, детская литература, иллюстрации к книгам, видеоматериалы, мультфильмы по знакомым </a:t>
            </a:r>
            <a:r>
              <a:rPr lang="ru-RU" dirty="0" smtClean="0">
                <a:latin typeface="Monotype Corsiva" panose="03010101010201010101" pitchFamily="66" charset="0"/>
              </a:rPr>
              <a:t>             сказкам</a:t>
            </a:r>
            <a:r>
              <a:rPr lang="ru-RU" dirty="0">
                <a:latin typeface="Monotype Corsiva" panose="03010101010201010101" pitchFamily="66" charset="0"/>
              </a:rPr>
              <a:t>, стихам.</a:t>
            </a:r>
          </a:p>
          <a:p>
            <a:r>
              <a:rPr lang="ru-RU" b="1" dirty="0">
                <a:latin typeface="Monotype Corsiva" panose="03010101010201010101" pitchFamily="66" charset="0"/>
              </a:rPr>
              <a:t>Комментарии:</a:t>
            </a:r>
            <a:endParaRPr lang="ru-RU" dirty="0">
              <a:latin typeface="Monotype Corsiva" panose="03010101010201010101" pitchFamily="66" charset="0"/>
            </a:endParaRPr>
          </a:p>
          <a:p>
            <a:r>
              <a:rPr lang="ru-RU" dirty="0">
                <a:latin typeface="Monotype Corsiva" panose="03010101010201010101" pitchFamily="66" charset="0"/>
              </a:rPr>
              <a:t>Выполненная работа представлена на педсовете.</a:t>
            </a:r>
          </a:p>
          <a:p>
            <a:r>
              <a:rPr lang="ru-RU" b="1" dirty="0">
                <a:latin typeface="Monotype Corsiva" panose="03010101010201010101" pitchFamily="66" charset="0"/>
              </a:rPr>
              <a:t>                  </a:t>
            </a:r>
            <a:endParaRPr lang="ru-RU" dirty="0">
              <a:latin typeface="Monotype Corsiva" panose="03010101010201010101" pitchFamily="66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3602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549274"/>
            <a:ext cx="8229600" cy="5760045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latin typeface="Monotype Corsiva" panose="03010101010201010101" pitchFamily="66" charset="0"/>
              </a:rPr>
              <a:t>Проблемная ситуация: </a:t>
            </a:r>
            <a:r>
              <a:rPr lang="ru-RU" dirty="0">
                <a:latin typeface="Monotype Corsiva" panose="03010101010201010101" pitchFamily="66" charset="0"/>
              </a:rPr>
              <a:t>дети младшего дошкольного возраста </a:t>
            </a:r>
            <a:r>
              <a:rPr lang="ru-RU" dirty="0" smtClean="0">
                <a:latin typeface="Monotype Corsiva" panose="03010101010201010101" pitchFamily="66" charset="0"/>
              </a:rPr>
              <a:t>  не </a:t>
            </a:r>
            <a:r>
              <a:rPr lang="ru-RU" dirty="0">
                <a:latin typeface="Monotype Corsiva" panose="03010101010201010101" pitchFamily="66" charset="0"/>
              </a:rPr>
              <a:t>имеют достаточного представления о математических </a:t>
            </a:r>
            <a:r>
              <a:rPr lang="ru-RU" dirty="0" smtClean="0">
                <a:latin typeface="Monotype Corsiva" panose="03010101010201010101" pitchFamily="66" charset="0"/>
              </a:rPr>
              <a:t>      знаниях</a:t>
            </a:r>
            <a:r>
              <a:rPr lang="ru-RU" dirty="0">
                <a:latin typeface="Monotype Corsiva" panose="03010101010201010101" pitchFamily="66" charset="0"/>
              </a:rPr>
              <a:t>, ещё нет осознанного отношения к собственной </a:t>
            </a:r>
            <a:r>
              <a:rPr lang="ru-RU" dirty="0" smtClean="0">
                <a:latin typeface="Monotype Corsiva" panose="03010101010201010101" pitchFamily="66" charset="0"/>
              </a:rPr>
              <a:t>            деятельности</a:t>
            </a:r>
            <a:r>
              <a:rPr lang="ru-RU" dirty="0">
                <a:latin typeface="Monotype Corsiva" panose="03010101010201010101" pitchFamily="66" charset="0"/>
              </a:rPr>
              <a:t>.</a:t>
            </a:r>
          </a:p>
          <a:p>
            <a:r>
              <a:rPr lang="ru-RU" b="1" dirty="0">
                <a:latin typeface="Monotype Corsiva" panose="03010101010201010101" pitchFamily="66" charset="0"/>
              </a:rPr>
              <a:t>Проблема:</a:t>
            </a:r>
            <a:r>
              <a:rPr lang="ru-RU" dirty="0">
                <a:latin typeface="Monotype Corsiva" panose="03010101010201010101" pitchFamily="66" charset="0"/>
              </a:rPr>
              <a:t> не все дети включаются в игровые моменты, одни </a:t>
            </a:r>
            <a:r>
              <a:rPr lang="ru-RU" dirty="0" smtClean="0">
                <a:latin typeface="Monotype Corsiva" panose="03010101010201010101" pitchFamily="66" charset="0"/>
              </a:rPr>
              <a:t>  проявляют </a:t>
            </a:r>
            <a:r>
              <a:rPr lang="ru-RU" dirty="0">
                <a:latin typeface="Monotype Corsiva" panose="03010101010201010101" pitchFamily="66" charset="0"/>
              </a:rPr>
              <a:t>робость, другие активны, коммуникабельны, но не могут грамотно оформить свою мысль, ответить на вопрос </a:t>
            </a:r>
            <a:r>
              <a:rPr lang="ru-RU" dirty="0" smtClean="0">
                <a:latin typeface="Monotype Corsiva" panose="03010101010201010101" pitchFamily="66" charset="0"/>
              </a:rPr>
              <a:t>   воспитателя</a:t>
            </a:r>
            <a:r>
              <a:rPr lang="ru-RU" dirty="0">
                <a:latin typeface="Monotype Corsiva" panose="03010101010201010101" pitchFamily="66" charset="0"/>
              </a:rPr>
              <a:t>. Устанавливать соотнесение предмета и </a:t>
            </a:r>
            <a:r>
              <a:rPr lang="ru-RU" dirty="0" smtClean="0">
                <a:latin typeface="Monotype Corsiva" panose="03010101010201010101" pitchFamily="66" charset="0"/>
              </a:rPr>
              <a:t>              заместителя</a:t>
            </a:r>
            <a:r>
              <a:rPr lang="ru-RU" dirty="0">
                <a:latin typeface="Monotype Corsiva" panose="03010101010201010101" pitchFamily="66" charset="0"/>
              </a:rPr>
              <a:t>, отвечать на вопрос: больше, меньше, столько же, не столько же, равно, не равно. Узнавать геометрические </a:t>
            </a:r>
            <a:r>
              <a:rPr lang="ru-RU" dirty="0" smtClean="0">
                <a:latin typeface="Monotype Corsiva" panose="03010101010201010101" pitchFamily="66" charset="0"/>
              </a:rPr>
              <a:t>        фигуры</a:t>
            </a:r>
            <a:r>
              <a:rPr lang="ru-RU" dirty="0">
                <a:latin typeface="Monotype Corsiva" panose="03010101010201010101" pitchFamily="66" charset="0"/>
              </a:rPr>
              <a:t>: круг, квадрат, треугольник, а также иметь </a:t>
            </a:r>
            <a:r>
              <a:rPr lang="ru-RU" dirty="0" smtClean="0">
                <a:latin typeface="Monotype Corsiva" panose="03010101010201010101" pitchFamily="66" charset="0"/>
              </a:rPr>
              <a:t>                 представления </a:t>
            </a:r>
            <a:r>
              <a:rPr lang="ru-RU" dirty="0">
                <a:latin typeface="Monotype Corsiva" panose="03010101010201010101" pitchFamily="66" charset="0"/>
              </a:rPr>
              <a:t>о величине: большой, маленький, высокий, </a:t>
            </a:r>
            <a:r>
              <a:rPr lang="ru-RU" dirty="0" smtClean="0">
                <a:latin typeface="Monotype Corsiva" panose="03010101010201010101" pitchFamily="66" charset="0"/>
              </a:rPr>
              <a:t>          низкий</a:t>
            </a:r>
            <a:r>
              <a:rPr lang="ru-RU" dirty="0">
                <a:latin typeface="Monotype Corsiva" panose="03010101010201010101" pitchFamily="66" charset="0"/>
              </a:rPr>
              <a:t>. На этапе дошкольной подготовки формируются </a:t>
            </a:r>
            <a:r>
              <a:rPr lang="ru-RU" dirty="0" smtClean="0">
                <a:latin typeface="Monotype Corsiva" panose="03010101010201010101" pitchFamily="66" charset="0"/>
              </a:rPr>
              <a:t>          пространственные </a:t>
            </a:r>
            <a:r>
              <a:rPr lang="ru-RU" dirty="0">
                <a:latin typeface="Monotype Corsiva" panose="03010101010201010101" pitchFamily="66" charset="0"/>
              </a:rPr>
              <a:t>и временные отношения: слева-направо, </a:t>
            </a:r>
            <a:r>
              <a:rPr lang="ru-RU" dirty="0" smtClean="0">
                <a:latin typeface="Monotype Corsiva" panose="03010101010201010101" pitchFamily="66" charset="0"/>
              </a:rPr>
              <a:t>      вверху-внизу</a:t>
            </a:r>
            <a:r>
              <a:rPr lang="ru-RU" dirty="0">
                <a:latin typeface="Monotype Corsiva" panose="03010101010201010101" pitchFamily="66" charset="0"/>
              </a:rPr>
              <a:t>, впереди-сзади, близко-далеко, выше-ниже. </a:t>
            </a:r>
            <a:r>
              <a:rPr lang="ru-RU" dirty="0" smtClean="0">
                <a:latin typeface="Monotype Corsiva" panose="03010101010201010101" pitchFamily="66" charset="0"/>
              </a:rPr>
              <a:t>            Формируются </a:t>
            </a:r>
            <a:r>
              <a:rPr lang="ru-RU" dirty="0">
                <a:latin typeface="Monotype Corsiva" panose="03010101010201010101" pitchFamily="66" charset="0"/>
              </a:rPr>
              <a:t>представления: утро-день-вечер-ночь.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80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latin typeface="Monotype Corsiva" panose="03010101010201010101" pitchFamily="66" charset="0"/>
              </a:rPr>
              <a:t>Цель проекта: </a:t>
            </a:r>
            <a:r>
              <a:rPr lang="ru-RU" dirty="0">
                <a:latin typeface="Monotype Corsiva" panose="03010101010201010101" pitchFamily="66" charset="0"/>
              </a:rPr>
              <a:t>развитие у детей кругозора, интеллекта, </a:t>
            </a:r>
            <a:r>
              <a:rPr lang="ru-RU" dirty="0" smtClean="0">
                <a:latin typeface="Monotype Corsiva" panose="03010101010201010101" pitchFamily="66" charset="0"/>
              </a:rPr>
              <a:t>           личностных </a:t>
            </a:r>
            <a:r>
              <a:rPr lang="ru-RU" dirty="0">
                <a:latin typeface="Monotype Corsiva" panose="03010101010201010101" pitchFamily="66" charset="0"/>
              </a:rPr>
              <a:t>качеств, ориентировочных действий, </a:t>
            </a:r>
            <a:r>
              <a:rPr lang="ru-RU" dirty="0" smtClean="0">
                <a:latin typeface="Monotype Corsiva" panose="03010101010201010101" pitchFamily="66" charset="0"/>
              </a:rPr>
              <a:t>                     формирование </a:t>
            </a:r>
            <a:r>
              <a:rPr lang="ru-RU" dirty="0">
                <a:latin typeface="Monotype Corsiva" panose="03010101010201010101" pitchFamily="66" charset="0"/>
              </a:rPr>
              <a:t>у детей устойчивого интереса к </a:t>
            </a:r>
            <a:r>
              <a:rPr lang="ru-RU" dirty="0" smtClean="0">
                <a:latin typeface="Monotype Corsiva" panose="03010101010201010101" pitchFamily="66" charset="0"/>
              </a:rPr>
              <a:t>                           математике</a:t>
            </a:r>
            <a:r>
              <a:rPr lang="ru-RU" dirty="0">
                <a:latin typeface="Monotype Corsiva" panose="03010101010201010101" pitchFamily="66" charset="0"/>
              </a:rPr>
              <a:t>, воспитание внимания к интересной </a:t>
            </a:r>
            <a:r>
              <a:rPr lang="ru-RU" dirty="0" smtClean="0">
                <a:latin typeface="Monotype Corsiva" panose="03010101010201010101" pitchFamily="66" charset="0"/>
              </a:rPr>
              <a:t>                      деятельности. </a:t>
            </a:r>
            <a:r>
              <a:rPr lang="ru-RU" b="1" dirty="0" smtClean="0">
                <a:latin typeface="Monotype Corsiva" panose="03010101010201010101" pitchFamily="66" charset="0"/>
              </a:rPr>
              <a:t>                </a:t>
            </a:r>
            <a:endParaRPr lang="ru-RU" dirty="0">
              <a:latin typeface="Monotype Corsiva" panose="03010101010201010101" pitchFamily="66" charset="0"/>
            </a:endParaRPr>
          </a:p>
          <a:p>
            <a:r>
              <a:rPr lang="ru-RU" b="1" dirty="0" smtClean="0">
                <a:latin typeface="Monotype Corsiva" panose="03010101010201010101" pitchFamily="66" charset="0"/>
              </a:rPr>
              <a:t>Задачи </a:t>
            </a:r>
            <a:r>
              <a:rPr lang="ru-RU" b="1" dirty="0">
                <a:latin typeface="Monotype Corsiva" panose="03010101010201010101" pitchFamily="66" charset="0"/>
              </a:rPr>
              <a:t>проекта:</a:t>
            </a:r>
            <a:endParaRPr lang="ru-RU" dirty="0">
              <a:latin typeface="Monotype Corsiva" panose="03010101010201010101" pitchFamily="66" charset="0"/>
            </a:endParaRPr>
          </a:p>
          <a:p>
            <a:r>
              <a:rPr lang="ru-RU" dirty="0">
                <a:latin typeface="Monotype Corsiva" panose="03010101010201010101" pitchFamily="66" charset="0"/>
              </a:rPr>
              <a:t> - развитие интеллектуальных умений, умение сравнивать, </a:t>
            </a:r>
            <a:r>
              <a:rPr lang="ru-RU" dirty="0" smtClean="0">
                <a:latin typeface="Monotype Corsiva" panose="03010101010201010101" pitchFamily="66" charset="0"/>
              </a:rPr>
              <a:t>      группировать </a:t>
            </a:r>
            <a:r>
              <a:rPr lang="ru-RU" dirty="0">
                <a:latin typeface="Monotype Corsiva" panose="03010101010201010101" pitchFamily="66" charset="0"/>
              </a:rPr>
              <a:t>предметы, делать выводы,</a:t>
            </a:r>
          </a:p>
          <a:p>
            <a:r>
              <a:rPr lang="ru-RU" dirty="0">
                <a:latin typeface="Monotype Corsiva" panose="03010101010201010101" pitchFamily="66" charset="0"/>
              </a:rPr>
              <a:t> - организационные: работать по предложенному плану,</a:t>
            </a:r>
          </a:p>
          <a:p>
            <a:r>
              <a:rPr lang="ru-RU" dirty="0">
                <a:latin typeface="Monotype Corsiva" panose="03010101010201010101" pitchFamily="66" charset="0"/>
              </a:rPr>
              <a:t> - коммуникативные: слушать и понимать чужую речь, </a:t>
            </a:r>
            <a:r>
              <a:rPr lang="ru-RU" dirty="0" smtClean="0">
                <a:latin typeface="Monotype Corsiva" panose="03010101010201010101" pitchFamily="66" charset="0"/>
              </a:rPr>
              <a:t>            оформлять </a:t>
            </a:r>
            <a:r>
              <a:rPr lang="ru-RU" dirty="0">
                <a:latin typeface="Monotype Corsiva" panose="03010101010201010101" pitchFamily="66" charset="0"/>
              </a:rPr>
              <a:t>свою мысль в устной речи,</a:t>
            </a:r>
          </a:p>
          <a:p>
            <a:r>
              <a:rPr lang="ru-RU" dirty="0">
                <a:latin typeface="Monotype Corsiva" panose="03010101010201010101" pitchFamily="66" charset="0"/>
              </a:rPr>
              <a:t> - оценочные: разрешение возникающих ситуаций, </a:t>
            </a:r>
            <a:r>
              <a:rPr lang="ru-RU" dirty="0" smtClean="0">
                <a:latin typeface="Monotype Corsiva" panose="03010101010201010101" pitchFamily="66" charset="0"/>
              </a:rPr>
              <a:t>                       взаимодействие </a:t>
            </a:r>
            <a:r>
              <a:rPr lang="ru-RU" dirty="0">
                <a:latin typeface="Monotype Corsiva" panose="03010101010201010101" pitchFamily="66" charset="0"/>
              </a:rPr>
              <a:t>детей и педагога,</a:t>
            </a:r>
          </a:p>
          <a:p>
            <a:r>
              <a:rPr lang="ru-RU" dirty="0">
                <a:latin typeface="Monotype Corsiva" panose="03010101010201010101" pitchFamily="66" charset="0"/>
              </a:rPr>
              <a:t> - формирование таких качеств как смелость, преодоление </a:t>
            </a:r>
            <a:r>
              <a:rPr lang="ru-RU" dirty="0" smtClean="0">
                <a:latin typeface="Monotype Corsiva" panose="03010101010201010101" pitchFamily="66" charset="0"/>
              </a:rPr>
              <a:t>       робости</a:t>
            </a:r>
            <a:r>
              <a:rPr lang="ru-RU" dirty="0">
                <a:latin typeface="Monotype Corsiva" panose="03010101010201010101" pitchFamily="66" charset="0"/>
              </a:rPr>
              <a:t>;  активность, инициативность.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4092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latin typeface="Monotype Corsiva" panose="03010101010201010101" pitchFamily="66" charset="0"/>
              </a:rPr>
              <a:t>Вид проекта: </a:t>
            </a:r>
            <a:r>
              <a:rPr lang="ru-RU" dirty="0">
                <a:latin typeface="Monotype Corsiva" panose="03010101010201010101" pitchFamily="66" charset="0"/>
              </a:rPr>
              <a:t>творческий, ориентированный на решение </a:t>
            </a:r>
            <a:r>
              <a:rPr lang="ru-RU" dirty="0" smtClean="0">
                <a:latin typeface="Monotype Corsiva" panose="03010101010201010101" pitchFamily="66" charset="0"/>
              </a:rPr>
              <a:t>           реальных </a:t>
            </a:r>
            <a:r>
              <a:rPr lang="ru-RU" dirty="0">
                <a:latin typeface="Monotype Corsiva" panose="03010101010201010101" pitchFamily="66" charset="0"/>
              </a:rPr>
              <a:t>задач.</a:t>
            </a:r>
          </a:p>
          <a:p>
            <a:r>
              <a:rPr lang="ru-RU" b="1" dirty="0">
                <a:latin typeface="Monotype Corsiva" panose="03010101010201010101" pitchFamily="66" charset="0"/>
              </a:rPr>
              <a:t>Время реализации: </a:t>
            </a:r>
            <a:r>
              <a:rPr lang="ru-RU" dirty="0">
                <a:latin typeface="Monotype Corsiva" panose="03010101010201010101" pitchFamily="66" charset="0"/>
              </a:rPr>
              <a:t>6 месяцев.</a:t>
            </a:r>
          </a:p>
          <a:p>
            <a:r>
              <a:rPr lang="ru-RU" b="1" dirty="0">
                <a:latin typeface="Monotype Corsiva" panose="03010101010201010101" pitchFamily="66" charset="0"/>
              </a:rPr>
              <a:t>Участники проекта: </a:t>
            </a:r>
            <a:r>
              <a:rPr lang="ru-RU" dirty="0">
                <a:latin typeface="Monotype Corsiva" panose="03010101010201010101" pitchFamily="66" charset="0"/>
              </a:rPr>
              <a:t>дети младшего возраста, воспитатель, </a:t>
            </a:r>
            <a:r>
              <a:rPr lang="ru-RU" dirty="0" smtClean="0">
                <a:latin typeface="Monotype Corsiva" panose="03010101010201010101" pitchFamily="66" charset="0"/>
              </a:rPr>
              <a:t>    старший </a:t>
            </a:r>
            <a:r>
              <a:rPr lang="ru-RU" dirty="0">
                <a:latin typeface="Monotype Corsiva" panose="03010101010201010101" pitchFamily="66" charset="0"/>
              </a:rPr>
              <a:t>воспитатель.</a:t>
            </a:r>
          </a:p>
          <a:p>
            <a:r>
              <a:rPr lang="ru-RU" dirty="0">
                <a:latin typeface="Monotype Corsiva" panose="03010101010201010101" pitchFamily="66" charset="0"/>
              </a:rPr>
              <a:t> </a:t>
            </a:r>
            <a:r>
              <a:rPr lang="ru-RU" b="1" dirty="0" smtClean="0">
                <a:latin typeface="Monotype Corsiva" panose="03010101010201010101" pitchFamily="66" charset="0"/>
              </a:rPr>
              <a:t>Предполагаемый </a:t>
            </a:r>
            <a:r>
              <a:rPr lang="ru-RU" b="1" dirty="0">
                <a:latin typeface="Monotype Corsiva" panose="03010101010201010101" pitchFamily="66" charset="0"/>
              </a:rPr>
              <a:t>результат:</a:t>
            </a:r>
            <a:endParaRPr lang="ru-RU" dirty="0">
              <a:latin typeface="Monotype Corsiva" panose="03010101010201010101" pitchFamily="66" charset="0"/>
            </a:endParaRPr>
          </a:p>
          <a:p>
            <a:r>
              <a:rPr lang="ru-RU" dirty="0">
                <a:latin typeface="Monotype Corsiva" panose="03010101010201010101" pitchFamily="66" charset="0"/>
              </a:rPr>
              <a:t> - проявление у детей заинтересованности к игрушкам, наборам геометрических фигур,  к дидактическим играм, подвижным </a:t>
            </a:r>
            <a:r>
              <a:rPr lang="ru-RU" dirty="0" smtClean="0">
                <a:latin typeface="Monotype Corsiva" panose="03010101010201010101" pitchFamily="66" charset="0"/>
              </a:rPr>
              <a:t>   играм</a:t>
            </a:r>
            <a:r>
              <a:rPr lang="ru-RU" dirty="0">
                <a:latin typeface="Monotype Corsiva" panose="03010101010201010101" pitchFamily="66" charset="0"/>
              </a:rPr>
              <a:t>, раздаточному материалу и т.д.,</a:t>
            </a:r>
          </a:p>
          <a:p>
            <a:r>
              <a:rPr lang="ru-RU" dirty="0">
                <a:latin typeface="Monotype Corsiva" panose="03010101010201010101" pitchFamily="66" charset="0"/>
              </a:rPr>
              <a:t> - развитие первичных базовых математических </a:t>
            </a:r>
            <a:r>
              <a:rPr lang="ru-RU" dirty="0" smtClean="0">
                <a:latin typeface="Monotype Corsiva" panose="03010101010201010101" pitchFamily="66" charset="0"/>
              </a:rPr>
              <a:t>                        представлений </a:t>
            </a:r>
            <a:r>
              <a:rPr lang="ru-RU" dirty="0">
                <a:latin typeface="Monotype Corsiva" panose="03010101010201010101" pitchFamily="66" charset="0"/>
              </a:rPr>
              <a:t>у детей младшего дошкольного возраста,</a:t>
            </a:r>
          </a:p>
          <a:p>
            <a:r>
              <a:rPr lang="ru-RU" dirty="0">
                <a:latin typeface="Monotype Corsiva" panose="03010101010201010101" pitchFamily="66" charset="0"/>
              </a:rPr>
              <a:t> - развитие речи, мышления, памяти, внимания,</a:t>
            </a:r>
          </a:p>
          <a:p>
            <a:r>
              <a:rPr lang="ru-RU" dirty="0">
                <a:latin typeface="Monotype Corsiva" panose="03010101010201010101" pitchFamily="66" charset="0"/>
              </a:rPr>
              <a:t> - умение работать в контакте с педагогом и другими детьми.</a:t>
            </a:r>
          </a:p>
          <a:p>
            <a:r>
              <a:rPr lang="ru-RU" dirty="0">
                <a:latin typeface="Monotype Corsiva" panose="03010101010201010101" pitchFamily="66" charset="0"/>
              </a:rPr>
              <a:t> - сравнивать величины, находить заданные геометрические </a:t>
            </a:r>
            <a:r>
              <a:rPr lang="ru-RU" dirty="0" smtClean="0">
                <a:latin typeface="Monotype Corsiva" panose="03010101010201010101" pitchFamily="66" charset="0"/>
              </a:rPr>
              <a:t>    формы</a:t>
            </a:r>
            <a:r>
              <a:rPr lang="ru-RU" dirty="0">
                <a:latin typeface="Monotype Corsiva" panose="03010101010201010101" pitchFamily="66" charset="0"/>
              </a:rPr>
              <a:t>,</a:t>
            </a:r>
          </a:p>
          <a:p>
            <a:r>
              <a:rPr lang="ru-RU" dirty="0">
                <a:latin typeface="Monotype Corsiva" panose="03010101010201010101" pitchFamily="66" charset="0"/>
              </a:rPr>
              <a:t> - делать простейшие умозаключения, выражать их в речи.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8247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3384376"/>
          </a:xfrm>
        </p:spPr>
        <p:txBody>
          <a:bodyPr/>
          <a:lstStyle/>
          <a:p>
            <a:r>
              <a:rPr lang="ru-RU" b="1" dirty="0">
                <a:latin typeface="Monotype Corsiva" panose="03010101010201010101" pitchFamily="66" charset="0"/>
              </a:rPr>
              <a:t>Продукт проектной деятельности:</a:t>
            </a:r>
            <a:endParaRPr lang="ru-RU" dirty="0">
              <a:latin typeface="Monotype Corsiva" panose="03010101010201010101" pitchFamily="66" charset="0"/>
            </a:endParaRPr>
          </a:p>
          <a:p>
            <a:r>
              <a:rPr lang="ru-RU" dirty="0">
                <a:latin typeface="Monotype Corsiva" panose="03010101010201010101" pitchFamily="66" charset="0"/>
              </a:rPr>
              <a:t>Просмотр деятельности детей,</a:t>
            </a:r>
          </a:p>
          <a:p>
            <a:r>
              <a:rPr lang="ru-RU" dirty="0">
                <a:latin typeface="Monotype Corsiva" panose="03010101010201010101" pitchFamily="66" charset="0"/>
              </a:rPr>
              <a:t>Группировка предметов и заместителей,</a:t>
            </a:r>
          </a:p>
          <a:p>
            <a:r>
              <a:rPr lang="ru-RU" dirty="0">
                <a:latin typeface="Monotype Corsiva" panose="03010101010201010101" pitchFamily="66" charset="0"/>
              </a:rPr>
              <a:t>Счёт до 3-х,</a:t>
            </a:r>
          </a:p>
          <a:p>
            <a:r>
              <a:rPr lang="ru-RU" dirty="0">
                <a:latin typeface="Monotype Corsiva" panose="03010101010201010101" pitchFamily="66" charset="0"/>
              </a:rPr>
              <a:t>Сравнение величины: высокий, низкий, </a:t>
            </a:r>
            <a:r>
              <a:rPr lang="ru-RU" dirty="0" smtClean="0">
                <a:latin typeface="Monotype Corsiva" panose="03010101010201010101" pitchFamily="66" charset="0"/>
              </a:rPr>
              <a:t>            знакомство </a:t>
            </a:r>
            <a:r>
              <a:rPr lang="ru-RU" dirty="0">
                <a:latin typeface="Monotype Corsiva" panose="03010101010201010101" pitchFamily="66" charset="0"/>
              </a:rPr>
              <a:t>с геометрическими фигурами: круг, квадрат, треугольник.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645024"/>
            <a:ext cx="3384376" cy="25202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645024"/>
            <a:ext cx="3384376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569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effectLst/>
              </a:rPr>
              <a:t> </a:t>
            </a:r>
            <a:r>
              <a:rPr lang="ru-RU" sz="3200" i="1" dirty="0">
                <a:effectLst/>
                <a:latin typeface="Monotype Corsiva" panose="03010101010201010101" pitchFamily="66" charset="0"/>
              </a:rPr>
              <a:t>Описание проекта.</a:t>
            </a:r>
            <a:br>
              <a:rPr lang="ru-RU" sz="3200" i="1" dirty="0">
                <a:effectLst/>
                <a:latin typeface="Monotype Corsiva" panose="03010101010201010101" pitchFamily="66" charset="0"/>
              </a:rPr>
            </a:br>
            <a:r>
              <a:rPr lang="ru-RU" sz="3200" i="1" dirty="0">
                <a:effectLst/>
                <a:latin typeface="Monotype Corsiva" panose="03010101010201010101" pitchFamily="66" charset="0"/>
              </a:rPr>
              <a:t>Этапы проекта.</a:t>
            </a:r>
            <a:br>
              <a:rPr lang="ru-RU" sz="3200" i="1" dirty="0">
                <a:effectLst/>
                <a:latin typeface="Monotype Corsiva" panose="03010101010201010101" pitchFamily="66" charset="0"/>
              </a:rPr>
            </a:br>
            <a:r>
              <a:rPr lang="ru-RU" sz="3200" i="1" dirty="0">
                <a:effectLst/>
                <a:latin typeface="Monotype Corsiva" panose="03010101010201010101" pitchFamily="66" charset="0"/>
              </a:rPr>
              <a:t>1 этап. Подготовительный.</a:t>
            </a:r>
            <a:endParaRPr lang="ru-RU" sz="3200" i="1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dirty="0">
                <a:latin typeface="Monotype Corsiva" panose="03010101010201010101" pitchFamily="66" charset="0"/>
              </a:rPr>
              <a:t>- доведение до родителей воспитанников смысла и цели </a:t>
            </a:r>
            <a:r>
              <a:rPr lang="ru-RU" dirty="0" smtClean="0">
                <a:latin typeface="Monotype Corsiva" panose="03010101010201010101" pitchFamily="66" charset="0"/>
              </a:rPr>
              <a:t>     проекта</a:t>
            </a:r>
            <a:r>
              <a:rPr lang="ru-RU" dirty="0">
                <a:latin typeface="Monotype Corsiva" panose="03010101010201010101" pitchFamily="66" charset="0"/>
              </a:rPr>
              <a:t>,</a:t>
            </a:r>
          </a:p>
          <a:p>
            <a:r>
              <a:rPr lang="ru-RU" dirty="0">
                <a:latin typeface="Monotype Corsiva" panose="03010101010201010101" pitchFamily="66" charset="0"/>
              </a:rPr>
              <a:t> - привлечение родителей на решение ориентированных </a:t>
            </a:r>
            <a:r>
              <a:rPr lang="ru-RU" dirty="0" smtClean="0">
                <a:latin typeface="Monotype Corsiva" panose="03010101010201010101" pitchFamily="66" charset="0"/>
              </a:rPr>
              <a:t>      реальных </a:t>
            </a:r>
            <a:r>
              <a:rPr lang="ru-RU" dirty="0">
                <a:latin typeface="Monotype Corsiva" panose="03010101010201010101" pitchFamily="66" charset="0"/>
              </a:rPr>
              <a:t>задач,</a:t>
            </a:r>
          </a:p>
          <a:p>
            <a:r>
              <a:rPr lang="ru-RU" dirty="0">
                <a:latin typeface="Monotype Corsiva" panose="03010101010201010101" pitchFamily="66" charset="0"/>
              </a:rPr>
              <a:t> - участие родителей, подбор реальных объектов по </a:t>
            </a:r>
            <a:r>
              <a:rPr lang="ru-RU" dirty="0" smtClean="0">
                <a:latin typeface="Monotype Corsiva" panose="03010101010201010101" pitchFamily="66" charset="0"/>
              </a:rPr>
              <a:t>            отнесению </a:t>
            </a:r>
            <a:r>
              <a:rPr lang="ru-RU" dirty="0">
                <a:latin typeface="Monotype Corsiva" panose="03010101010201010101" pitchFamily="66" charset="0"/>
              </a:rPr>
              <a:t>предметов и заместителей, величин, </a:t>
            </a:r>
            <a:r>
              <a:rPr lang="ru-RU" dirty="0" smtClean="0">
                <a:latin typeface="Monotype Corsiva" panose="03010101010201010101" pitchFamily="66" charset="0"/>
              </a:rPr>
              <a:t>                  геометрических </a:t>
            </a:r>
            <a:r>
              <a:rPr lang="ru-RU" dirty="0">
                <a:latin typeface="Monotype Corsiva" panose="03010101010201010101" pitchFamily="66" charset="0"/>
              </a:rPr>
              <a:t>фигур, </a:t>
            </a:r>
          </a:p>
          <a:p>
            <a:r>
              <a:rPr lang="ru-RU" dirty="0">
                <a:latin typeface="Monotype Corsiva" panose="03010101010201010101" pitchFamily="66" charset="0"/>
              </a:rPr>
              <a:t> - подбор методического материала (карточки, </a:t>
            </a:r>
            <a:r>
              <a:rPr lang="ru-RU" dirty="0" smtClean="0">
                <a:latin typeface="Monotype Corsiva" panose="03010101010201010101" pitchFamily="66" charset="0"/>
              </a:rPr>
              <a:t>                   геометрические </a:t>
            </a:r>
            <a:r>
              <a:rPr lang="ru-RU" dirty="0">
                <a:latin typeface="Monotype Corsiva" panose="03010101010201010101" pitchFamily="66" charset="0"/>
              </a:rPr>
              <a:t>фигуры, геометрическое лото, цветные </a:t>
            </a:r>
            <a:r>
              <a:rPr lang="ru-RU" dirty="0" smtClean="0">
                <a:latin typeface="Monotype Corsiva" panose="03010101010201010101" pitchFamily="66" charset="0"/>
              </a:rPr>
              <a:t>    карандаши</a:t>
            </a:r>
            <a:r>
              <a:rPr lang="ru-RU" dirty="0">
                <a:latin typeface="Monotype Corsiva" panose="03010101010201010101" pitchFamily="66" charset="0"/>
              </a:rPr>
              <a:t>, игрушки, картинки, работа с литературой по данной теме).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895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>
                <a:effectLst/>
                <a:latin typeface="Monotype Corsiva" panose="03010101010201010101" pitchFamily="66" charset="0"/>
              </a:rPr>
              <a:t>2 этап. Выполнение проекта.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Monotype Corsiva" panose="03010101010201010101" pitchFamily="66" charset="0"/>
              </a:rPr>
              <a:t>Проведение с детьми НОД:</a:t>
            </a:r>
          </a:p>
          <a:p>
            <a:r>
              <a:rPr lang="ru-RU" dirty="0">
                <a:latin typeface="Monotype Corsiva" panose="03010101010201010101" pitchFamily="66" charset="0"/>
              </a:rPr>
              <a:t> - соотносить предметы-заместители (числовые карточки, </a:t>
            </a:r>
            <a:r>
              <a:rPr lang="ru-RU" dirty="0" smtClean="0">
                <a:latin typeface="Monotype Corsiva" panose="03010101010201010101" pitchFamily="66" charset="0"/>
              </a:rPr>
              <a:t>      счётный </a:t>
            </a:r>
            <a:r>
              <a:rPr lang="ru-RU" dirty="0">
                <a:latin typeface="Monotype Corsiva" panose="03010101010201010101" pitchFamily="66" charset="0"/>
              </a:rPr>
              <a:t>материал),</a:t>
            </a:r>
          </a:p>
          <a:p>
            <a:r>
              <a:rPr lang="ru-RU" dirty="0">
                <a:latin typeface="Monotype Corsiva" panose="03010101010201010101" pitchFamily="66" charset="0"/>
              </a:rPr>
              <a:t> - находить и называть число предметов в сюжетной игре, в </a:t>
            </a:r>
            <a:r>
              <a:rPr lang="ru-RU" dirty="0" smtClean="0">
                <a:latin typeface="Monotype Corsiva" panose="03010101010201010101" pitchFamily="66" charset="0"/>
              </a:rPr>
              <a:t>    рисунке</a:t>
            </a:r>
            <a:r>
              <a:rPr lang="ru-RU" dirty="0">
                <a:latin typeface="Monotype Corsiva" panose="03010101010201010101" pitchFamily="66" charset="0"/>
              </a:rPr>
              <a:t>, выраженное понятиями «много», «мало», «один»;</a:t>
            </a:r>
          </a:p>
          <a:p>
            <a:r>
              <a:rPr lang="ru-RU" dirty="0">
                <a:latin typeface="Monotype Corsiva" panose="03010101010201010101" pitchFamily="66" charset="0"/>
              </a:rPr>
              <a:t> - составлять пары  предметов, игрушек, рисунков и </a:t>
            </a:r>
            <a:r>
              <a:rPr lang="ru-RU" dirty="0" smtClean="0">
                <a:latin typeface="Monotype Corsiva" panose="03010101010201010101" pitchFamily="66" charset="0"/>
              </a:rPr>
              <a:t>                  высказываться </a:t>
            </a:r>
            <a:r>
              <a:rPr lang="ru-RU" dirty="0">
                <a:latin typeface="Monotype Corsiva" panose="03010101010201010101" pitchFamily="66" charset="0"/>
              </a:rPr>
              <a:t>с помощью слов: «столько же - не столько же», </a:t>
            </a:r>
            <a:r>
              <a:rPr lang="ru-RU" dirty="0" smtClean="0">
                <a:latin typeface="Monotype Corsiva" panose="03010101010201010101" pitchFamily="66" charset="0"/>
              </a:rPr>
              <a:t> «</a:t>
            </a:r>
            <a:r>
              <a:rPr lang="ru-RU" dirty="0">
                <a:latin typeface="Monotype Corsiva" panose="03010101010201010101" pitchFamily="66" charset="0"/>
              </a:rPr>
              <a:t>равно – не равно»,</a:t>
            </a:r>
          </a:p>
          <a:p>
            <a:r>
              <a:rPr lang="ru-RU" dirty="0">
                <a:latin typeface="Monotype Corsiva" panose="03010101010201010101" pitchFamily="66" charset="0"/>
              </a:rPr>
              <a:t>  - моделировать реальные объекты из геометрических фигур в виде геометрического лото, рисунков, 2-3 детали по образцу </a:t>
            </a:r>
            <a:r>
              <a:rPr lang="ru-RU" dirty="0" smtClean="0">
                <a:latin typeface="Monotype Corsiva" panose="03010101010201010101" pitchFamily="66" charset="0"/>
              </a:rPr>
              <a:t>      (</a:t>
            </a:r>
            <a:r>
              <a:rPr lang="ru-RU" dirty="0">
                <a:latin typeface="Monotype Corsiva" panose="03010101010201010101" pitchFamily="66" charset="0"/>
              </a:rPr>
              <a:t>яблоки, ёжики, «собери коврики по цвету и подбери правильно </a:t>
            </a:r>
            <a:r>
              <a:rPr lang="ru-RU" dirty="0" smtClean="0">
                <a:latin typeface="Monotype Corsiva" panose="03010101010201010101" pitchFamily="66" charset="0"/>
              </a:rPr>
              <a:t> геометрические </a:t>
            </a:r>
            <a:r>
              <a:rPr lang="ru-RU" dirty="0">
                <a:latin typeface="Monotype Corsiva" panose="03010101010201010101" pitchFamily="66" charset="0"/>
              </a:rPr>
              <a:t>фигуры», «сравни деревья по высоте» - берёза, </a:t>
            </a:r>
            <a:r>
              <a:rPr lang="ru-RU" dirty="0" smtClean="0">
                <a:latin typeface="Monotype Corsiva" panose="03010101010201010101" pitchFamily="66" charset="0"/>
              </a:rPr>
              <a:t>  дуб</a:t>
            </a:r>
            <a:r>
              <a:rPr lang="ru-RU" dirty="0">
                <a:latin typeface="Monotype Corsiva" panose="03010101010201010101" pitchFamily="66" charset="0"/>
              </a:rPr>
              <a:t>, ёлка, «найди чайную пару», «найди пару зайчики белые и </a:t>
            </a:r>
            <a:r>
              <a:rPr lang="ru-RU" dirty="0" smtClean="0">
                <a:latin typeface="Monotype Corsiva" panose="03010101010201010101" pitchFamily="66" charset="0"/>
              </a:rPr>
              <a:t>    серые</a:t>
            </a:r>
            <a:r>
              <a:rPr lang="ru-RU" dirty="0">
                <a:latin typeface="Monotype Corsiva" panose="03010101010201010101" pitchFamily="66" charset="0"/>
              </a:rPr>
              <a:t>, работа с раздаточным материалом).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730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effectLst/>
                <a:latin typeface="Monotype Corsiva" panose="03010101010201010101" pitchFamily="66" charset="0"/>
              </a:rPr>
              <a:t>Проведение игр.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latin typeface="Monotype Corsiva" panose="03010101010201010101" pitchFamily="66" charset="0"/>
              </a:rPr>
              <a:t>Подвижные игры:</a:t>
            </a:r>
            <a:endParaRPr lang="ru-RU" dirty="0">
              <a:latin typeface="Monotype Corsiva" panose="03010101010201010101" pitchFamily="66" charset="0"/>
            </a:endParaRPr>
          </a:p>
          <a:p>
            <a:r>
              <a:rPr lang="ru-RU" dirty="0">
                <a:latin typeface="Monotype Corsiva" panose="03010101010201010101" pitchFamily="66" charset="0"/>
              </a:rPr>
              <a:t>«Лохматый пёс», «кружатся снежинки», «листопад», </a:t>
            </a:r>
            <a:r>
              <a:rPr lang="ru-RU" dirty="0" smtClean="0">
                <a:latin typeface="Monotype Corsiva" panose="03010101010201010101" pitchFamily="66" charset="0"/>
              </a:rPr>
              <a:t>                 «</a:t>
            </a:r>
            <a:r>
              <a:rPr lang="ru-RU" dirty="0">
                <a:latin typeface="Monotype Corsiva" panose="03010101010201010101" pitchFamily="66" charset="0"/>
              </a:rPr>
              <a:t>воробышки и автомобиль», «игра с платочками», « зайчики </a:t>
            </a:r>
            <a:r>
              <a:rPr lang="ru-RU" dirty="0" smtClean="0">
                <a:latin typeface="Monotype Corsiva" panose="03010101010201010101" pitchFamily="66" charset="0"/>
              </a:rPr>
              <a:t>    белые </a:t>
            </a:r>
            <a:r>
              <a:rPr lang="ru-RU" dirty="0">
                <a:latin typeface="Monotype Corsiva" panose="03010101010201010101" pitchFamily="66" charset="0"/>
              </a:rPr>
              <a:t>и серые»   (один, много, мало, столько же- не столько же, равно-не равно</a:t>
            </a:r>
            <a:r>
              <a:rPr lang="ru-RU" dirty="0" smtClean="0">
                <a:latin typeface="Monotype Corsiva" panose="03010101010201010101" pitchFamily="66" charset="0"/>
              </a:rPr>
              <a:t>).</a:t>
            </a:r>
            <a:endParaRPr lang="ru-RU" dirty="0">
              <a:latin typeface="Monotype Corsiva" panose="03010101010201010101" pitchFamily="66" charset="0"/>
            </a:endParaRPr>
          </a:p>
          <a:p>
            <a:r>
              <a:rPr lang="ru-RU" dirty="0">
                <a:latin typeface="Monotype Corsiva" panose="03010101010201010101" pitchFamily="66" charset="0"/>
              </a:rPr>
              <a:t> </a:t>
            </a:r>
            <a:r>
              <a:rPr lang="ru-RU" b="1" dirty="0">
                <a:latin typeface="Monotype Corsiva" panose="03010101010201010101" pitchFamily="66" charset="0"/>
              </a:rPr>
              <a:t>Дидактические игры:</a:t>
            </a:r>
            <a:endParaRPr lang="ru-RU" dirty="0">
              <a:latin typeface="Monotype Corsiva" panose="03010101010201010101" pitchFamily="66" charset="0"/>
            </a:endParaRPr>
          </a:p>
          <a:p>
            <a:r>
              <a:rPr lang="ru-RU" dirty="0">
                <a:latin typeface="Monotype Corsiva" panose="03010101010201010101" pitchFamily="66" charset="0"/>
              </a:rPr>
              <a:t>«Парные картинки», «подбери по цвету», мозаика, </a:t>
            </a:r>
            <a:r>
              <a:rPr lang="ru-RU" dirty="0" smtClean="0">
                <a:latin typeface="Monotype Corsiva" panose="03010101010201010101" pitchFamily="66" charset="0"/>
              </a:rPr>
              <a:t>                     геометрическое </a:t>
            </a:r>
            <a:r>
              <a:rPr lang="ru-RU" dirty="0">
                <a:latin typeface="Monotype Corsiva" panose="03010101010201010101" pitchFamily="66" charset="0"/>
              </a:rPr>
              <a:t>лото,  «Найди пару», «подбери по описанию», </a:t>
            </a:r>
            <a:r>
              <a:rPr lang="ru-RU" dirty="0" smtClean="0">
                <a:latin typeface="Monotype Corsiva" panose="03010101010201010101" pitchFamily="66" charset="0"/>
              </a:rPr>
              <a:t>    «</a:t>
            </a:r>
            <a:r>
              <a:rPr lang="ru-RU" dirty="0">
                <a:latin typeface="Monotype Corsiva" panose="03010101010201010101" pitchFamily="66" charset="0"/>
              </a:rPr>
              <a:t>угадай предмет», несложные </a:t>
            </a:r>
            <a:r>
              <a:rPr lang="ru-RU" dirty="0" err="1">
                <a:latin typeface="Monotype Corsiva" panose="03010101010201010101" pitchFamily="66" charset="0"/>
              </a:rPr>
              <a:t>пазлы</a:t>
            </a:r>
            <a:r>
              <a:rPr lang="ru-RU" dirty="0">
                <a:latin typeface="Monotype Corsiva" panose="03010101010201010101" pitchFamily="66" charset="0"/>
              </a:rPr>
              <a:t> и др.</a:t>
            </a:r>
          </a:p>
          <a:p>
            <a:r>
              <a:rPr lang="ru-RU" b="1" dirty="0">
                <a:latin typeface="Monotype Corsiva" panose="03010101010201010101" pitchFamily="66" charset="0"/>
              </a:rPr>
              <a:t>Сюжетно-ролевые игры:</a:t>
            </a:r>
            <a:endParaRPr lang="ru-RU" dirty="0">
              <a:latin typeface="Monotype Corsiva" panose="03010101010201010101" pitchFamily="66" charset="0"/>
            </a:endParaRPr>
          </a:p>
          <a:p>
            <a:r>
              <a:rPr lang="ru-RU" dirty="0">
                <a:latin typeface="Monotype Corsiva" panose="03010101010201010101" pitchFamily="66" charset="0"/>
              </a:rPr>
              <a:t>«Магазин овощей, фруктов», «парикмахерская»,  «приглашение гостей», «угостим кукол чаем», «укладывание куклы Марины», «мы машины», катание игрушек в машинах.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634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>
                <a:effectLst/>
                <a:latin typeface="Monotype Corsiva" panose="03010101010201010101" pitchFamily="66" charset="0"/>
              </a:rPr>
              <a:t>Чтение художественной </a:t>
            </a:r>
            <a:r>
              <a:rPr lang="ru-RU" sz="3600" dirty="0" smtClean="0">
                <a:effectLst/>
                <a:latin typeface="Monotype Corsiva" panose="03010101010201010101" pitchFamily="66" charset="0"/>
              </a:rPr>
              <a:t>    литературы</a:t>
            </a:r>
            <a:r>
              <a:rPr lang="ru-RU" sz="3600" dirty="0">
                <a:effectLst/>
                <a:latin typeface="Monotype Corsiva" panose="03010101010201010101" pitchFamily="66" charset="0"/>
              </a:rPr>
              <a:t>: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2736303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>
                <a:latin typeface="Monotype Corsiva" panose="03010101010201010101" pitchFamily="66" charset="0"/>
              </a:rPr>
              <a:t>С.Михалков</a:t>
            </a:r>
            <a:r>
              <a:rPr lang="ru-RU" dirty="0">
                <a:latin typeface="Monotype Corsiva" panose="03010101010201010101" pitchFamily="66" charset="0"/>
              </a:rPr>
              <a:t>  «Песенка друзей», «Котята»,</a:t>
            </a:r>
          </a:p>
          <a:p>
            <a:r>
              <a:rPr lang="ru-RU" dirty="0" err="1">
                <a:latin typeface="Monotype Corsiva" panose="03010101010201010101" pitchFamily="66" charset="0"/>
              </a:rPr>
              <a:t>С.Маршак</a:t>
            </a:r>
            <a:r>
              <a:rPr lang="ru-RU" dirty="0">
                <a:latin typeface="Monotype Corsiva" panose="03010101010201010101" pitchFamily="66" charset="0"/>
              </a:rPr>
              <a:t> «Детки в клетке», «Сказка про глупого мышонка», нар</a:t>
            </a:r>
            <a:r>
              <a:rPr lang="ru-RU" dirty="0" smtClean="0">
                <a:latin typeface="Monotype Corsiva" panose="03010101010201010101" pitchFamily="66" charset="0"/>
              </a:rPr>
              <a:t>.     песенка </a:t>
            </a:r>
            <a:r>
              <a:rPr lang="ru-RU" dirty="0">
                <a:latin typeface="Monotype Corsiva" panose="03010101010201010101" pitchFamily="66" charset="0"/>
              </a:rPr>
              <a:t>« Два весёлых гуся»,</a:t>
            </a:r>
          </a:p>
          <a:p>
            <a:r>
              <a:rPr lang="ru-RU" dirty="0">
                <a:latin typeface="Monotype Corsiva" panose="03010101010201010101" pitchFamily="66" charset="0"/>
              </a:rPr>
              <a:t>Сказка:  «Два жадных медвежонка», </a:t>
            </a:r>
          </a:p>
          <a:p>
            <a:r>
              <a:rPr lang="ru-RU" dirty="0">
                <a:latin typeface="Monotype Corsiva" panose="03010101010201010101" pitchFamily="66" charset="0"/>
              </a:rPr>
              <a:t>Стихи «Азбука» </a:t>
            </a:r>
            <a:r>
              <a:rPr lang="ru-RU" dirty="0" err="1">
                <a:latin typeface="Monotype Corsiva" panose="03010101010201010101" pitchFamily="66" charset="0"/>
              </a:rPr>
              <a:t>В.Степанов</a:t>
            </a:r>
            <a:r>
              <a:rPr lang="ru-RU" dirty="0">
                <a:latin typeface="Monotype Corsiva" panose="03010101010201010101" pitchFamily="66" charset="0"/>
              </a:rPr>
              <a:t> и др.</a:t>
            </a:r>
          </a:p>
          <a:p>
            <a:r>
              <a:rPr lang="ru-RU" dirty="0">
                <a:latin typeface="Monotype Corsiva" panose="03010101010201010101" pitchFamily="66" charset="0"/>
              </a:rPr>
              <a:t>Сказка «три медведя».</a:t>
            </a:r>
          </a:p>
          <a:p>
            <a:r>
              <a:rPr lang="ru-RU" dirty="0">
                <a:latin typeface="Monotype Corsiva" panose="03010101010201010101" pitchFamily="66" charset="0"/>
              </a:rPr>
              <a:t>Рассматривание иллюстраций в книгах (один, много, равно-не равно, столько же - не столько же и т.д.).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005064"/>
            <a:ext cx="3816424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859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lk">
  <a:themeElements>
    <a:clrScheme name="Silk">
      <a:dk1>
        <a:srgbClr val="000000"/>
      </a:dk1>
      <a:lt1>
        <a:srgbClr val="FFFFFF"/>
      </a:lt1>
      <a:dk2>
        <a:srgbClr val="043988"/>
      </a:dk2>
      <a:lt2>
        <a:srgbClr val="92C2EB"/>
      </a:lt2>
      <a:accent1>
        <a:srgbClr val="836AAE"/>
      </a:accent1>
      <a:accent2>
        <a:srgbClr val="5DA577"/>
      </a:accent2>
      <a:accent3>
        <a:srgbClr val="678EB9"/>
      </a:accent3>
      <a:accent4>
        <a:srgbClr val="F7A611"/>
      </a:accent4>
      <a:accent5>
        <a:srgbClr val="A1AB38"/>
      </a:accent5>
      <a:accent6>
        <a:srgbClr val="C17790"/>
      </a:accent6>
      <a:hlink>
        <a:srgbClr val="DA5723"/>
      </a:hlink>
      <a:folHlink>
        <a:srgbClr val="226CA5"/>
      </a:folHlink>
    </a:clrScheme>
    <a:fontScheme name="Silk">
      <a:majorFont>
        <a:latin typeface="Arial"/>
        <a:ea typeface=""/>
        <a:cs typeface=""/>
        <a:font script="Jpan" typeface="ＭＳ Ｐゴシック"/>
        <a:font script="Hang" typeface="돋음"/>
        <a:font script="Hans" typeface="方正姚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돋음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ilk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20000"/>
                <a:satMod val="25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28000"/>
                <a:satMod val="250000"/>
              </a:schemeClr>
            </a:gs>
          </a:gsLst>
          <a:lin ang="7000000" scaled="1"/>
        </a:gradFill>
        <a:gradFill rotWithShape="1">
          <a:gsLst>
            <a:gs pos="0">
              <a:schemeClr val="phClr">
                <a:shade val="80000"/>
                <a:satMod val="200000"/>
              </a:schemeClr>
            </a:gs>
            <a:gs pos="30000">
              <a:schemeClr val="phClr">
                <a:shade val="20000"/>
                <a:satMod val="250000"/>
              </a:schemeClr>
            </a:gs>
            <a:gs pos="50000">
              <a:schemeClr val="phClr">
                <a:shade val="23000"/>
                <a:satMod val="250000"/>
              </a:schemeClr>
            </a:gs>
            <a:gs pos="60000">
              <a:schemeClr val="phClr">
                <a:shade val="29000"/>
                <a:satMod val="23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lin ang="7000000" scaled="1"/>
        </a:gradFill>
      </a:fillStyleLst>
      <a:lnStyleLst>
        <a:ln w="12700" cap="sq" cmpd="sng" algn="ctr">
          <a:solidFill>
            <a:schemeClr val="phClr"/>
          </a:solidFill>
          <a:prstDash val="solid"/>
        </a:ln>
        <a:ln w="25400" cap="sq" cmpd="sng" algn="ctr">
          <a:solidFill>
            <a:schemeClr val="phClr"/>
          </a:solidFill>
          <a:prstDash val="solid"/>
        </a:ln>
        <a:ln w="31750" cap="sq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algn="tl">
              <a:srgbClr val="000000">
                <a:alpha val="35294"/>
              </a:srgbClr>
            </a:outerShdw>
          </a:effectLst>
        </a:effectStyle>
        <a:effectStyle>
          <a:effectLst>
            <a:outerShdw blurRad="63500" dist="50800" dir="5400000" algn="tl">
              <a:srgbClr val="000000">
                <a:alpha val="35294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0"/>
            </a:lightRig>
          </a:scene3d>
          <a:sp3d>
            <a:bevelT w="127000" h="127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63500" dist="50800" dir="5400000" algn="tl">
              <a:srgbClr val="000000">
                <a:alpha val="35294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0"/>
            </a:lightRig>
          </a:scene3d>
          <a:sp3d>
            <a:bevelT w="152400" h="381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50000"/>
              </a:schemeClr>
            </a:gs>
            <a:gs pos="50000">
              <a:schemeClr val="phClr">
                <a:tint val="85000"/>
                <a:satMod val="140000"/>
              </a:schemeClr>
            </a:gs>
            <a:gs pos="100000">
              <a:schemeClr val="phClr">
                <a:shade val="50000"/>
                <a:satMod val="15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chemeClr val="phClr">
                <a:shade val="55000"/>
                <a:satMod val="150000"/>
              </a:schemeClr>
              <a:schemeClr val="phClr">
                <a:tint val="100"/>
                <a:satMod val="15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Silk</Template>
  <TotalTime>118</TotalTime>
  <Words>1126</Words>
  <Application>Microsoft Office PowerPoint</Application>
  <PresentationFormat>Экран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Silk</vt:lpstr>
      <vt:lpstr>Проект: «Ознакомление детей младшего возраста с общими математическими понятиями» </vt:lpstr>
      <vt:lpstr>Презентация PowerPoint</vt:lpstr>
      <vt:lpstr>Презентация PowerPoint</vt:lpstr>
      <vt:lpstr>Презентация PowerPoint</vt:lpstr>
      <vt:lpstr>Презентация PowerPoint</vt:lpstr>
      <vt:lpstr> Описание проекта. Этапы проекта. 1 этап. Подготовительный.</vt:lpstr>
      <vt:lpstr>2 этап. Выполнение проекта. </vt:lpstr>
      <vt:lpstr>Проведение игр. </vt:lpstr>
      <vt:lpstr>Чтение художественной     литературы: </vt:lpstr>
      <vt:lpstr>Презентация PowerPoint</vt:lpstr>
      <vt:lpstr>Презентация PowerPoint</vt:lpstr>
      <vt:lpstr>3 этап. Результаты.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Проект: «Ознакомление детей младшего возраста с общими математическими понятиями»</dc:title>
  <dc:creator>Анютка</dc:creator>
  <cp:lastModifiedBy>Анютка</cp:lastModifiedBy>
  <cp:revision>13</cp:revision>
  <dcterms:created xsi:type="dcterms:W3CDTF">2014-12-28T12:00:01Z</dcterms:created>
  <dcterms:modified xsi:type="dcterms:W3CDTF">2015-01-04T20:21:56Z</dcterms:modified>
</cp:coreProperties>
</file>