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7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325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326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326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327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327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2910D-8F17-4FA0-BFCD-5D7F4F358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2A619-C2D5-41D4-8B23-40C0210CDB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82C27-8EA5-4250-AE19-548D764FBC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8324-46B6-4DBC-B819-6579143207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E6712-1C09-4135-8FAB-62CED0B0E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97F54-768E-4E60-88FF-8724AD46FB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8FB9-0C21-460E-ABB0-6D9FC1ABF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9079-F7DF-41FE-8006-B57696177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32EC-4E2B-420F-A761-3D97BCEAC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EAF3-4979-4115-9653-4375310E4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3542-D638-4C8B-BA4E-8805B11022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DE8F15-45B9-4088-9342-48712579B9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A7F284-F703-42BA-B10C-BE7761FA08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2B0A1-61DA-4CF8-B82F-DA210160D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8909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909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8910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8911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8911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8911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1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2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8912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2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2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912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2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2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2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2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3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3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3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D1AEF7-EEA5-412A-AF11-AC22BD3279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91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91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91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9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9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33D3-21EC-405F-9217-AA27902E0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63545-7010-4081-AE5F-944863AF7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27B9-2745-46C8-BA90-B98921A630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6E32-ECC7-4690-8CF5-E090B8C58C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53BC-CFD8-4F97-90A9-11D4ACA459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52B63-929F-4329-B1C3-9EABEA5E5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745CE-98FE-4B83-9F8B-0C95FF42F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2D58-9408-4B96-B1A7-71925D87C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49B0-C687-4D17-BF06-BBAD7E508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1D0E-A33D-4364-852E-5D205777B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E3B638-18FB-4CC3-9BA1-5AC09A8728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E3297A-3C26-4620-9016-2D1F83EC2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70A70F9E-97C8-4359-8BD5-D168DDC6154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B7158A46-D4C0-4834-8B93-A08BFD27AE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22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22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2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22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22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22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22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22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F661BEE9-0051-4493-9C8B-FF654D6268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6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6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6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6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6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6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80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80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80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80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80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0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0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808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8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80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80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80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1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11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1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1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1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100CE762-5191-4E4C-85AF-D01F1F83FB9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81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81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81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81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81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8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5929354" cy="342902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Garamond" pitchFamily="18" charset="0"/>
              </a:rPr>
              <a:t>Тема проекта:</a:t>
            </a:r>
            <a:r>
              <a:rPr lang="ru-RU" sz="3200" dirty="0" smtClean="0">
                <a:latin typeface="Garamond" pitchFamily="18" charset="0"/>
              </a:rPr>
              <a:t/>
            </a:r>
            <a:br>
              <a:rPr lang="ru-RU" sz="3200" dirty="0" smtClean="0">
                <a:latin typeface="Garamond" pitchFamily="18" charset="0"/>
              </a:rPr>
            </a:br>
            <a:r>
              <a:rPr lang="ru-RU" sz="3600" dirty="0" smtClean="0">
                <a:latin typeface="Garamond" pitchFamily="18" charset="0"/>
              </a:rPr>
              <a:t>«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 детей старшего дошкольного возраста посредством развивающих игр»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080720" cy="17145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Разработала: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Белугина Е.Н.</a:t>
            </a:r>
          </a:p>
          <a:p>
            <a:pPr algn="r"/>
            <a:endParaRPr lang="ru-RU" sz="2000" dirty="0" smtClean="0">
              <a:latin typeface="Garamond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r"/>
            <a:endParaRPr lang="ru-RU" sz="2000" dirty="0" smtClean="0"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г. Куса,2011г.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2571768" cy="28575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500034" y="500042"/>
          <a:ext cx="8229600" cy="600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 блок: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Модели и макеты по формированию знаний взаимодействия живых существ в экосистемах – модель или макет «Дерево, «аквариум», «Бабушкин двор», «Дом», «Луг», «Грядка» и т.д.;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Наглядно-иллюстрационный и видео материал по формированию представлений о местообитании растений, животных, человека, об основных условиях определённой экосистемы;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Дидактические игры «Кто в аквариуме (пруду, реке)?», «Звери заблудились», «Помоги найти дом» и т.п.;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Кормушки для зимующий птиц.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Центр «Маленькие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трудяжки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Здесь размешается материал по ознакомлению с разнообразием </a:t>
                      </a:r>
                      <a:endParaRPr lang="ru-R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Предметы ближайшего окружения (названия, назначения этих предметов, особенности строения и назначения их частей);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Разные виды материалов;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Приобщение детей в семье к совместному и посильному самостоятельному труду.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Экскурсия детей на рабочее место родителей;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642918"/>
          <a:ext cx="822960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8641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предметного мира, с трудом взрослых, а также необходимо обеспечить возможность детям осуществлять простейшие трудовые умения.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Предметы необходимые людям разных профессий для осуществления трудовых действий, наглядно-иллюстрационные материалы, способствующие формированию представлений о взаимосвязи людей разных профессий одного производства (модельер, закройщик, швея) и т.п.;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Алгоритм процесса умывания, одевания, сервировке стола к завтраку, обеду, полднику;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Альбомы о труде взрослых;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Материалы для самостоятельного изготовления поделок из бросового материала.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Фотоальбомы с фотографиями на рабочем месте бабушек, дедушек, мамы, папы других родственников;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Совместное изготовление поделок из бросового материала для украшения интерьера детской комнаты, для подарков.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dirty="0" smtClean="0">
                <a:latin typeface="Garamond" pitchFamily="18" charset="0"/>
              </a:rPr>
              <a:t>Модель развивающих игр</a:t>
            </a:r>
            <a:endParaRPr lang="ru-RU" sz="2800" dirty="0">
              <a:latin typeface="Garamond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928688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Направленность развивающих игр</a:t>
                      </a:r>
                      <a:endParaRPr lang="ru-RU" sz="140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Актуальность развивающих игр</a:t>
                      </a:r>
                      <a:endParaRPr lang="ru-RU" sz="140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Перечень развивающих игр и упражнений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Игры на развитие ловкости, координации движений, ритма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Garamond" pitchFamily="18" charset="0"/>
                          <a:ea typeface="Times New Roman"/>
                        </a:rPr>
                        <a:t>Эти игры развивают  - сообразительность, быстроту реакции, координацию, пластичность, гибкость, внимание, память. </a:t>
                      </a: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Учат быстро координировать движения в соответствии с меняющейся ситуацией.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Следы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Птички-невелички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Допрыгни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Зеркало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Бирюльки,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Классики,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Подбрось мяч,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Закинь в кольцо,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Снежная баба,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Бумажный снег и т.д.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Игры в детской компании (подвижные)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Garamond" pitchFamily="18" charset="0"/>
                          <a:ea typeface="Times New Roman"/>
                        </a:rPr>
                        <a:t>Эти игры закрепляют и совершенствуют основные движения детей, приучают играть по правилам, добиваться высоких личных результатов, заботиться об общекомандном результате, воспитывает выдержку, дисциплинированность, активность и т.д.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Горелки,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Чьё звено скорее соберётся?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Ручеёк,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Море волнуется раз,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Garamond" pitchFamily="18" charset="0"/>
                          <a:ea typeface="Times New Roman"/>
                        </a:rPr>
                        <a:t>Совушка</a:t>
                      </a: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- сова,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Попрыгунчики-воробушки,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Два мороза,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Прятки,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Поймай и угадай,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Гуси-лебеди,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Охотники и утки,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Хитрая лиса и т.д.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214291"/>
          <a:ext cx="8229600" cy="620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214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Игры математического содержания. Игры на развитие логического мышления.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Эти игры активизируют умственную деятельность, развивает мыслительные и логические способности, расширяют и углубляют математические представления, закрепляют полученные во всех видах деятельности полученные знания и умения.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Математические блоки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Дьенеша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Цветные палочки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Кюизенера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Колумбово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 яйцо»,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«Пифагор»,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Танграмм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»,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Гексамино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Игра «Точки»,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По росту становись,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Загадай число,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Запиши цифрами,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Посчитай яблоки,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Кто где живёт,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Пищевые цепочки,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Крестики-нолики и т.д.</a:t>
                      </a:r>
                    </a:p>
                  </a:txBody>
                  <a:tcPr marL="68580" marR="68580" marT="0" marB="0"/>
                </a:tc>
              </a:tr>
              <a:tr h="291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Игры на развитие воображения и творческого мышления.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Garamond" pitchFamily="18" charset="0"/>
                          <a:ea typeface="Times New Roman"/>
                        </a:rPr>
                        <a:t>Основная задача этих игр – представление ожидаемого результата до его реального осуществления. При помощи творчества и воображения ребёнок формирует свою личность. Воображая игровые ситуации и реализуя их, ребёнок формирует у себя целый ряд личностных свойств, таких как справедливость, смелость, честность, чувство юмора и др. Творчество делает жизнь ребёнка богаче, полнее, радостнее и интереснее.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Танцы, пение, лепка, рисование, сочинение сказок и музыки, выступление на сцене, участие в конкурсах.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Сюжетно-ролевые игры.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Космическое путешествие,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Необитаемый остров,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Волшебные превращения,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Кубики и конструкторы,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Самодельные подарки,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Поделки из природных и бросовых материалов,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и др.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42851"/>
          <a:ext cx="8229600" cy="470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64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Игры на развитие памяти, внимания.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Эти игры развивают все типы и виды памяти и внимания.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Заучивание стихов или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сказок.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Рассказы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об увиденном во время прогулки.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Вспомни, как было,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Запомни и нарисуй,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Съедобное – несъедобное,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Кто наблюдательнее?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Летает – не летает,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Прогулка в картинках,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Нарисуй узор,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Найди пару, отличие,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Будь внимателен,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Хлоп и топ и др.</a:t>
                      </a:r>
                    </a:p>
                  </a:txBody>
                  <a:tcPr marL="68580" marR="68580" marT="0" marB="0"/>
                </a:tc>
              </a:tr>
              <a:tr h="193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Игры на развитие мелкой моторики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Эти игры способствуют развитию мелкой моторики, воображения, навыкам классифицирования, формируют творческое начало.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Рисование, </a:t>
                      </a:r>
                      <a:r>
                        <a:rPr lang="ru-RU" sz="1400" b="0" dirty="0" smtClean="0">
                          <a:latin typeface="Garamond" pitchFamily="18" charset="0"/>
                          <a:ea typeface="Times New Roman"/>
                        </a:rPr>
                        <a:t>лепка. </a:t>
                      </a: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Нанизывание бусин, </a:t>
                      </a:r>
                      <a:r>
                        <a:rPr lang="ru-RU" sz="1400" b="0" dirty="0" smtClean="0">
                          <a:latin typeface="Garamond" pitchFamily="18" charset="0"/>
                          <a:ea typeface="Times New Roman"/>
                        </a:rPr>
                        <a:t>пуговиц.</a:t>
                      </a:r>
                      <a:endParaRPr lang="ru-RU" sz="1400" b="0" dirty="0">
                        <a:latin typeface="Garamond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Вырезывание ножницами.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Garamond" pitchFamily="18" charset="0"/>
                          <a:ea typeface="Times New Roman"/>
                        </a:rPr>
                        <a:t>Мозаика.</a:t>
                      </a:r>
                      <a:endParaRPr lang="ru-RU" sz="1400" b="0" dirty="0">
                        <a:latin typeface="Garamond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Картины из крупы,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Выжми мочалку,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Цветная проволока,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Игра теней,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Garamond" pitchFamily="18" charset="0"/>
                          <a:ea typeface="Times New Roman"/>
                        </a:rPr>
                        <a:t>Счётные палочки.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400" b="1" dirty="0" smtClean="0">
                <a:latin typeface="Garamond" pitchFamily="18" charset="0"/>
              </a:rPr>
              <a:t>Характеристика методов и средств реализации проекта</a:t>
            </a:r>
            <a:r>
              <a:rPr lang="ru-RU" sz="2400" dirty="0" smtClean="0">
                <a:latin typeface="Garamond" pitchFamily="18" charset="0"/>
              </a:rPr>
              <a:t/>
            </a:r>
            <a:br>
              <a:rPr lang="ru-RU" sz="2400" dirty="0" smtClean="0">
                <a:latin typeface="Garamond" pitchFamily="18" charset="0"/>
              </a:rPr>
            </a:br>
            <a:endParaRPr lang="ru-RU" sz="2400" dirty="0">
              <a:latin typeface="Garamond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071543"/>
          <a:ext cx="8229600" cy="464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6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Педагоги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Родители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Дети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2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Garamond" pitchFamily="18" charset="0"/>
                          <a:ea typeface="Times New Roman"/>
                        </a:rPr>
                        <a:t>Изучение и анализ методической литературы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Garamond" pitchFamily="18" charset="0"/>
                          <a:ea typeface="Times New Roman"/>
                        </a:rPr>
                        <a:t>Консультирование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Garamond" pitchFamily="18" charset="0"/>
                          <a:ea typeface="Times New Roman"/>
                        </a:rPr>
                        <a:t>Наблюдения </a:t>
                      </a:r>
                    </a:p>
                  </a:txBody>
                  <a:tcPr marL="68580" marR="68580" marT="0" marB="0"/>
                </a:tc>
              </a:tr>
              <a:tr h="456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Моделирование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Анкетирование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Показ </a:t>
                      </a:r>
                    </a:p>
                  </a:txBody>
                  <a:tcPr marL="68580" marR="68580" marT="0" marB="0"/>
                </a:tc>
              </a:tr>
              <a:tr h="7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Рефлексия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Garamond" pitchFamily="18" charset="0"/>
                          <a:ea typeface="Times New Roman"/>
                        </a:rPr>
                        <a:t>Беседы со специалистами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Напоминание </a:t>
                      </a:r>
                    </a:p>
                  </a:txBody>
                  <a:tcPr marL="68580" marR="68580" marT="0" marB="0"/>
                </a:tc>
              </a:tr>
              <a:tr h="456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Беседы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Garamond" pitchFamily="18" charset="0"/>
                          <a:ea typeface="Times New Roman"/>
                        </a:rPr>
                        <a:t>Посещения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Объяснение </a:t>
                      </a:r>
                    </a:p>
                  </a:txBody>
                  <a:tcPr marL="68580" marR="68580" marT="0" marB="0"/>
                </a:tc>
              </a:tr>
              <a:tr h="456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Консультации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Беседы</a:t>
                      </a:r>
                    </a:p>
                  </a:txBody>
                  <a:tcPr marL="68580" marR="68580" marT="0" marB="0"/>
                </a:tc>
              </a:tr>
              <a:tr h="456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Семинары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Развлечения, праздники</a:t>
                      </a:r>
                    </a:p>
                  </a:txBody>
                  <a:tcPr marL="68580" marR="68580" marT="0" marB="0"/>
                </a:tc>
              </a:tr>
              <a:tr h="487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</a:rPr>
                        <a:t>Педсоветы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Garamond" pitchFamily="18" charset="0"/>
              </a:rPr>
              <a:t> </a:t>
            </a:r>
            <a:r>
              <a:rPr lang="ru-RU" sz="2400" dirty="0" smtClean="0">
                <a:latin typeface="Garamond" pitchFamily="18" charset="0"/>
              </a:rPr>
              <a:t>План реализации проекта с опорой на привлекаемые </a:t>
            </a:r>
            <a:br>
              <a:rPr lang="ru-RU" sz="2400" dirty="0" smtClean="0">
                <a:latin typeface="Garamond" pitchFamily="18" charset="0"/>
              </a:rPr>
            </a:br>
            <a:r>
              <a:rPr lang="ru-RU" sz="2400" dirty="0" smtClean="0">
                <a:latin typeface="Garamond" pitchFamily="18" charset="0"/>
              </a:rPr>
              <a:t>ресурсы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500034" y="1285860"/>
          <a:ext cx="8229600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Мероприятия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Ресурсы</a:t>
                      </a:r>
                      <a:endParaRPr lang="ru-RU" sz="1200" b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Результат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Диагностика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Выявлен уровень интеллектуального развития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Мастер-класс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педагог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Повысили уровень знаний всех участников проекта о методах проведения развивающих игр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Создание развивающих центров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Times New Roman"/>
                        </a:rPr>
                        <a:t>Родители, 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Пополнили предметно-развивающую среду, получили систему развивающих игр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Анкетирование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Выявлен уровень заинтересованности родителей в совместной деятельности</a:t>
                      </a:r>
                    </a:p>
                  </a:txBody>
                  <a:tcPr marL="68580" marR="68580" marT="0" marB="0"/>
                </a:tc>
              </a:tr>
              <a:tr h="1044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«Копилка» педагогического мастерства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Times New Roman"/>
                        </a:rPr>
                        <a:t>Накоплен материал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по интересам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 err="1" smtClean="0">
                <a:latin typeface="Garamond" pitchFamily="18" charset="0"/>
              </a:rPr>
              <a:t>Бисероплетение</a:t>
            </a:r>
            <a:endParaRPr lang="ru-RU" b="0" dirty="0">
              <a:latin typeface="Garamond" pitchFamily="18" charset="0"/>
            </a:endParaRPr>
          </a:p>
        </p:txBody>
      </p:sp>
      <p:pic>
        <p:nvPicPr>
          <p:cNvPr id="7" name="Содержимое 6" descr="SDC103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Garamond" pitchFamily="18" charset="0"/>
              </a:rPr>
              <a:t>Прогулка в картинках</a:t>
            </a:r>
            <a:endParaRPr lang="ru-RU" b="0" dirty="0">
              <a:latin typeface="Garamond" pitchFamily="18" charset="0"/>
            </a:endParaRPr>
          </a:p>
        </p:txBody>
      </p:sp>
      <p:pic>
        <p:nvPicPr>
          <p:cNvPr id="8" name="Содержимое 7" descr="SDC108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/>
          <a:lstStyle/>
          <a:p>
            <a:pPr algn="ctr"/>
            <a:r>
              <a:rPr lang="ru-RU" b="0" dirty="0" smtClean="0">
                <a:latin typeface="Garamond" pitchFamily="18" charset="0"/>
              </a:rPr>
              <a:t>Юные артисты</a:t>
            </a:r>
            <a:endParaRPr lang="ru-RU" b="0" dirty="0">
              <a:latin typeface="Garamond" pitchFamily="18" charset="0"/>
            </a:endParaRPr>
          </a:p>
        </p:txBody>
      </p:sp>
      <p:pic>
        <p:nvPicPr>
          <p:cNvPr id="7" name="Содержимое 6" descr="DSC001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Garamond" pitchFamily="18" charset="0"/>
              </a:rPr>
              <a:t>Поэтическое творчество</a:t>
            </a:r>
            <a:endParaRPr lang="ru-RU" b="0" dirty="0">
              <a:latin typeface="Garamond" pitchFamily="18" charset="0"/>
            </a:endParaRPr>
          </a:p>
        </p:txBody>
      </p:sp>
      <p:pic>
        <p:nvPicPr>
          <p:cNvPr id="8" name="Содержимое 7" descr="DSC042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85908"/>
            <a:ext cx="8229600" cy="621510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Garamond" pitchFamily="18" charset="0"/>
              </a:rPr>
              <a:t>Литература: </a:t>
            </a:r>
            <a:br>
              <a:rPr lang="ru-RU" sz="2800" dirty="0" smtClean="0">
                <a:latin typeface="Garamond" pitchFamily="18" charset="0"/>
              </a:rPr>
            </a:br>
            <a:r>
              <a:rPr lang="ru-RU" sz="2000" dirty="0" smtClean="0">
                <a:latin typeface="Garamond" pitchFamily="18" charset="0"/>
              </a:rPr>
              <a:t>1</a:t>
            </a:r>
            <a:r>
              <a:rPr lang="ru-RU" sz="2800" dirty="0" smtClean="0">
                <a:latin typeface="Garamond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воспитания и обучения в детском саду /Под ред. М.А.Васильевой, В.В.Гербовой, Т.С.Комаровой.- 4-е изд.,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доп. – М.; Мозаика-Синтез, 2006.- 232 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Е.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Юзбекова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«Ступеньки творчества (Место игры в интеллектуальном развитии дошкольника).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Воспитатель ДОУ №10, 2011г. (Развитие мелкой моторики рук для подготовки к школе)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Воспитатель ДОУ №8 2010г. (Словесно – логические игры в развитии старшего дошкольного возраста)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86370" cy="869934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latin typeface="Garamond" pitchFamily="18" charset="0"/>
              </a:rPr>
              <a:t>Цель проекта:</a:t>
            </a:r>
            <a:endParaRPr lang="ru-RU" sz="4000" b="0" dirty="0">
              <a:latin typeface="Garamond" pitchFamily="18" charset="0"/>
            </a:endParaRPr>
          </a:p>
        </p:txBody>
      </p:sp>
      <p:pic>
        <p:nvPicPr>
          <p:cNvPr id="1026" name="Picture 2" descr="C:\Program Files\Microsoft Office\MEDIA\CAGCAT10\j021672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9256" y="2285992"/>
            <a:ext cx="2071702" cy="235745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00618" cy="46910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Garamond" pitchFamily="18" charset="0"/>
              </a:rPr>
              <a:t> Развитие интеллектуальных способностей детей старшего дошкольного возраста.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             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dirty="0" smtClean="0">
                <a:latin typeface="Garamond" pitchFamily="18" charset="0"/>
              </a:rPr>
              <a:t>Идея проекта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dirty="0" smtClean="0">
                <a:latin typeface="Garamond" pitchFamily="18" charset="0"/>
              </a:rPr>
              <a:t/>
            </a:r>
            <a:br>
              <a:rPr lang="ru-RU" dirty="0" smtClean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>   </a:t>
            </a:r>
            <a:r>
              <a:rPr lang="ru-RU" sz="3600" dirty="0" smtClean="0">
                <a:latin typeface="Garamond" pitchFamily="18" charset="0"/>
              </a:rPr>
              <a:t>Разработать систему игр, которые способствуют развитию индивидуальных способностей детей старшего дошкольного возраста.</a:t>
            </a:r>
            <a:br>
              <a:rPr lang="ru-RU" sz="3600" dirty="0" smtClean="0">
                <a:latin typeface="Garamond" pitchFamily="18" charset="0"/>
              </a:rPr>
            </a:br>
            <a:endParaRPr lang="ru-RU" sz="3600" dirty="0">
              <a:latin typeface="Garamond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94044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Garamond" pitchFamily="18" charset="0"/>
              </a:rPr>
              <a:t>                            Задачи проекта:  </a:t>
            </a:r>
            <a:r>
              <a:rPr lang="ru-RU" sz="2800" dirty="0">
                <a:latin typeface="Garamond" pitchFamily="18" charset="0"/>
              </a:rPr>
              <a:t/>
            </a:r>
            <a:br>
              <a:rPr lang="ru-RU" sz="2800" dirty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>- </a:t>
            </a:r>
            <a:r>
              <a:rPr lang="ru-RU" sz="2700" dirty="0" smtClean="0">
                <a:latin typeface="Garamond" pitchFamily="18" charset="0"/>
              </a:rPr>
              <a:t>Разработать </a:t>
            </a:r>
            <a:r>
              <a:rPr lang="ru-RU" sz="2700" dirty="0">
                <a:latin typeface="Garamond" pitchFamily="18" charset="0"/>
              </a:rPr>
              <a:t>модель пространственно-развивающей игровой среды, направленной на развитие интеллектуальных способностей детей. </a:t>
            </a:r>
            <a:br>
              <a:rPr lang="ru-RU" sz="2700" dirty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- Создание </a:t>
            </a:r>
            <a:r>
              <a:rPr lang="ru-RU" sz="2700" dirty="0">
                <a:latin typeface="Garamond" pitchFamily="18" charset="0"/>
              </a:rPr>
              <a:t>системы развивающих игр, направленных на развитие интеллектуальных способностей.</a:t>
            </a:r>
            <a:br>
              <a:rPr lang="ru-RU" sz="2700" dirty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- Расширить </a:t>
            </a:r>
            <a:r>
              <a:rPr lang="ru-RU" sz="2700" dirty="0">
                <a:latin typeface="Garamond" pitchFamily="18" charset="0"/>
              </a:rPr>
              <a:t>представление родителей о развивающих играх для детей старшего дошкольного возраста. </a:t>
            </a:r>
            <a:br>
              <a:rPr lang="ru-RU" sz="2700" dirty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- Систематизировать </a:t>
            </a:r>
            <a:r>
              <a:rPr lang="ru-RU" sz="2700" dirty="0">
                <a:latin typeface="Garamond" pitchFamily="18" charset="0"/>
              </a:rPr>
              <a:t>диагностический материал  для выявления уровня интеллектуальных способностей детей.</a:t>
            </a:r>
            <a:br>
              <a:rPr lang="ru-RU" sz="2700" dirty="0">
                <a:latin typeface="Garamond" pitchFamily="18" charset="0"/>
              </a:rPr>
            </a:br>
            <a:endParaRPr lang="ru-RU" sz="2700" dirty="0"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68280"/>
          </a:xfrm>
        </p:spPr>
        <p:txBody>
          <a:bodyPr/>
          <a:lstStyle/>
          <a:p>
            <a:r>
              <a:rPr lang="ru-RU" sz="2400" dirty="0" smtClean="0">
                <a:latin typeface="Garamond" pitchFamily="18" charset="0"/>
              </a:rPr>
              <a:t>Модель пространственно-развивающей игровой среды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571483"/>
          <a:ext cx="8229600" cy="628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700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Развивающие центры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Компоненты центра в ДОУ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Компоненты центра в семье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047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Здоровячок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Здесь целесообразно разместить материал по приобщению детей к гигиенической и двигательной культуре детей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Спортивный комплекс, спортивный инвентарь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(мячи, обручи, скакалки, дуги, цель для метания, флажки, ленты, султанчики, лыжи и т.д.);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Материалы по приобщению к гигиенической культуре (картинки с изображением КГН,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пинтограммы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, картотека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потешек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пестушек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, стихов, пословиц, поговорок о ЗОЖ, о гигиене, о культуре еды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т.д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)</a:t>
                      </a:r>
                      <a:endParaRPr lang="ru-R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Спортивный комплекс, спортивный инвентарь,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санки, лыжи, коньки, велосипед, бадминтон и т.д.</a:t>
                      </a:r>
                      <a:endParaRPr lang="ru-RU" sz="1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28047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aramond" pitchFamily="18" charset="0"/>
                        </a:rPr>
                        <a:t>«Игровой центр»</a:t>
                      </a:r>
                      <a:endParaRPr lang="ru-R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Сюжетные и дидактические игрушки, настольные и дидактические игры;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Материал для различных игр-экспериментов;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Атрибуты для творческих и театральных игр;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Строитель;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Планы-схемы;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Шапочки-маски;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Развивающие игры (по направлениям)</a:t>
                      </a:r>
                      <a:endParaRPr lang="ru-RU" sz="1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Сюжетные и дидактические игрушки,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 настольные и дидактические игры с картинками,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детские музыкальные инструменты, интеллектуальные и развивающие игры (головоломки, лабиринты, «</a:t>
                      </a:r>
                      <a:r>
                        <a:rPr lang="ru-RU" sz="1400" dirty="0" err="1">
                          <a:latin typeface="Garamond" pitchFamily="18" charset="0"/>
                          <a:ea typeface="Times New Roman"/>
                        </a:rPr>
                        <a:t>Танграм</a:t>
                      </a: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», «</a:t>
                      </a:r>
                      <a:r>
                        <a:rPr lang="ru-RU" sz="1400" dirty="0" err="1">
                          <a:latin typeface="Garamond" pitchFamily="18" charset="0"/>
                          <a:ea typeface="Times New Roman"/>
                        </a:rPr>
                        <a:t>Колумбово</a:t>
                      </a: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 яйцо», «Пифагор»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aramond" pitchFamily="18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Garamond" pitchFamily="18" charset="0"/>
                          <a:ea typeface="Times New Roman"/>
                        </a:rPr>
                        <a:t>и т.д.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500034" y="285728"/>
          <a:ext cx="8229600" cy="6143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74942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«Социальный уголок»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Здесь целесообразно разместить материал, способствующий формированию у детей представлений о мире взрослых людей , о сверстниках, о себе самом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Ребёнок и взрослые люди: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Картинки с изображением взрослых людей и детей с ярко выраженным эмоциональным состоянием, разных возрастов, на различие по половому признаку, различных профессий; Семейные фотоальбомы; Игровая мебель;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Посуда, одежда и т.д.; Картотека стихов, поговорок, пословиц о семье, труде, любви, трудовых и героических поступках взрослых людей и т.д.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Ребёнок и сверстники: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Картинки, фотографии, скульптурные композиции с изображением детей разного возраста, разного эмоционального состояния, выполняющие различные действия, с различными взаимоотношениями между детьми, в том числе между сёстрами и братьями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Times New Roman"/>
                        </a:rPr>
                        <a:t>;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Наборы игровой мебели, сюжетных и дидактических игрушек.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Семейные фотоальбомы (социальные роли членов семьи), культурные традиции семьи, любимые занятия членов семьи, ЗОЖ семьи, школьные фотографии родителей, старших братьев и сестёр.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3942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285728"/>
          <a:ext cx="8229600" cy="642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4227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Плакаты с изображением правил культуры общения и взаимодействия между детьми, с изображением поведения детей при взаимодействии с посторонними взрослыми (особенно в случае опасности);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Правил дорожного движения и т.д.</a:t>
                      </a: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Ребёнок в процессе самопознания: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Фотоальбом с фотографиями ребёнка и членов его семьи портретного типа и в полный рост;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Фотоальбомы «Кто работает в детском саду?», «Наши родители трудятся», «Встречи с интересными людьми»;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картинки, картины, плакаты, иллюстрации,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видио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фильмы о ЗОЖ.;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Наглядно-иллюстрационный материал по ознакомлению с родным селом, страной, жизнью разных народов;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наглядно-иллюстрационный материал о школе, школьных  принадлежностях и т.д.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28596" y="214291"/>
          <a:ext cx="8229600" cy="63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35798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Центр «Мир природы»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Здесь необходимо разместить материал, способствующий формированию у дошкольников представлений о формировании жизни на земле (1 блок), о приспособлении живых организмов к среде обитания (2 блок), о росте, развитии и размножении живых существ (3 блок), о природных сообществах (экосистемы) (4 блок).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 блок: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Объекты неживой природы; растения и животные для уголка природы;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Материал по уходу за растениями и животными; Наглядно-иллюстрационный и видео  материалы с изображением деревьев, кустов, травянистых растений ближайшего окружения, диких животных, птиц, рыб, насекомых, земноводных ближайшего окружения;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человека, его строения, функций, назначение некоторых жизненно важных органов;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картинки с изображением плохого и хорошего состояния живых существ;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дидактические игры и наглядно-иллюстрационный материал по формированию представлений о живом (признаки и свойства, потребности), назначении основных органов и частей живых существ.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Рассматривание, чтение и обсуждение прочитанных книг в семейном кругу по природной тематике;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Ухаживание за домашними животными, посильная помощь детей по уходу за животными в сарае, при посадке огорода и сборе урожая;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Прополка грядок, подметание дорожек;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Совместное ухаживание детей и родителей за комнатными растениями;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Дидактические игры;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Кормушки для зимующих птиц.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214290"/>
          <a:ext cx="82296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643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 блок: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Наглядно-иллюстрационный материал, видео фильмы, слайды способствующий формированию представлений о сезонном состоянии живых существ, их приспособлении к жизни в разные сезоны года, в разной среде обитания;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модели, макеты, календарь природы.</a:t>
                      </a: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 блок: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Наглядно-иллюстрационный материал, видео материалы «Животные и их детёныши» (предметные и сюжетные картинки),  по формированию представлений роста живых существ, появление у них детёнышей;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Картинки и фотографии с изображением ухода человека за животными;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Ящики для посадки лука , крупных семян;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Пооперационные карты и  схемы-модели последовательности трудовых действий человека во время посадки, в процессе роста и сбора урожая.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54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54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54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54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3">
      <a:dk1>
        <a:srgbClr val="CCCCFF"/>
      </a:dk1>
      <a:lt1>
        <a:srgbClr val="FFFFCC"/>
      </a:lt1>
      <a:dk2>
        <a:srgbClr val="000000"/>
      </a:dk2>
      <a:lt2>
        <a:srgbClr val="FFFFFF"/>
      </a:lt2>
      <a:accent1>
        <a:srgbClr val="9999FF"/>
      </a:accent1>
      <a:accent2>
        <a:srgbClr val="33CCCC"/>
      </a:accent2>
      <a:accent3>
        <a:srgbClr val="AAAAAA"/>
      </a:accent3>
      <a:accent4>
        <a:srgbClr val="DADAAE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54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54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rotWithShape="0">
            <a:srgbClr val="875B0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231</TotalTime>
  <Words>1564</Words>
  <Application>Microsoft Office PowerPoint</Application>
  <PresentationFormat>Экран (4:3)</PresentationFormat>
  <Paragraphs>222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Тема7</vt:lpstr>
      <vt:lpstr>Оформление по умолчанию</vt:lpstr>
      <vt:lpstr>Шары</vt:lpstr>
      <vt:lpstr>Тема проекта: « Развитие интеллектуальных способностей детей старшего дошкольного возраста посредством развивающих игр»</vt:lpstr>
      <vt:lpstr>Цель проекта:</vt:lpstr>
      <vt:lpstr>                        Идея проекта       Разработать систему игр, которые способствуют развитию индивидуальных способностей детей старшего дошкольного возраста. </vt:lpstr>
      <vt:lpstr>                            Задачи проекта:   - Разработать модель пространственно-развивающей игровой среды, направленной на развитие интеллектуальных способностей детей.  - Создание системы развивающих игр, направленных на развитие интеллектуальных способностей. - Расширить представление родителей о развивающих играх для детей старшего дошкольного возраста.  - Систематизировать диагностический материал  для выявления уровня интеллектуальных способностей детей. </vt:lpstr>
      <vt:lpstr>Модель пространственно-развивающей игровой среды </vt:lpstr>
      <vt:lpstr>Слайд 6</vt:lpstr>
      <vt:lpstr>Слайд 7</vt:lpstr>
      <vt:lpstr>Слайд 8</vt:lpstr>
      <vt:lpstr>Слайд 9</vt:lpstr>
      <vt:lpstr>Слайд 10</vt:lpstr>
      <vt:lpstr>Слайд 11</vt:lpstr>
      <vt:lpstr>Модель развивающих игр</vt:lpstr>
      <vt:lpstr>Слайд 13</vt:lpstr>
      <vt:lpstr>Слайд 14</vt:lpstr>
      <vt:lpstr>Характеристика методов и средств реализации проекта </vt:lpstr>
      <vt:lpstr>  План реализации проекта с опорой на привлекаемые  ресурсы </vt:lpstr>
      <vt:lpstr>Занятия по интересам</vt:lpstr>
      <vt:lpstr>Слайд 18</vt:lpstr>
      <vt:lpstr>Литература:  1. Программа воспитания и обучения в детском саду /Под ред. М.А.Васильевой, В.В.Гербовой, Т.С.Комаровой.- 4-е изд., испр. и доп. – М.; Мозаика-Синтез, 2006.- 232 с. 2. Е. А. Юзбекова «Ступеньки творчества (Место игры в интеллектуальном развитии дошкольника).   3. Воспитатель ДОУ №10, 2011г. (Развитие мелкой моторики рук для подготовки к школе) 4. Воспитатель ДОУ №8 2010г. (Словесно – логические игры в развитии старшего дошкольного возраста)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 Развитие интеллектуальных способностей детей старшего дошкольного возраста посредством развивающих игр»</dc:title>
  <dc:creator>Admin</dc:creator>
  <cp:lastModifiedBy>Admin</cp:lastModifiedBy>
  <cp:revision>26</cp:revision>
  <dcterms:created xsi:type="dcterms:W3CDTF">2012-03-04T11:28:40Z</dcterms:created>
  <dcterms:modified xsi:type="dcterms:W3CDTF">2014-12-23T16:12:03Z</dcterms:modified>
</cp:coreProperties>
</file>