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75" r:id="rId3"/>
    <p:sldId id="277" r:id="rId4"/>
    <p:sldId id="276" r:id="rId5"/>
    <p:sldId id="262" r:id="rId6"/>
    <p:sldId id="261" r:id="rId7"/>
    <p:sldId id="263" r:id="rId8"/>
    <p:sldId id="267" r:id="rId9"/>
    <p:sldId id="266" r:id="rId10"/>
    <p:sldId id="257" r:id="rId11"/>
    <p:sldId id="258" r:id="rId12"/>
    <p:sldId id="271" r:id="rId13"/>
    <p:sldId id="272" r:id="rId14"/>
    <p:sldId id="264" r:id="rId15"/>
    <p:sldId id="265" r:id="rId16"/>
    <p:sldId id="268" r:id="rId17"/>
    <p:sldId id="269" r:id="rId18"/>
    <p:sldId id="278" r:id="rId19"/>
    <p:sldId id="259" r:id="rId20"/>
  </p:sldIdLst>
  <p:sldSz cx="6858000" cy="9144000" type="screen4x3"/>
  <p:notesSz cx="6797675" cy="9926638"/>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9999"/>
    <a:srgbClr val="008080"/>
    <a:srgbClr val="669900"/>
    <a:srgbClr val="AD0F69"/>
    <a:srgbClr val="EF47A7"/>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78" autoAdjust="0"/>
    <p:restoredTop sz="94660"/>
  </p:normalViewPr>
  <p:slideViewPr>
    <p:cSldViewPr>
      <p:cViewPr>
        <p:scale>
          <a:sx n="71" d="100"/>
          <a:sy n="71" d="100"/>
        </p:scale>
        <p:origin x="-2046" y="1002"/>
      </p:cViewPr>
      <p:guideLst>
        <p:guide orient="horz" pos="2880"/>
        <p:guide pos="2160"/>
      </p:guideLst>
    </p:cSldViewPr>
  </p:slideViewPr>
  <p:notesTextViewPr>
    <p:cViewPr>
      <p:scale>
        <a:sx n="100" d="100"/>
        <a:sy n="100" d="100"/>
      </p:scale>
      <p:origin x="0" y="0"/>
    </p:cViewPr>
  </p:notesTextViewPr>
  <p:sorterViewPr>
    <p:cViewPr>
      <p:scale>
        <a:sx n="83" d="100"/>
        <a:sy n="83"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2840569"/>
            <a:ext cx="5829300" cy="1960033"/>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CBB6517-34D6-4BDF-B823-79093312D1CD}"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4872520-21AC-4606-961C-60508A6AF930}" type="slidenum">
              <a:rPr lang="ru-RU"/>
              <a:pPr>
                <a:defRPr/>
              </a:pPr>
              <a:t>‹#›</a:t>
            </a:fld>
            <a:endParaRPr lang="ru-RU"/>
          </a:p>
        </p:txBody>
      </p:sp>
    </p:spTree>
    <p:extLst>
      <p:ext uri="{BB962C8B-B14F-4D97-AF65-F5344CB8AC3E}">
        <p14:creationId xmlns:p14="http://schemas.microsoft.com/office/powerpoint/2010/main" val="41261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0CE5403-396B-4516-A723-A8C0BEDB506F}"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3E639BE-726A-4637-ADCA-9C11C7F295D6}" type="slidenum">
              <a:rPr lang="ru-RU"/>
              <a:pPr>
                <a:defRPr/>
              </a:pPr>
              <a:t>‹#›</a:t>
            </a:fld>
            <a:endParaRPr lang="ru-RU"/>
          </a:p>
        </p:txBody>
      </p:sp>
    </p:spTree>
    <p:extLst>
      <p:ext uri="{BB962C8B-B14F-4D97-AF65-F5344CB8AC3E}">
        <p14:creationId xmlns:p14="http://schemas.microsoft.com/office/powerpoint/2010/main" val="182229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3729037" y="488951"/>
            <a:ext cx="1157288" cy="104013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257176" y="488951"/>
            <a:ext cx="3357563" cy="104013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6E9A9B7-F6CB-4F50-8C87-DC4A1406FCA2}"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3F7661-143B-49BF-BF5F-BD0798D60D3A}" type="slidenum">
              <a:rPr lang="ru-RU"/>
              <a:pPr>
                <a:defRPr/>
              </a:pPr>
              <a:t>‹#›</a:t>
            </a:fld>
            <a:endParaRPr lang="ru-RU"/>
          </a:p>
        </p:txBody>
      </p:sp>
    </p:spTree>
    <p:extLst>
      <p:ext uri="{BB962C8B-B14F-4D97-AF65-F5344CB8AC3E}">
        <p14:creationId xmlns:p14="http://schemas.microsoft.com/office/powerpoint/2010/main" val="47336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9445518-C971-410B-B9AD-854747AFA322}"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BB3FBCB-E8FC-4B2B-AF97-AF15853F987D}" type="slidenum">
              <a:rPr lang="ru-RU"/>
              <a:pPr>
                <a:defRPr/>
              </a:pPr>
              <a:t>‹#›</a:t>
            </a:fld>
            <a:endParaRPr lang="ru-RU"/>
          </a:p>
        </p:txBody>
      </p:sp>
    </p:spTree>
    <p:extLst>
      <p:ext uri="{BB962C8B-B14F-4D97-AF65-F5344CB8AC3E}">
        <p14:creationId xmlns:p14="http://schemas.microsoft.com/office/powerpoint/2010/main" val="252910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5875867"/>
            <a:ext cx="5829300" cy="1816100"/>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14C7D2F-3D6E-401A-A84D-AF7D1BC115CA}" type="datetimeFigureOut">
              <a:rPr lang="ru-RU"/>
              <a:pPr>
                <a:defRPr/>
              </a:pPr>
              <a:t>29.09.2013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3AD56A9-BD69-4BC0-855F-307369B31980}" type="slidenum">
              <a:rPr lang="ru-RU"/>
              <a:pPr>
                <a:defRPr/>
              </a:pPr>
              <a:t>‹#›</a:t>
            </a:fld>
            <a:endParaRPr lang="ru-RU"/>
          </a:p>
        </p:txBody>
      </p:sp>
    </p:spTree>
    <p:extLst>
      <p:ext uri="{BB962C8B-B14F-4D97-AF65-F5344CB8AC3E}">
        <p14:creationId xmlns:p14="http://schemas.microsoft.com/office/powerpoint/2010/main" val="211681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59ACF22-CBAE-4CFF-A8C6-60B3B0465094}" type="datetimeFigureOut">
              <a:rPr lang="ru-RU"/>
              <a:pPr>
                <a:defRPr/>
              </a:pPr>
              <a:t>29.09.2013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C280223-1C60-4B83-9E1F-5FB0C167D9B0}" type="slidenum">
              <a:rPr lang="ru-RU"/>
              <a:pPr>
                <a:defRPr/>
              </a:pPr>
              <a:t>‹#›</a:t>
            </a:fld>
            <a:endParaRPr lang="ru-RU"/>
          </a:p>
        </p:txBody>
      </p:sp>
    </p:spTree>
    <p:extLst>
      <p:ext uri="{BB962C8B-B14F-4D97-AF65-F5344CB8AC3E}">
        <p14:creationId xmlns:p14="http://schemas.microsoft.com/office/powerpoint/2010/main" val="2023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66184"/>
            <a:ext cx="6172200" cy="1524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BE9D1D9-553F-4855-ABF5-9839E2052905}" type="datetimeFigureOut">
              <a:rPr lang="ru-RU"/>
              <a:pPr>
                <a:defRPr/>
              </a:pPr>
              <a:t>29.09.2013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16C6BD3D-9B2C-47B8-866E-76AC83ED214C}" type="slidenum">
              <a:rPr lang="ru-RU"/>
              <a:pPr>
                <a:defRPr/>
              </a:pPr>
              <a:t>‹#›</a:t>
            </a:fld>
            <a:endParaRPr lang="ru-RU"/>
          </a:p>
        </p:txBody>
      </p:sp>
    </p:spTree>
    <p:extLst>
      <p:ext uri="{BB962C8B-B14F-4D97-AF65-F5344CB8AC3E}">
        <p14:creationId xmlns:p14="http://schemas.microsoft.com/office/powerpoint/2010/main" val="244426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3BFEE5EC-2CB6-441F-989F-12BBF15B3EEC}" type="datetimeFigureOut">
              <a:rPr lang="ru-RU"/>
              <a:pPr>
                <a:defRPr/>
              </a:pPr>
              <a:t>29.09.2013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A4A5BC3-42C5-46FC-B029-F28ECE1DB9BB}" type="slidenum">
              <a:rPr lang="ru-RU"/>
              <a:pPr>
                <a:defRPr/>
              </a:pPr>
              <a:t>‹#›</a:t>
            </a:fld>
            <a:endParaRPr lang="ru-RU"/>
          </a:p>
        </p:txBody>
      </p:sp>
    </p:spTree>
    <p:extLst>
      <p:ext uri="{BB962C8B-B14F-4D97-AF65-F5344CB8AC3E}">
        <p14:creationId xmlns:p14="http://schemas.microsoft.com/office/powerpoint/2010/main" val="291515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E4FA5C1-3C0D-4BA2-85E7-C55FF2CCDE65}" type="datetimeFigureOut">
              <a:rPr lang="ru-RU"/>
              <a:pPr>
                <a:defRPr/>
              </a:pPr>
              <a:t>29.09.2013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5104CC6-6F9A-4C8A-8210-D7FAF3E9A511}" type="slidenum">
              <a:rPr lang="ru-RU"/>
              <a:pPr>
                <a:defRPr/>
              </a:pPr>
              <a:t>‹#›</a:t>
            </a:fld>
            <a:endParaRPr lang="ru-RU"/>
          </a:p>
        </p:txBody>
      </p:sp>
    </p:spTree>
    <p:extLst>
      <p:ext uri="{BB962C8B-B14F-4D97-AF65-F5344CB8AC3E}">
        <p14:creationId xmlns:p14="http://schemas.microsoft.com/office/powerpoint/2010/main" val="1033741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1" y="364067"/>
            <a:ext cx="2256235" cy="154940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E14AF9E-DC42-40D7-A5A1-A37F2FE07795}" type="datetimeFigureOut">
              <a:rPr lang="ru-RU"/>
              <a:pPr>
                <a:defRPr/>
              </a:pPr>
              <a:t>29.09.2013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2863A4C-9B3C-458C-A00E-E2BD2D9CDADC}" type="slidenum">
              <a:rPr lang="ru-RU"/>
              <a:pPr>
                <a:defRPr/>
              </a:pPr>
              <a:t>‹#›</a:t>
            </a:fld>
            <a:endParaRPr lang="ru-RU"/>
          </a:p>
        </p:txBody>
      </p:sp>
    </p:spTree>
    <p:extLst>
      <p:ext uri="{BB962C8B-B14F-4D97-AF65-F5344CB8AC3E}">
        <p14:creationId xmlns:p14="http://schemas.microsoft.com/office/powerpoint/2010/main" val="397317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400801"/>
            <a:ext cx="4114800" cy="755651"/>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3085457-D77F-493F-82E4-57A20CC2677C}" type="datetimeFigureOut">
              <a:rPr lang="ru-RU"/>
              <a:pPr>
                <a:defRPr/>
              </a:pPr>
              <a:t>29.09.2013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7B6FB2D-6280-41FB-9CF6-7E7460F36D15}" type="slidenum">
              <a:rPr lang="ru-RU"/>
              <a:pPr>
                <a:defRPr/>
              </a:pPr>
              <a:t>‹#›</a:t>
            </a:fld>
            <a:endParaRPr lang="ru-RU"/>
          </a:p>
        </p:txBody>
      </p:sp>
    </p:spTree>
    <p:extLst>
      <p:ext uri="{BB962C8B-B14F-4D97-AF65-F5344CB8AC3E}">
        <p14:creationId xmlns:p14="http://schemas.microsoft.com/office/powerpoint/2010/main" val="104750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342900" y="366713"/>
            <a:ext cx="6172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342900" y="2133600"/>
            <a:ext cx="6172200" cy="603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22C3423-F4A2-4683-B0C3-FABF3668762E}" type="datetimeFigureOut">
              <a:rPr lang="ru-RU"/>
              <a:pPr>
                <a:defRPr/>
              </a:pPr>
              <a:t>29.09.2013</a:t>
            </a:fld>
            <a:endParaRPr lang="ru-RU"/>
          </a:p>
        </p:txBody>
      </p:sp>
      <p:sp>
        <p:nvSpPr>
          <p:cNvPr id="5" name="Нижний колонтитул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ru-RU"/>
          </a:p>
        </p:txBody>
      </p:sp>
      <p:sp>
        <p:nvSpPr>
          <p:cNvPr id="6" name="Номер слайда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CC8DA7F9-F62F-44A6-A2F6-F6B17270F0B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0" y="0"/>
            <a:ext cx="6858000" cy="9144000"/>
          </a:xfrm>
          <a:prstGeom prst="rect">
            <a:avLst/>
          </a:prstGeom>
          <a:gradFill flip="none" rotWithShape="1">
            <a:gsLst>
              <a:gs pos="77000">
                <a:schemeClr val="accent1">
                  <a:lumMod val="60000"/>
                  <a:lumOff val="40000"/>
                </a:schemeClr>
              </a:gs>
              <a:gs pos="35000">
                <a:schemeClr val="accent1">
                  <a:tint val="37000"/>
                  <a:satMod val="300000"/>
                </a:schemeClr>
              </a:gs>
              <a:gs pos="100000">
                <a:schemeClr val="accent1">
                  <a:tint val="15000"/>
                  <a:satMod val="350000"/>
                </a:schemeClr>
              </a:gs>
            </a:gsLst>
            <a:lin ang="18000000" scaled="0"/>
            <a:tileRect/>
          </a:gradFill>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ru-RU"/>
          </a:p>
        </p:txBody>
      </p:sp>
      <p:sp>
        <p:nvSpPr>
          <p:cNvPr id="2051" name="WordArt 6"/>
          <p:cNvSpPr>
            <a:spLocks noChangeArrowheads="1" noChangeShapeType="1" noTextEdit="1"/>
          </p:cNvSpPr>
          <p:nvPr/>
        </p:nvSpPr>
        <p:spPr bwMode="auto">
          <a:xfrm>
            <a:off x="0" y="1285875"/>
            <a:ext cx="6589713" cy="2989263"/>
          </a:xfrm>
          <a:prstGeom prst="rect">
            <a:avLst/>
          </a:prstGeom>
        </p:spPr>
        <p:txBody>
          <a:bodyPr wrap="none" fromWordArt="1">
            <a:prstTxWarp prst="textPlain">
              <a:avLst>
                <a:gd name="adj" fmla="val 50000"/>
              </a:avLst>
            </a:prstTxWarp>
          </a:bodyPr>
          <a:lstStyle/>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Рекомендации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родителям</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  по укреплению </a:t>
            </a:r>
          </a:p>
          <a:p>
            <a:pPr algn="ctr"/>
            <a:r>
              <a:rPr lang="ru-RU" sz="3600" b="1" kern="10">
                <a:ln w="12700">
                  <a:solidFill>
                    <a:srgbClr val="007A37"/>
                  </a:solidFill>
                  <a:round/>
                  <a:headEnd/>
                  <a:tailEnd/>
                </a:ln>
                <a:solidFill>
                  <a:srgbClr val="F4F1E3"/>
                </a:solidFill>
                <a:effectLst>
                  <a:outerShdw dist="20320" dir="1799969" algn="tl" rotWithShape="0">
                    <a:srgbClr val="000000">
                      <a:alpha val="39998"/>
                    </a:srgbClr>
                  </a:outerShdw>
                </a:effectLst>
                <a:latin typeface="Impact"/>
              </a:rPr>
              <a:t>  здоровья детей</a:t>
            </a:r>
          </a:p>
        </p:txBody>
      </p:sp>
      <p:pic>
        <p:nvPicPr>
          <p:cNvPr id="2052" name="Picture 9" descr="C:\Users\viki\AppData\Local\Microsoft\Windows\Temporary Internet Files\Content.IE5\RSWC3R1M\MCj043459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9113" y="90488"/>
            <a:ext cx="973137"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1" descr="C:\Users\viki\AppData\Local\Microsoft\Windows\Temporary Internet Files\Content.IE5\QYIAUPJ1\MCj0436045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6000750"/>
            <a:ext cx="2797175"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descr="C:\Users\viki\AppData\Local\Microsoft\Windows\Temporary Internet Files\Content.IE5\5HM5BHCY\MCj043583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938" y="6357938"/>
            <a:ext cx="2586037"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7" descr="C:\Users\viki\AppData\Local\Microsoft\Windows\Temporary Internet Files\Content.IE5\HT7649U9\MCj0428333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757">
            <a:off x="2049463" y="4348163"/>
            <a:ext cx="2500312"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4" name="Прямоугольник 3"/>
          <p:cNvSpPr/>
          <p:nvPr/>
        </p:nvSpPr>
        <p:spPr>
          <a:xfrm>
            <a:off x="142853" y="71407"/>
            <a:ext cx="6540317" cy="646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ru-RU"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Как сохранить зрение ребенка?</a:t>
            </a:r>
          </a:p>
        </p:txBody>
      </p:sp>
      <p:sp>
        <p:nvSpPr>
          <p:cNvPr id="11268" name="TextBox 7"/>
          <p:cNvSpPr txBox="1">
            <a:spLocks noChangeArrowheads="1"/>
          </p:cNvSpPr>
          <p:nvPr/>
        </p:nvSpPr>
        <p:spPr bwMode="auto">
          <a:xfrm>
            <a:off x="142875" y="714375"/>
            <a:ext cx="6715125" cy="772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b="1">
                <a:latin typeface="Calibri" pitchFamily="34" charset="0"/>
              </a:rPr>
              <a:t>Правило 1. </a:t>
            </a:r>
            <a:r>
              <a:rPr lang="ru-RU" sz="1600">
                <a:latin typeface="Calibri" pitchFamily="34" charset="0"/>
              </a:rPr>
              <a:t>Старайтесь, чтобы малыш больше двигался, бегал, прыгал. </a:t>
            </a:r>
            <a:endParaRPr lang="ru-RU" sz="1600"/>
          </a:p>
          <a:p>
            <a:pPr eaLnBrk="1" hangingPunct="1"/>
            <a:endParaRPr lang="ru-RU" sz="1600"/>
          </a:p>
          <a:p>
            <a:pPr eaLnBrk="1" hangingPunct="1"/>
            <a:r>
              <a:rPr lang="ru-RU" sz="1600" b="1">
                <a:solidFill>
                  <a:schemeClr val="tx2"/>
                </a:solidFill>
                <a:latin typeface="Calibri" pitchFamily="34" charset="0"/>
              </a:rPr>
              <a:t>Правило 2. </a:t>
            </a:r>
            <a:r>
              <a:rPr lang="ru-RU" sz="1600">
                <a:solidFill>
                  <a:schemeClr val="tx2"/>
                </a:solidFill>
                <a:latin typeface="Calibri" pitchFamily="34" charset="0"/>
              </a:rPr>
              <a:t>Включите в рацион полезные для глаз продукты: творог, кефир, отварную  морскую рыбу, морепродукты, говядину, морковь, капусту</a:t>
            </a:r>
            <a:r>
              <a:rPr lang="ru-RU" sz="1600">
                <a:solidFill>
                  <a:schemeClr val="tx2"/>
                </a:solidFill>
              </a:rPr>
              <a:t>, </a:t>
            </a:r>
            <a:r>
              <a:rPr lang="ru-RU" sz="1600">
                <a:solidFill>
                  <a:schemeClr val="tx2"/>
                </a:solidFill>
                <a:latin typeface="Calibri" pitchFamily="34" charset="0"/>
              </a:rPr>
              <a:t>чернику, бруснику, клюкву</a:t>
            </a:r>
            <a:r>
              <a:rPr lang="ru-RU" sz="1600">
                <a:solidFill>
                  <a:schemeClr val="tx2"/>
                </a:solidFill>
              </a:rPr>
              <a:t>,</a:t>
            </a:r>
            <a:r>
              <a:rPr lang="ru-RU" sz="1600">
                <a:solidFill>
                  <a:schemeClr val="tx2"/>
                </a:solidFill>
                <a:latin typeface="Calibri" pitchFamily="34" charset="0"/>
              </a:rPr>
              <a:t> петрушку, укроп.  </a:t>
            </a:r>
          </a:p>
          <a:p>
            <a:pPr eaLnBrk="1" hangingPunct="1"/>
            <a:endParaRPr lang="ru-RU" sz="1600">
              <a:solidFill>
                <a:schemeClr val="tx2"/>
              </a:solidFill>
              <a:latin typeface="Calibri" pitchFamily="34" charset="0"/>
            </a:endParaRPr>
          </a:p>
          <a:p>
            <a:pPr eaLnBrk="1" hangingPunct="1"/>
            <a:r>
              <a:rPr lang="ru-RU" sz="1600" b="1">
                <a:latin typeface="Calibri" pitchFamily="34" charset="0"/>
              </a:rPr>
              <a:t>Правило 3. </a:t>
            </a:r>
            <a:r>
              <a:rPr lang="ru-RU" sz="1600">
                <a:latin typeface="Calibri" pitchFamily="34" charset="0"/>
              </a:rPr>
              <a:t>Следите за его осанкой - при «кривой» спине нарушается кровоснабжение головного мозга, которое и провоцирует проблемы со зрением. Запомните: расстояние между книгой и глазами должно быть не менее 25-30 см. </a:t>
            </a:r>
          </a:p>
          <a:p>
            <a:pPr eaLnBrk="1" hangingPunct="1"/>
            <a:endParaRPr lang="ru-RU" sz="1600">
              <a:latin typeface="Calibri" pitchFamily="34" charset="0"/>
            </a:endParaRPr>
          </a:p>
          <a:p>
            <a:pPr eaLnBrk="1" hangingPunct="1"/>
            <a:r>
              <a:rPr lang="ru-RU" sz="1600" b="1">
                <a:solidFill>
                  <a:schemeClr val="tx2"/>
                </a:solidFill>
                <a:latin typeface="Calibri" pitchFamily="34" charset="0"/>
              </a:rPr>
              <a:t>Правило 4. </a:t>
            </a:r>
            <a:r>
              <a:rPr lang="ru-RU" sz="1600">
                <a:solidFill>
                  <a:schemeClr val="tx2"/>
                </a:solidFill>
                <a:latin typeface="Calibri" pitchFamily="34" charset="0"/>
              </a:rPr>
              <a:t>Не допускайте, чтобы ребенок подолгу сидел перед телевизором, а если уж сидит, то только строго напротив и не ближе трех метров. </a:t>
            </a:r>
          </a:p>
          <a:p>
            <a:pPr eaLnBrk="1" hangingPunct="1"/>
            <a:endParaRPr lang="ru-RU" sz="1600">
              <a:solidFill>
                <a:schemeClr val="tx2"/>
              </a:solidFill>
              <a:latin typeface="Calibri" pitchFamily="34" charset="0"/>
            </a:endParaRPr>
          </a:p>
          <a:p>
            <a:pPr eaLnBrk="1" hangingPunct="1"/>
            <a:r>
              <a:rPr lang="ru-RU" sz="1600" b="1">
                <a:latin typeface="Calibri" pitchFamily="34" charset="0"/>
              </a:rPr>
              <a:t>Правило 5. </a:t>
            </a:r>
            <a:r>
              <a:rPr lang="ru-RU" sz="1600">
                <a:latin typeface="Calibri" pitchFamily="34" charset="0"/>
              </a:rPr>
              <a:t>Не читать лежа и как можно меньше при искусственном освещении. </a:t>
            </a:r>
            <a:endParaRPr lang="ru-RU" sz="1600"/>
          </a:p>
          <a:p>
            <a:pPr eaLnBrk="1" hangingPunct="1"/>
            <a:endParaRPr lang="ru-RU" sz="1600"/>
          </a:p>
          <a:p>
            <a:pPr eaLnBrk="1" hangingPunct="1"/>
            <a:r>
              <a:rPr lang="ru-RU" sz="1600" b="1">
                <a:solidFill>
                  <a:schemeClr val="tx2"/>
                </a:solidFill>
                <a:latin typeface="Calibri" pitchFamily="34" charset="0"/>
              </a:rPr>
              <a:t>Правило 6. </a:t>
            </a:r>
            <a:r>
              <a:rPr lang="ru-RU" sz="1600">
                <a:solidFill>
                  <a:schemeClr val="tx2"/>
                </a:solidFill>
                <a:latin typeface="Calibri" pitchFamily="34" charset="0"/>
              </a:rPr>
              <a:t>Не забывайте, что смотреть телевизор в темной комнате нежелательно. </a:t>
            </a:r>
            <a:r>
              <a:rPr lang="ru-RU" sz="1600">
                <a:latin typeface="Calibri" pitchFamily="34" charset="0"/>
              </a:rPr>
              <a:t> </a:t>
            </a:r>
          </a:p>
          <a:p>
            <a:pPr eaLnBrk="1" hangingPunct="1"/>
            <a:r>
              <a:rPr lang="ru-RU" sz="1600" b="1">
                <a:latin typeface="Calibri" pitchFamily="34" charset="0"/>
              </a:rPr>
              <a:t>Правило 7. Д</a:t>
            </a:r>
            <a:r>
              <a:rPr lang="ru-RU" sz="1600">
                <a:latin typeface="Calibri" pitchFamily="34" charset="0"/>
              </a:rPr>
              <a:t>ошкольник может играть на компьютере не более получаса в день,  после 7 лет - 1 час в день или два подхода по 40 минут. </a:t>
            </a:r>
          </a:p>
          <a:p>
            <a:pPr eaLnBrk="1" hangingPunct="1"/>
            <a:endParaRPr lang="ru-RU" sz="1600">
              <a:latin typeface="Calibri" pitchFamily="34" charset="0"/>
            </a:endParaRPr>
          </a:p>
          <a:p>
            <a:pPr eaLnBrk="1" hangingPunct="1"/>
            <a:r>
              <a:rPr lang="ru-RU" sz="1600" b="1">
                <a:solidFill>
                  <a:schemeClr val="tx2"/>
                </a:solidFill>
                <a:latin typeface="Calibri" pitchFamily="34" charset="0"/>
              </a:rPr>
              <a:t>Правило 8. </a:t>
            </a:r>
            <a:r>
              <a:rPr lang="ru-RU" sz="1600">
                <a:solidFill>
                  <a:schemeClr val="tx2"/>
                </a:solidFill>
                <a:latin typeface="Calibri" pitchFamily="34" charset="0"/>
              </a:rPr>
              <a:t>Про игры на сотовом </a:t>
            </a:r>
            <a:endParaRPr lang="ru-RU" sz="1600">
              <a:solidFill>
                <a:schemeClr val="tx2"/>
              </a:solidFill>
            </a:endParaRPr>
          </a:p>
          <a:p>
            <a:pPr eaLnBrk="1" hangingPunct="1"/>
            <a:r>
              <a:rPr lang="ru-RU" sz="1600">
                <a:solidFill>
                  <a:schemeClr val="tx2"/>
                </a:solidFill>
              </a:rPr>
              <a:t>т</a:t>
            </a:r>
            <a:r>
              <a:rPr lang="ru-RU" sz="1600">
                <a:solidFill>
                  <a:schemeClr val="tx2"/>
                </a:solidFill>
                <a:latin typeface="Calibri" pitchFamily="34" charset="0"/>
              </a:rPr>
              <a:t>елефоне лучше забыть. </a:t>
            </a:r>
          </a:p>
          <a:p>
            <a:pPr eaLnBrk="1" hangingPunct="1"/>
            <a:endParaRPr lang="ru-RU" sz="1600">
              <a:solidFill>
                <a:schemeClr val="tx2"/>
              </a:solidFill>
              <a:latin typeface="Calibri" pitchFamily="34" charset="0"/>
            </a:endParaRPr>
          </a:p>
          <a:p>
            <a:pPr eaLnBrk="1" hangingPunct="1"/>
            <a:r>
              <a:rPr lang="ru-RU" sz="1600" b="1">
                <a:latin typeface="Calibri" pitchFamily="34" charset="0"/>
              </a:rPr>
              <a:t>Правило 9. </a:t>
            </a:r>
            <a:r>
              <a:rPr lang="ru-RU" sz="1600">
                <a:latin typeface="Calibri" pitchFamily="34" charset="0"/>
              </a:rPr>
              <a:t>Ежедневно делайте вместе </a:t>
            </a:r>
          </a:p>
          <a:p>
            <a:pPr eaLnBrk="1" hangingPunct="1"/>
            <a:r>
              <a:rPr lang="ru-RU" sz="1600">
                <a:latin typeface="Calibri" pitchFamily="34" charset="0"/>
              </a:rPr>
              <a:t>Гимнастику  глаз – превратите</a:t>
            </a:r>
          </a:p>
          <a:p>
            <a:pPr eaLnBrk="1" hangingPunct="1"/>
            <a:r>
              <a:rPr lang="ru-RU" sz="1600">
                <a:latin typeface="Calibri" pitchFamily="34" charset="0"/>
              </a:rPr>
              <a:t> эту  процедуру</a:t>
            </a:r>
          </a:p>
          <a:p>
            <a:pPr eaLnBrk="1" hangingPunct="1"/>
            <a:r>
              <a:rPr lang="ru-RU" sz="1600">
                <a:latin typeface="Calibri" pitchFamily="34" charset="0"/>
              </a:rPr>
              <a:t> в увлекательную игру! </a:t>
            </a:r>
          </a:p>
          <a:p>
            <a:pPr eaLnBrk="1" hangingPunct="1"/>
            <a:endParaRPr lang="ru-RU" sz="1600">
              <a:latin typeface="Calibri" pitchFamily="34" charset="0"/>
            </a:endParaRPr>
          </a:p>
        </p:txBody>
      </p:sp>
      <p:pic>
        <p:nvPicPr>
          <p:cNvPr id="11269" name="Picture 8" descr="C:\Users\viki\AppData\Local\Microsoft\Windows\Temporary Internet Files\Content.IE5\HT7649U9\MCj0424178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63" y="6429375"/>
            <a:ext cx="230028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endParaRPr lang="ru-RU" smtClean="0"/>
          </a:p>
        </p:txBody>
      </p:sp>
      <p:pic>
        <p:nvPicPr>
          <p:cNvPr id="12291" name="Содержимое 6" descr="i_033.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2875" y="714375"/>
            <a:ext cx="1677988" cy="1643063"/>
          </a:xfrm>
        </p:spPr>
      </p:pic>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a:p>
        </p:txBody>
      </p:sp>
      <p:sp>
        <p:nvSpPr>
          <p:cNvPr id="5" name="Прямоугольник 4"/>
          <p:cNvSpPr/>
          <p:nvPr/>
        </p:nvSpPr>
        <p:spPr>
          <a:xfrm>
            <a:off x="-571528" y="357157"/>
            <a:ext cx="7963590" cy="1071571"/>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5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Комплекс упражнений для глаз</a:t>
            </a:r>
          </a:p>
        </p:txBody>
      </p:sp>
      <p:sp>
        <p:nvSpPr>
          <p:cNvPr id="12294" name="TextBox 5"/>
          <p:cNvSpPr txBox="1">
            <a:spLocks noChangeArrowheads="1"/>
          </p:cNvSpPr>
          <p:nvPr/>
        </p:nvSpPr>
        <p:spPr bwMode="auto">
          <a:xfrm>
            <a:off x="0" y="8426450"/>
            <a:ext cx="67865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solidFill>
                  <a:srgbClr val="FF0000"/>
                </a:solidFill>
                <a:latin typeface="Century" pitchFamily="18" charset="0"/>
              </a:rPr>
              <a:t>Следите за своими глазами. </a:t>
            </a:r>
          </a:p>
          <a:p>
            <a:pPr algn="ctr" eaLnBrk="1" hangingPunct="1"/>
            <a:r>
              <a:rPr lang="ru-RU">
                <a:solidFill>
                  <a:srgbClr val="FF0000"/>
                </a:solidFill>
                <a:latin typeface="Century" pitchFamily="18" charset="0"/>
              </a:rPr>
              <a:t>Мир так прекрасен, особенно если мы его видим... </a:t>
            </a:r>
          </a:p>
        </p:txBody>
      </p:sp>
      <p:sp>
        <p:nvSpPr>
          <p:cNvPr id="12295" name="TextBox 7"/>
          <p:cNvSpPr txBox="1">
            <a:spLocks noChangeArrowheads="1"/>
          </p:cNvSpPr>
          <p:nvPr/>
        </p:nvSpPr>
        <p:spPr bwMode="auto">
          <a:xfrm>
            <a:off x="0" y="2143125"/>
            <a:ext cx="68580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ru-RU" sz="1600" i="1"/>
          </a:p>
          <a:p>
            <a:pPr algn="ctr" eaLnBrk="1" hangingPunct="1"/>
            <a:r>
              <a:rPr lang="ru-RU" sz="1600" i="1">
                <a:latin typeface="Calibri" pitchFamily="34" charset="0"/>
              </a:rPr>
              <a:t>Упражнения выполняются сидя, голова неподвижна, поза удобная, с максимальной амплитудой движения глаз.</a:t>
            </a:r>
          </a:p>
          <a:p>
            <a:pPr eaLnBrk="1" hangingPunct="1"/>
            <a:r>
              <a:rPr lang="ru-RU" sz="1600">
                <a:latin typeface="Calibri" pitchFamily="34" charset="0"/>
              </a:rPr>
              <a:t/>
            </a:r>
            <a:br>
              <a:rPr lang="ru-RU" sz="1600">
                <a:latin typeface="Calibri" pitchFamily="34" charset="0"/>
              </a:rPr>
            </a:br>
            <a:r>
              <a:rPr lang="ru-RU" sz="1600">
                <a:latin typeface="Calibri" pitchFamily="34" charset="0"/>
              </a:rPr>
              <a:t>  </a:t>
            </a:r>
            <a:r>
              <a:rPr lang="ru-RU" sz="1600" b="1">
                <a:latin typeface="Calibri" pitchFamily="34" charset="0"/>
              </a:rPr>
              <a:t>1</a:t>
            </a:r>
            <a:r>
              <a:rPr lang="ru-RU" sz="1600">
                <a:latin typeface="Calibri" pitchFamily="34" charset="0"/>
              </a:rPr>
              <a:t>. </a:t>
            </a:r>
            <a:r>
              <a:rPr lang="ru-RU" sz="1600" b="1">
                <a:latin typeface="Calibri" pitchFamily="34" charset="0"/>
              </a:rPr>
              <a:t>Жмурки.</a:t>
            </a:r>
            <a:r>
              <a:rPr lang="ru-RU" sz="1600">
                <a:latin typeface="Calibri" pitchFamily="34" charset="0"/>
              </a:rPr>
              <a:t> Закрыть глаза, сильно напрягая глазные мышцы, на счет 1 - 4, затем раскрыть глаза, расслабив мышцы глаз, посмотрев вдаль, на счет 1 - 6. Повторить 4 - 5 раз.</a:t>
            </a:r>
            <a:br>
              <a:rPr lang="ru-RU" sz="1600">
                <a:latin typeface="Calibri" pitchFamily="34" charset="0"/>
              </a:rPr>
            </a:br>
            <a:endParaRPr lang="ru-RU" sz="1600"/>
          </a:p>
          <a:p>
            <a:pPr eaLnBrk="1" hangingPunct="1"/>
            <a:r>
              <a:rPr lang="ru-RU" sz="1600">
                <a:latin typeface="Calibri" pitchFamily="34" charset="0"/>
              </a:rPr>
              <a:t>  </a:t>
            </a:r>
            <a:r>
              <a:rPr lang="ru-RU" sz="1600" b="1">
                <a:latin typeface="Calibri" pitchFamily="34" charset="0"/>
              </a:rPr>
              <a:t>2</a:t>
            </a:r>
            <a:r>
              <a:rPr lang="ru-RU" sz="1600">
                <a:latin typeface="Calibri" pitchFamily="34" charset="0"/>
              </a:rPr>
              <a:t>. </a:t>
            </a:r>
            <a:r>
              <a:rPr lang="ru-RU" sz="1600" b="1">
                <a:latin typeface="Calibri" pitchFamily="34" charset="0"/>
              </a:rPr>
              <a:t>Близко-далеко.</a:t>
            </a:r>
            <a:r>
              <a:rPr lang="ru-RU" sz="1600">
                <a:latin typeface="Calibri" pitchFamily="34" charset="0"/>
              </a:rPr>
              <a:t> Посмотреть на переносицу и задержать взор на счет </a:t>
            </a:r>
          </a:p>
          <a:p>
            <a:pPr eaLnBrk="1" hangingPunct="1"/>
            <a:r>
              <a:rPr lang="ru-RU" sz="1600">
                <a:latin typeface="Calibri" pitchFamily="34" charset="0"/>
              </a:rPr>
              <a:t>1 - 4. До усталости глаза доводить нельзя. Затем открыть глаза, посмотреть вдаль на счет 1 - 6. Повторить 4 - 5 раз.</a:t>
            </a:r>
            <a:br>
              <a:rPr lang="ru-RU" sz="1600">
                <a:latin typeface="Calibri" pitchFamily="34" charset="0"/>
              </a:rPr>
            </a:br>
            <a:r>
              <a:rPr lang="ru-RU" sz="1600">
                <a:latin typeface="Calibri" pitchFamily="34" charset="0"/>
              </a:rPr>
              <a:t>   </a:t>
            </a:r>
            <a:r>
              <a:rPr lang="ru-RU" sz="1600" b="1">
                <a:latin typeface="Calibri" pitchFamily="34" charset="0"/>
              </a:rPr>
              <a:t>3</a:t>
            </a:r>
            <a:r>
              <a:rPr lang="ru-RU" sz="1600">
                <a:latin typeface="Calibri" pitchFamily="34" charset="0"/>
              </a:rPr>
              <a:t>. </a:t>
            </a:r>
            <a:r>
              <a:rPr lang="ru-RU" sz="1600" b="1">
                <a:latin typeface="Calibri" pitchFamily="34" charset="0"/>
              </a:rPr>
              <a:t>Лево-право. </a:t>
            </a:r>
            <a:r>
              <a:rPr lang="ru-RU" sz="1600">
                <a:latin typeface="Calibri" pitchFamily="34" charset="0"/>
              </a:rPr>
              <a:t>Не поворачивая головы, посмотреть направо и зафиксировать взгляд на счет 1 - 4, затем посмотреть вдаль прямо на </a:t>
            </a:r>
          </a:p>
          <a:p>
            <a:pPr eaLnBrk="1" hangingPunct="1"/>
            <a:r>
              <a:rPr lang="ru-RU" sz="1600">
                <a:latin typeface="Calibri" pitchFamily="34" charset="0"/>
              </a:rPr>
              <a:t>счет 1 - 6. Аналогичным образом проводятся упражнения, но с фиксацией взгляда влево, вверх, вниз.</a:t>
            </a:r>
            <a:br>
              <a:rPr lang="ru-RU" sz="1600">
                <a:latin typeface="Calibri" pitchFamily="34" charset="0"/>
              </a:rPr>
            </a:br>
            <a:endParaRPr lang="ru-RU" sz="1600"/>
          </a:p>
          <a:p>
            <a:pPr eaLnBrk="1" hangingPunct="1"/>
            <a:r>
              <a:rPr lang="ru-RU" sz="1600">
                <a:latin typeface="Calibri" pitchFamily="34" charset="0"/>
              </a:rPr>
              <a:t>    </a:t>
            </a:r>
            <a:r>
              <a:rPr lang="ru-RU" sz="1600" b="1">
                <a:latin typeface="Calibri" pitchFamily="34" charset="0"/>
              </a:rPr>
              <a:t>4</a:t>
            </a:r>
            <a:r>
              <a:rPr lang="ru-RU" sz="1600">
                <a:latin typeface="Calibri" pitchFamily="34" charset="0"/>
              </a:rPr>
              <a:t>. </a:t>
            </a:r>
            <a:r>
              <a:rPr lang="ru-RU" sz="1600" b="1">
                <a:latin typeface="Calibri" pitchFamily="34" charset="0"/>
              </a:rPr>
              <a:t>Диагонали.</a:t>
            </a:r>
            <a:r>
              <a:rPr lang="ru-RU" sz="1600">
                <a:latin typeface="Calibri" pitchFamily="34" charset="0"/>
              </a:rPr>
              <a:t> Перевести взгляд быстро по диагонали: направо вверх - налево вниз, потом прямо вдаль на счет 1 - 6; затем налево - вверх - направо - вниз и посмотреть вдаль на счет 1 - 6. Повторить 3 - 4 раза.</a:t>
            </a:r>
          </a:p>
        </p:txBody>
      </p:sp>
      <p:sp>
        <p:nvSpPr>
          <p:cNvPr id="4104" name="TextBox 8"/>
          <p:cNvSpPr txBox="1">
            <a:spLocks noChangeArrowheads="1"/>
          </p:cNvSpPr>
          <p:nvPr/>
        </p:nvSpPr>
        <p:spPr bwMode="auto">
          <a:xfrm>
            <a:off x="1785938" y="857250"/>
            <a:ext cx="5072062" cy="1384300"/>
          </a:xfrm>
          <a:prstGeom prst="rect">
            <a:avLst/>
          </a:prstGeom>
          <a:noFill/>
          <a:ln w="9525">
            <a:noFill/>
            <a:miter lim="800000"/>
            <a:headEnd/>
            <a:tailEnd/>
          </a:ln>
        </p:spPr>
        <p:txBody>
          <a:bodyPr>
            <a:spAutoFit/>
          </a:bodyPr>
          <a:lstStyle/>
          <a:p>
            <a:pPr algn="just">
              <a:defRPr/>
            </a:pPr>
            <a:r>
              <a:rPr lang="ru-RU" sz="1400" dirty="0">
                <a:latin typeface="+mj-lt"/>
                <a:cs typeface="Arial" charset="0"/>
              </a:rPr>
              <a:t>Предлагаем специальный комплекс упражнений для глаз, который при регулярном выполнении может стать хорошей тренировкой и профилактикой для сохранения зрения. Упражнения лучше проводить в игровой форме, с любимыми игрушками ребенка, передвигая их вправо-влево, вверх-вниз.</a:t>
            </a:r>
            <a:r>
              <a:rPr lang="ru-RU" sz="1400" i="1" dirty="0">
                <a:latin typeface="+mj-lt"/>
                <a:cs typeface="Arial" charset="0"/>
              </a:rPr>
              <a:t> </a:t>
            </a:r>
          </a:p>
          <a:p>
            <a:pPr algn="just">
              <a:defRPr/>
            </a:pPr>
            <a:endParaRPr lang="ru-RU" sz="1400" dirty="0">
              <a:latin typeface="+mj-lt"/>
              <a:cs typeface="Arial" charset="0"/>
            </a:endParaRPr>
          </a:p>
        </p:txBody>
      </p:sp>
      <p:pic>
        <p:nvPicPr>
          <p:cNvPr id="12297" name="Рисунок 4" descr="item_225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7469188"/>
            <a:ext cx="3586162"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14291" y="-32"/>
            <a:ext cx="6552491" cy="144655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400" b="1" dirty="0">
                <a:ln/>
                <a:solidFill>
                  <a:srgbClr val="008080"/>
                </a:solidFill>
                <a:latin typeface="Arial" charset="0"/>
                <a:cs typeface="Arial" charset="0"/>
              </a:rPr>
              <a:t>Красивые и здоровые </a:t>
            </a:r>
          </a:p>
          <a:p>
            <a:pPr algn="ctr">
              <a:defRPr/>
            </a:pPr>
            <a:r>
              <a:rPr lang="ru-RU" sz="4400" b="1" spc="300" dirty="0">
                <a:ln/>
                <a:solidFill>
                  <a:srgbClr val="008080"/>
                </a:solidFill>
                <a:effectLst>
                  <a:outerShdw blurRad="38100" dist="38100" dir="2700000" algn="tl">
                    <a:srgbClr val="000000">
                      <a:alpha val="43137"/>
                    </a:srgbClr>
                  </a:outerShdw>
                </a:effectLst>
                <a:latin typeface="Arial" charset="0"/>
                <a:cs typeface="Arial" charset="0"/>
              </a:rPr>
              <a:t>ЗУБЫ</a:t>
            </a:r>
          </a:p>
        </p:txBody>
      </p:sp>
      <p:sp>
        <p:nvSpPr>
          <p:cNvPr id="6" name="TextBox 5"/>
          <p:cNvSpPr txBox="1"/>
          <p:nvPr/>
        </p:nvSpPr>
        <p:spPr>
          <a:xfrm>
            <a:off x="0" y="1357313"/>
            <a:ext cx="6858000" cy="1477962"/>
          </a:xfrm>
          <a:prstGeom prst="rect">
            <a:avLst/>
          </a:prstGeom>
          <a:noFill/>
        </p:spPr>
        <p:txBody>
          <a:bodyPr>
            <a:spAutoFit/>
          </a:bodyPr>
          <a:lstStyle/>
          <a:p>
            <a:pPr algn="just">
              <a:defRPr/>
            </a:pPr>
            <a:r>
              <a:rPr lang="ru-RU" dirty="0">
                <a:solidFill>
                  <a:schemeClr val="tx1">
                    <a:lumMod val="95000"/>
                    <a:lumOff val="5000"/>
                  </a:schemeClr>
                </a:solidFill>
                <a:latin typeface="Times New Roman" pitchFamily="18" charset="0"/>
                <a:cs typeface="Times New Roman" pitchFamily="18" charset="0"/>
              </a:rPr>
              <a:t>   Красивая улыбка не только привлекает внимание, помогает в общении, но и говорит о том, что у вас здоровые, крепкие зубы. Когда люди жили в пещерах,  у них не было зубных щеток, но они все равно ухаживали за зубами, вытаскивали кусочки мяса маленькими палочками с острыми концами. </a:t>
            </a:r>
          </a:p>
        </p:txBody>
      </p:sp>
      <p:sp>
        <p:nvSpPr>
          <p:cNvPr id="13317" name="TextBox 6"/>
          <p:cNvSpPr txBox="1">
            <a:spLocks noChangeArrowheads="1"/>
          </p:cNvSpPr>
          <p:nvPr/>
        </p:nvSpPr>
        <p:spPr bwMode="auto">
          <a:xfrm>
            <a:off x="71438" y="7872413"/>
            <a:ext cx="66436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solidFill>
                  <a:srgbClr val="0B770E"/>
                </a:solidFill>
                <a:latin typeface="Comic Sans MS" pitchFamily="66" charset="0"/>
              </a:rPr>
              <a:t>Ухаживайте за своими зубами ежедневно, ешьте полезные продукты, посещайте стоматолога раз в полгода и тогда ваши зубки будут крепкими, а улыбка белоснежной </a:t>
            </a:r>
            <a:r>
              <a:rPr lang="ru-RU">
                <a:solidFill>
                  <a:srgbClr val="0B770E"/>
                </a:solidFill>
                <a:latin typeface="Comic Sans MS" pitchFamily="66" charset="0"/>
                <a:sym typeface="Wingdings" pitchFamily="2" charset="2"/>
              </a:rPr>
              <a:t></a:t>
            </a:r>
            <a:endParaRPr lang="ru-RU">
              <a:solidFill>
                <a:srgbClr val="0B770E"/>
              </a:solidFill>
              <a:latin typeface="Comic Sans MS" pitchFamily="66" charset="0"/>
            </a:endParaRPr>
          </a:p>
        </p:txBody>
      </p:sp>
      <p:sp>
        <p:nvSpPr>
          <p:cNvPr id="13318" name="TextBox 8"/>
          <p:cNvSpPr txBox="1">
            <a:spLocks noChangeArrowheads="1"/>
          </p:cNvSpPr>
          <p:nvPr/>
        </p:nvSpPr>
        <p:spPr bwMode="auto">
          <a:xfrm>
            <a:off x="0" y="4572000"/>
            <a:ext cx="67865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600">
                <a:solidFill>
                  <a:srgbClr val="990000"/>
                </a:solidFill>
              </a:rPr>
              <a:t>    Зубы  необходимо чистить правильно, тщательно вычищать остатки пищи щеткой из самых труднодоступных  уголков. </a:t>
            </a:r>
          </a:p>
          <a:p>
            <a:pPr algn="just" eaLnBrk="1" hangingPunct="1"/>
            <a:r>
              <a:rPr lang="ru-RU" sz="1600">
                <a:solidFill>
                  <a:srgbClr val="990000"/>
                </a:solidFill>
              </a:rPr>
              <a:t>Зубы нужно чистить не менее 3х минут. Передние зубы чистить по направлению вверх и вниз, затем задние зубы. Зубы всегда нужно чистить круговыми движениями</a:t>
            </a:r>
            <a:endParaRPr lang="ru-RU" sz="1600"/>
          </a:p>
        </p:txBody>
      </p:sp>
      <p:pic>
        <p:nvPicPr>
          <p:cNvPr id="13319" name="Picture 3" descr="C:\Users\viki\AppData\Local\Microsoft\Windows\Temporary Internet Files\Content.IE5\YN4VUU4O\MCj0281288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7024">
            <a:off x="4811713" y="2573338"/>
            <a:ext cx="19431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C:\Users\viki\AppData\Local\Microsoft\Windows\Temporary Internet Files\Content.IE5\YHBMSOS7\MCj0232984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88" y="6000750"/>
            <a:ext cx="1166812"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Box 12"/>
          <p:cNvSpPr txBox="1">
            <a:spLocks noChangeArrowheads="1"/>
          </p:cNvSpPr>
          <p:nvPr/>
        </p:nvSpPr>
        <p:spPr bwMode="auto">
          <a:xfrm>
            <a:off x="71438" y="2857500"/>
            <a:ext cx="50006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a:solidFill>
                  <a:srgbClr val="0B770E"/>
                </a:solidFill>
              </a:rPr>
              <a:t>Как только у ребенка появились молочные зубы, давайте ему после кормления кипяченную воду, а более старших детей приучайте полоскать рот после еды. </a:t>
            </a:r>
          </a:p>
        </p:txBody>
      </p:sp>
      <p:sp>
        <p:nvSpPr>
          <p:cNvPr id="13322" name="TextBox 13"/>
          <p:cNvSpPr txBox="1">
            <a:spLocks noChangeArrowheads="1"/>
          </p:cNvSpPr>
          <p:nvPr/>
        </p:nvSpPr>
        <p:spPr bwMode="auto">
          <a:xfrm>
            <a:off x="71438" y="3929063"/>
            <a:ext cx="66436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b="1">
                <a:solidFill>
                  <a:srgbClr val="008000"/>
                </a:solidFill>
              </a:rPr>
              <a:t>    В 3 года подарите ребенку зубную щетку и приучите чистить зубы ежедневно утром и вечером после еды. </a:t>
            </a:r>
          </a:p>
          <a:p>
            <a:pPr eaLnBrk="1" hangingPunct="1"/>
            <a:endParaRPr lang="ru-RU" sz="1600" b="1">
              <a:solidFill>
                <a:srgbClr val="008000"/>
              </a:solidFill>
            </a:endParaRPr>
          </a:p>
        </p:txBody>
      </p:sp>
      <p:sp>
        <p:nvSpPr>
          <p:cNvPr id="13323" name="TextBox 16"/>
          <p:cNvSpPr txBox="1">
            <a:spLocks noChangeArrowheads="1"/>
          </p:cNvSpPr>
          <p:nvPr/>
        </p:nvSpPr>
        <p:spPr bwMode="auto">
          <a:xfrm>
            <a:off x="1785938" y="5929313"/>
            <a:ext cx="50006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t>Начинайте обращать внимание на состояние зубов у детей в возрасте старше 2-3 лет, когда у них возникает кариес.</a:t>
            </a:r>
          </a:p>
          <a:p>
            <a:pPr algn="just" eaLnBrk="1" hangingPunct="1"/>
            <a:r>
              <a:rPr lang="ru-RU"/>
              <a:t>Примерно к 10-12 годам молочные зубы у ребенка полностью заменяются на коренные, и заболеваемость кариесом снова возрастает.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76200">
            <a:solidFill>
              <a:srgbClr val="92D05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2264580" y="-32"/>
            <a:ext cx="4522008" cy="1569660"/>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800" b="1" dirty="0">
                <a:ln/>
                <a:solidFill>
                  <a:srgbClr val="008080"/>
                </a:solidFill>
                <a:effectLst>
                  <a:outerShdw blurRad="38100" dist="38100" dir="2700000" algn="tl">
                    <a:srgbClr val="000000">
                      <a:alpha val="43137"/>
                    </a:srgbClr>
                  </a:outerShdw>
                </a:effectLst>
                <a:latin typeface="Arial" charset="0"/>
                <a:cs typeface="Arial" charset="0"/>
              </a:rPr>
              <a:t>Массаж</a:t>
            </a:r>
          </a:p>
          <a:p>
            <a:pPr algn="ctr">
              <a:defRPr/>
            </a:pPr>
            <a:r>
              <a:rPr lang="ru-RU" sz="4800" b="1" dirty="0">
                <a:ln/>
                <a:solidFill>
                  <a:srgbClr val="008080"/>
                </a:solidFill>
                <a:effectLst>
                  <a:outerShdw blurRad="38100" dist="38100" dir="2700000" algn="tl">
                    <a:srgbClr val="000000">
                      <a:alpha val="43137"/>
                    </a:srgbClr>
                  </a:outerShdw>
                </a:effectLst>
                <a:latin typeface="Arial" charset="0"/>
                <a:cs typeface="Arial" charset="0"/>
              </a:rPr>
              <a:t> десен щеткой</a:t>
            </a:r>
            <a:endParaRPr lang="ru-RU" sz="4800" b="1" spc="300" dirty="0">
              <a:ln/>
              <a:solidFill>
                <a:srgbClr val="008080"/>
              </a:solidFill>
              <a:effectLst>
                <a:outerShdw blurRad="38100" dist="38100" dir="2700000" algn="tl">
                  <a:srgbClr val="000000">
                    <a:alpha val="43137"/>
                  </a:srgbClr>
                </a:outerShdw>
              </a:effectLst>
              <a:latin typeface="Arial" charset="0"/>
              <a:cs typeface="Arial" charset="0"/>
            </a:endParaRPr>
          </a:p>
        </p:txBody>
      </p:sp>
      <p:pic>
        <p:nvPicPr>
          <p:cNvPr id="14340" name="Picture 5" descr="C:\Users\viki\AppData\Local\Microsoft\Windows\Temporary Internet Files\Content.IE5\COU2X6RI\MCj0343295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8" y="71438"/>
            <a:ext cx="23399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42876" y="1643043"/>
            <a:ext cx="6858024" cy="4555093"/>
          </a:xfrm>
          <a:prstGeom prst="rect">
            <a:avLst/>
          </a:prstGeom>
          <a:noFill/>
        </p:spPr>
        <p:txBody>
          <a:bodyPr numCol="2">
            <a:spAutoFit/>
          </a:bodyPr>
          <a:lstStyle/>
          <a:p>
            <a:pPr>
              <a:defRPr/>
            </a:pPr>
            <a:r>
              <a:rPr lang="ru-RU" dirty="0">
                <a:latin typeface="Arial" charset="0"/>
                <a:cs typeface="Arial" charset="0"/>
              </a:rPr>
              <a:t>Рано утром звери встали,</a:t>
            </a:r>
            <a:br>
              <a:rPr lang="ru-RU" dirty="0">
                <a:latin typeface="Arial" charset="0"/>
                <a:cs typeface="Arial" charset="0"/>
              </a:rPr>
            </a:br>
            <a:r>
              <a:rPr lang="ru-RU" dirty="0">
                <a:latin typeface="Arial" charset="0"/>
                <a:cs typeface="Arial" charset="0"/>
              </a:rPr>
              <a:t>Зубки чистить побежали.</a:t>
            </a:r>
            <a:br>
              <a:rPr lang="ru-RU" dirty="0">
                <a:latin typeface="Arial" charset="0"/>
                <a:cs typeface="Arial" charset="0"/>
              </a:rPr>
            </a:br>
            <a:r>
              <a:rPr lang="ru-RU" dirty="0">
                <a:latin typeface="Arial" charset="0"/>
                <a:cs typeface="Arial" charset="0"/>
              </a:rPr>
              <a:t>Чистят зубки мишки</a:t>
            </a:r>
            <a:br>
              <a:rPr lang="ru-RU" dirty="0">
                <a:latin typeface="Arial" charset="0"/>
                <a:cs typeface="Arial" charset="0"/>
              </a:rPr>
            </a:br>
            <a:r>
              <a:rPr lang="ru-RU" dirty="0">
                <a:latin typeface="Arial" charset="0"/>
                <a:cs typeface="Arial" charset="0"/>
              </a:rPr>
              <a:t>Щеточкой из шишки.</a:t>
            </a:r>
            <a:br>
              <a:rPr lang="ru-RU" dirty="0">
                <a:latin typeface="Arial" charset="0"/>
                <a:cs typeface="Arial" charset="0"/>
              </a:rPr>
            </a:br>
            <a:r>
              <a:rPr lang="ru-RU" dirty="0">
                <a:latin typeface="Arial" charset="0"/>
                <a:cs typeface="Arial" charset="0"/>
              </a:rPr>
              <a:t>Белка в рыжей шубке</a:t>
            </a:r>
            <a:br>
              <a:rPr lang="ru-RU" dirty="0">
                <a:latin typeface="Arial" charset="0"/>
                <a:cs typeface="Arial" charset="0"/>
              </a:rPr>
            </a:br>
            <a:r>
              <a:rPr lang="ru-RU" dirty="0">
                <a:latin typeface="Arial" charset="0"/>
                <a:cs typeface="Arial" charset="0"/>
              </a:rPr>
              <a:t>Тоже чистит зубки.</a:t>
            </a:r>
            <a:br>
              <a:rPr lang="ru-RU" dirty="0">
                <a:latin typeface="Arial" charset="0"/>
                <a:cs typeface="Arial" charset="0"/>
              </a:rPr>
            </a:br>
            <a:r>
              <a:rPr lang="ru-RU" dirty="0">
                <a:latin typeface="Arial" charset="0"/>
                <a:cs typeface="Arial" charset="0"/>
              </a:rPr>
              <a:t>Серые мышата,</a:t>
            </a:r>
            <a:br>
              <a:rPr lang="ru-RU" dirty="0">
                <a:latin typeface="Arial" charset="0"/>
                <a:cs typeface="Arial" charset="0"/>
              </a:rPr>
            </a:br>
            <a:r>
              <a:rPr lang="ru-RU" dirty="0">
                <a:latin typeface="Arial" charset="0"/>
                <a:cs typeface="Arial" charset="0"/>
              </a:rPr>
              <a:t>Веселые ежата,</a:t>
            </a:r>
            <a:br>
              <a:rPr lang="ru-RU" dirty="0">
                <a:latin typeface="Arial" charset="0"/>
                <a:cs typeface="Arial" charset="0"/>
              </a:rPr>
            </a:br>
            <a:r>
              <a:rPr lang="ru-RU" dirty="0">
                <a:latin typeface="Arial" charset="0"/>
                <a:cs typeface="Arial" charset="0"/>
              </a:rPr>
              <a:t>Серый волк зубастый</a:t>
            </a:r>
            <a:br>
              <a:rPr lang="ru-RU" dirty="0">
                <a:latin typeface="Arial" charset="0"/>
                <a:cs typeface="Arial" charset="0"/>
              </a:rPr>
            </a:br>
            <a:r>
              <a:rPr lang="ru-RU" dirty="0">
                <a:latin typeface="Arial" charset="0"/>
                <a:cs typeface="Arial" charset="0"/>
              </a:rPr>
              <a:t>Чистят зубки пастой.</a:t>
            </a:r>
            <a:br>
              <a:rPr lang="ru-RU" dirty="0">
                <a:latin typeface="Arial" charset="0"/>
                <a:cs typeface="Arial" charset="0"/>
              </a:rPr>
            </a:br>
            <a:r>
              <a:rPr lang="ru-RU" dirty="0">
                <a:latin typeface="Arial" charset="0"/>
                <a:cs typeface="Arial" charset="0"/>
              </a:rPr>
              <a:t>Чистят поросенок</a:t>
            </a:r>
            <a:br>
              <a:rPr lang="ru-RU" dirty="0">
                <a:latin typeface="Arial" charset="0"/>
                <a:cs typeface="Arial" charset="0"/>
              </a:rPr>
            </a:br>
            <a:r>
              <a:rPr lang="ru-RU" dirty="0">
                <a:latin typeface="Arial" charset="0"/>
                <a:cs typeface="Arial" charset="0"/>
              </a:rPr>
              <a:t>И смешной лосенок.</a:t>
            </a:r>
          </a:p>
          <a:p>
            <a:pPr>
              <a:defRPr/>
            </a:pPr>
            <a:r>
              <a:rPr lang="ru-RU" dirty="0">
                <a:latin typeface="Arial" charset="0"/>
                <a:cs typeface="Arial" charset="0"/>
              </a:rPr>
              <a:t/>
            </a:r>
            <a:br>
              <a:rPr lang="ru-RU" dirty="0">
                <a:latin typeface="Arial" charset="0"/>
                <a:cs typeface="Arial" charset="0"/>
              </a:rPr>
            </a:br>
            <a:endParaRPr lang="ru-RU" dirty="0">
              <a:latin typeface="Arial" charset="0"/>
              <a:cs typeface="Arial" charset="0"/>
            </a:endParaRPr>
          </a:p>
          <a:p>
            <a:pPr>
              <a:defRPr/>
            </a:pPr>
            <a:endParaRPr lang="ru-RU" dirty="0">
              <a:latin typeface="Arial" charset="0"/>
              <a:cs typeface="Arial" charset="0"/>
            </a:endParaRPr>
          </a:p>
          <a:p>
            <a:pPr>
              <a:defRPr/>
            </a:pPr>
            <a:r>
              <a:rPr lang="ru-RU" dirty="0">
                <a:latin typeface="Arial" charset="0"/>
                <a:cs typeface="Arial" charset="0"/>
              </a:rPr>
              <a:t/>
            </a:r>
            <a:br>
              <a:rPr lang="ru-RU" dirty="0">
                <a:latin typeface="Arial" charset="0"/>
                <a:cs typeface="Arial" charset="0"/>
              </a:rPr>
            </a:br>
            <a:r>
              <a:rPr lang="ru-RU" dirty="0">
                <a:latin typeface="Arial" charset="0"/>
                <a:cs typeface="Arial" charset="0"/>
              </a:rPr>
              <a:t>Мы позавтракали вкусно –</a:t>
            </a:r>
          </a:p>
          <a:p>
            <a:pPr>
              <a:defRPr/>
            </a:pPr>
            <a:r>
              <a:rPr lang="ru-RU" dirty="0">
                <a:latin typeface="Arial" charset="0"/>
                <a:cs typeface="Arial" charset="0"/>
              </a:rPr>
              <a:t>Зубы нам почистить нужно.</a:t>
            </a:r>
          </a:p>
          <a:p>
            <a:pPr>
              <a:defRPr/>
            </a:pPr>
            <a:r>
              <a:rPr lang="ru-RU" dirty="0">
                <a:latin typeface="Arial" charset="0"/>
                <a:cs typeface="Arial" charset="0"/>
              </a:rPr>
              <a:t>В руки щёточку возьмём,</a:t>
            </a:r>
          </a:p>
          <a:p>
            <a:pPr>
              <a:defRPr/>
            </a:pPr>
            <a:r>
              <a:rPr lang="ru-RU" dirty="0">
                <a:latin typeface="Arial" charset="0"/>
                <a:cs typeface="Arial" charset="0"/>
              </a:rPr>
              <a:t>Зубной пасты нанесём.</a:t>
            </a:r>
            <a:br>
              <a:rPr lang="ru-RU" dirty="0">
                <a:latin typeface="Arial" charset="0"/>
                <a:cs typeface="Arial" charset="0"/>
              </a:rPr>
            </a:br>
            <a:r>
              <a:rPr lang="ru-RU" dirty="0">
                <a:latin typeface="Arial" charset="0"/>
                <a:cs typeface="Arial" charset="0"/>
              </a:rPr>
              <a:t>Зубы чистим осторожно,</a:t>
            </a:r>
            <a:br>
              <a:rPr lang="ru-RU" dirty="0">
                <a:latin typeface="Arial" charset="0"/>
                <a:cs typeface="Arial" charset="0"/>
              </a:rPr>
            </a:br>
            <a:r>
              <a:rPr lang="ru-RU" dirty="0">
                <a:latin typeface="Arial" charset="0"/>
                <a:cs typeface="Arial" charset="0"/>
              </a:rPr>
              <a:t>Ведь поранить дёсны можно…</a:t>
            </a:r>
            <a:br>
              <a:rPr lang="ru-RU" dirty="0">
                <a:latin typeface="Arial" charset="0"/>
                <a:cs typeface="Arial" charset="0"/>
              </a:rPr>
            </a:br>
            <a:r>
              <a:rPr lang="ru-RU" dirty="0">
                <a:latin typeface="Arial" charset="0"/>
                <a:cs typeface="Arial" charset="0"/>
              </a:rPr>
              <a:t>А потом что? А потом</a:t>
            </a:r>
            <a:br>
              <a:rPr lang="ru-RU" dirty="0">
                <a:latin typeface="Arial" charset="0"/>
                <a:cs typeface="Arial" charset="0"/>
              </a:rPr>
            </a:br>
            <a:r>
              <a:rPr lang="ru-RU" dirty="0">
                <a:latin typeface="Arial" charset="0"/>
                <a:cs typeface="Arial" charset="0"/>
              </a:rPr>
              <a:t>Зубы мы ополоснём.</a:t>
            </a:r>
            <a:br>
              <a:rPr lang="ru-RU" dirty="0">
                <a:latin typeface="Arial" charset="0"/>
                <a:cs typeface="Arial" charset="0"/>
              </a:rPr>
            </a:br>
            <a:r>
              <a:rPr lang="ru-RU" dirty="0">
                <a:latin typeface="Arial" charset="0"/>
                <a:cs typeface="Arial" charset="0"/>
              </a:rPr>
              <a:t>Нам понадобится кружка…</a:t>
            </a:r>
            <a:br>
              <a:rPr lang="ru-RU" dirty="0">
                <a:latin typeface="Arial" charset="0"/>
                <a:cs typeface="Arial" charset="0"/>
              </a:rPr>
            </a:br>
            <a:r>
              <a:rPr lang="ru-RU" dirty="0">
                <a:latin typeface="Arial" charset="0"/>
                <a:cs typeface="Arial" charset="0"/>
              </a:rPr>
              <a:t>Улыбнёмся - </a:t>
            </a:r>
            <a:r>
              <a:rPr lang="ru-RU" dirty="0" err="1">
                <a:latin typeface="Arial" charset="0"/>
                <a:cs typeface="Arial" charset="0"/>
              </a:rPr>
              <a:t>ка</a:t>
            </a:r>
            <a:r>
              <a:rPr lang="ru-RU" dirty="0">
                <a:latin typeface="Arial" charset="0"/>
                <a:cs typeface="Arial" charset="0"/>
              </a:rPr>
              <a:t> друг дружке,</a:t>
            </a:r>
            <a:br>
              <a:rPr lang="ru-RU" dirty="0">
                <a:latin typeface="Arial" charset="0"/>
                <a:cs typeface="Arial" charset="0"/>
              </a:rPr>
            </a:br>
            <a:r>
              <a:rPr lang="ru-RU" dirty="0">
                <a:latin typeface="Arial" charset="0"/>
                <a:cs typeface="Arial" charset="0"/>
              </a:rPr>
              <a:t>Поработали умело!</a:t>
            </a:r>
            <a:br>
              <a:rPr lang="ru-RU" dirty="0">
                <a:latin typeface="Arial" charset="0"/>
                <a:cs typeface="Arial" charset="0"/>
              </a:rPr>
            </a:br>
            <a:r>
              <a:rPr lang="ru-RU" dirty="0">
                <a:latin typeface="Arial" charset="0"/>
                <a:cs typeface="Arial" charset="0"/>
              </a:rPr>
              <a:t>Наши зубки стали белы. </a:t>
            </a:r>
          </a:p>
        </p:txBody>
      </p:sp>
      <p:pic>
        <p:nvPicPr>
          <p:cNvPr id="14342" name="Рисунок 8" descr="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5143500"/>
            <a:ext cx="4071937" cy="3786188"/>
          </a:xfrm>
          <a:prstGeom prst="rect">
            <a:avLst/>
          </a:pr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Прямоугольник 5"/>
          <p:cNvSpPr/>
          <p:nvPr/>
        </p:nvSpPr>
        <p:spPr>
          <a:xfrm>
            <a:off x="-1500222" y="425422"/>
            <a:ext cx="10300000" cy="1754327"/>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6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ПЛОСКОСТОПИЕ</a:t>
            </a:r>
          </a:p>
        </p:txBody>
      </p:sp>
      <p:sp>
        <p:nvSpPr>
          <p:cNvPr id="15364" name="TextBox 6"/>
          <p:cNvSpPr txBox="1">
            <a:spLocks noChangeArrowheads="1"/>
          </p:cNvSpPr>
          <p:nvPr/>
        </p:nvSpPr>
        <p:spPr bwMode="auto">
          <a:xfrm>
            <a:off x="0" y="755650"/>
            <a:ext cx="6858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1600" i="1">
                <a:latin typeface="Arno Pro Caption"/>
              </a:rPr>
              <a:t>Окончательно стопа формируется у ребенка к 7-8 годам. Плоскостопие считается одним из самых распространенных заболеваний у  детей. Но родители часто не воспринимают это заболевание всерьез и это неправильная позиция. </a:t>
            </a:r>
          </a:p>
        </p:txBody>
      </p:sp>
      <p:sp>
        <p:nvSpPr>
          <p:cNvPr id="8" name="Прямоугольник 7"/>
          <p:cNvSpPr/>
          <p:nvPr/>
        </p:nvSpPr>
        <p:spPr>
          <a:xfrm>
            <a:off x="340054" y="1928795"/>
            <a:ext cx="6232220" cy="523220"/>
          </a:xfrm>
          <a:prstGeom prst="rect">
            <a:avLst/>
          </a:prstGeom>
          <a:noFill/>
        </p:spPr>
        <p:txBody>
          <a:bodyPr wrap="none">
            <a:spAutoFit/>
          </a:bodyPr>
          <a:lstStyle/>
          <a:p>
            <a:pPr algn="ctr">
              <a:defRPr/>
            </a:pPr>
            <a:r>
              <a:rPr lang="ru-RU" sz="2800" b="1" dirty="0">
                <a:ln w="31550" cmpd="sng">
                  <a:solidFill>
                    <a:srgbClr val="FF3399"/>
                  </a:solidFill>
                  <a:prstDash val="solid"/>
                </a:ln>
                <a:solidFill>
                  <a:srgbClr val="FFFFFF"/>
                </a:solidFill>
                <a:effectLst>
                  <a:innerShdw blurRad="63500" dist="50800" dir="8100000">
                    <a:prstClr val="black">
                      <a:alpha val="50000"/>
                    </a:prstClr>
                  </a:innerShdw>
                </a:effectLst>
                <a:latin typeface="Arial" charset="0"/>
                <a:cs typeface="Arial" charset="0"/>
              </a:rPr>
              <a:t>Как предупредить плоскостопие?</a:t>
            </a:r>
          </a:p>
        </p:txBody>
      </p:sp>
      <p:sp>
        <p:nvSpPr>
          <p:cNvPr id="15366" name="TextBox 8"/>
          <p:cNvSpPr txBox="1">
            <a:spLocks noChangeArrowheads="1"/>
          </p:cNvSpPr>
          <p:nvPr/>
        </p:nvSpPr>
        <p:spPr bwMode="auto">
          <a:xfrm>
            <a:off x="285750" y="3000375"/>
            <a:ext cx="63579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q"/>
            </a:pPr>
            <a:r>
              <a:rPr lang="ru-RU" sz="1600" i="1"/>
              <a:t> Обувь у ребенка должна быть сделана из </a:t>
            </a:r>
            <a:r>
              <a:rPr lang="ru-RU" sz="1600" i="1">
                <a:solidFill>
                  <a:srgbClr val="D60093"/>
                </a:solidFill>
              </a:rPr>
              <a:t>натуральных материалов</a:t>
            </a:r>
            <a:r>
              <a:rPr lang="ru-RU" sz="1600" i="1"/>
              <a:t>, внутри с твердым </a:t>
            </a:r>
            <a:r>
              <a:rPr lang="ru-RU" sz="1600" i="1">
                <a:solidFill>
                  <a:srgbClr val="D60093"/>
                </a:solidFill>
              </a:rPr>
              <a:t>супинатором</a:t>
            </a:r>
            <a:r>
              <a:rPr lang="ru-RU" sz="1600" i="1"/>
              <a:t>, поднимающим внутренний край стопы.</a:t>
            </a:r>
          </a:p>
          <a:p>
            <a:pPr eaLnBrk="1" hangingPunct="1">
              <a:buFont typeface="Wingdings" pitchFamily="2" charset="2"/>
              <a:buChar char="q"/>
            </a:pPr>
            <a:r>
              <a:rPr lang="ru-RU" sz="1600" i="1"/>
              <a:t> Подошва детской обуви должна быть гибкой  и иметь </a:t>
            </a:r>
            <a:r>
              <a:rPr lang="ru-RU" sz="1600" i="1">
                <a:solidFill>
                  <a:srgbClr val="D60093"/>
                </a:solidFill>
              </a:rPr>
              <a:t>каблук (5-10 мм)</a:t>
            </a:r>
            <a:r>
              <a:rPr lang="ru-RU" sz="1600" i="1"/>
              <a:t>, искусственно поднимающий свод стопы, защищающий пятку от ушибов</a:t>
            </a:r>
          </a:p>
          <a:p>
            <a:pPr eaLnBrk="1" hangingPunct="1">
              <a:buFont typeface="Wingdings" pitchFamily="2" charset="2"/>
              <a:buChar char="q"/>
            </a:pPr>
            <a:endParaRPr lang="ru-RU" sz="1600" i="1"/>
          </a:p>
        </p:txBody>
      </p:sp>
      <p:pic>
        <p:nvPicPr>
          <p:cNvPr id="15367" name="Picture 5" descr="C:\Users\viki\AppData\Local\Microsoft\Windows\Temporary Internet Files\Content.IE5\HT7649U9\MCBD10572_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0" y="4552950"/>
            <a:ext cx="25987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7" descr="C:\Users\viki\AppData\Local\Microsoft\Windows\Temporary Internet Files\Content.IE5\6NZXK4SD\MCj0090360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00313"/>
            <a:ext cx="686117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9" name="Группа 14"/>
          <p:cNvGrpSpPr>
            <a:grpSpLocks/>
          </p:cNvGrpSpPr>
          <p:nvPr/>
        </p:nvGrpSpPr>
        <p:grpSpPr bwMode="auto">
          <a:xfrm>
            <a:off x="5456238" y="7997825"/>
            <a:ext cx="1285875" cy="1074738"/>
            <a:chOff x="207963" y="7354889"/>
            <a:chExt cx="1285496" cy="1074736"/>
          </a:xfrm>
        </p:grpSpPr>
        <p:pic>
          <p:nvPicPr>
            <p:cNvPr id="15374" name="Picture 3" descr="C:\Users\viki\AppData\Local\Microsoft\Windows\Temporary Internet Files\Content.IE5\YHBMSOS7\MCHH01678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025" y="7354889"/>
              <a:ext cx="785434" cy="71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5" name="Picture 3" descr="C:\Users\viki\AppData\Local\Microsoft\Windows\Temporary Internet Files\Content.IE5\YHBMSOS7\MCHH01678_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207963" y="7640638"/>
              <a:ext cx="863600"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70" name="TextBox 16"/>
          <p:cNvSpPr txBox="1">
            <a:spLocks noChangeArrowheads="1"/>
          </p:cNvSpPr>
          <p:nvPr/>
        </p:nvSpPr>
        <p:spPr bwMode="auto">
          <a:xfrm>
            <a:off x="2000250" y="4462463"/>
            <a:ext cx="54292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q"/>
            </a:pPr>
            <a:r>
              <a:rPr lang="ru-RU" sz="1600" i="1"/>
              <a:t> Обувь должна соответствовать форме </a:t>
            </a:r>
          </a:p>
          <a:p>
            <a:pPr eaLnBrk="1" hangingPunct="1"/>
            <a:r>
              <a:rPr lang="ru-RU" sz="1600" i="1"/>
              <a:t>и размеру стопы, была </a:t>
            </a:r>
            <a:r>
              <a:rPr lang="ru-RU" sz="1600" i="1">
                <a:solidFill>
                  <a:srgbClr val="D60093"/>
                </a:solidFill>
              </a:rPr>
              <a:t>удобной при носке </a:t>
            </a:r>
            <a:r>
              <a:rPr lang="ru-RU" sz="1600" i="1"/>
              <a:t>и не мешала естественному развитию ноги, не сдавливала стопу, нарушая кровообращение и вызывая потертости.  </a:t>
            </a:r>
          </a:p>
        </p:txBody>
      </p:sp>
      <p:sp>
        <p:nvSpPr>
          <p:cNvPr id="15371" name="TextBox 17"/>
          <p:cNvSpPr txBox="1">
            <a:spLocks noChangeArrowheads="1"/>
          </p:cNvSpPr>
          <p:nvPr/>
        </p:nvSpPr>
        <p:spPr bwMode="auto">
          <a:xfrm>
            <a:off x="3143250" y="5716588"/>
            <a:ext cx="37147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q"/>
            </a:pPr>
            <a:r>
              <a:rPr lang="ru-RU" sz="1600" i="1"/>
              <a:t> По весу обувь должна быть максимально </a:t>
            </a:r>
            <a:r>
              <a:rPr lang="ru-RU" sz="1600" i="1">
                <a:solidFill>
                  <a:srgbClr val="D60093"/>
                </a:solidFill>
              </a:rPr>
              <a:t>легкой, </a:t>
            </a:r>
            <a:r>
              <a:rPr lang="ru-RU" sz="1600" i="1"/>
              <a:t>достаточно жесткой, с хорошим задником</a:t>
            </a:r>
            <a:endParaRPr lang="en-US" sz="1600" i="1"/>
          </a:p>
          <a:p>
            <a:pPr eaLnBrk="1" hangingPunct="1">
              <a:buFont typeface="Wingdings" pitchFamily="2" charset="2"/>
              <a:buChar char="q"/>
            </a:pPr>
            <a:r>
              <a:rPr lang="en-US" sz="1600" i="1"/>
              <a:t> </a:t>
            </a:r>
            <a:r>
              <a:rPr lang="ru-RU" sz="1600" i="1"/>
              <a:t>Помните, длина следа должна быть </a:t>
            </a:r>
            <a:r>
              <a:rPr lang="ru-RU" sz="1600" i="1">
                <a:solidFill>
                  <a:srgbClr val="D60093"/>
                </a:solidFill>
              </a:rPr>
              <a:t>больше стопы </a:t>
            </a:r>
            <a:r>
              <a:rPr lang="ru-RU" sz="1600" i="1"/>
              <a:t>в носочной части, припуск в 10 мм.</a:t>
            </a:r>
          </a:p>
        </p:txBody>
      </p:sp>
      <p:sp>
        <p:nvSpPr>
          <p:cNvPr id="15372" name="TextBox 18"/>
          <p:cNvSpPr txBox="1">
            <a:spLocks noChangeArrowheads="1"/>
          </p:cNvSpPr>
          <p:nvPr/>
        </p:nvSpPr>
        <p:spPr bwMode="auto">
          <a:xfrm>
            <a:off x="1643063" y="7715250"/>
            <a:ext cx="5429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q"/>
            </a:pPr>
            <a:endParaRPr lang="ru-RU" sz="1600" i="1"/>
          </a:p>
        </p:txBody>
      </p:sp>
      <p:sp>
        <p:nvSpPr>
          <p:cNvPr id="15373" name="TextBox 17"/>
          <p:cNvSpPr txBox="1">
            <a:spLocks noChangeArrowheads="1"/>
          </p:cNvSpPr>
          <p:nvPr/>
        </p:nvSpPr>
        <p:spPr bwMode="auto">
          <a:xfrm>
            <a:off x="71438" y="7297738"/>
            <a:ext cx="55721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i="1">
                <a:latin typeface="Arno Pro Smbd Caption"/>
              </a:rPr>
              <a:t>При определении размера обуви ребенка руководствуйтесь длиной стопы которая определяется расстоянием между наиболее выступающей точкой пятки и концом самого длинного пальца </a:t>
            </a:r>
          </a:p>
          <a:p>
            <a:pPr eaLnBrk="1" hangingPunct="1"/>
            <a:r>
              <a:rPr lang="ru-RU" i="1">
                <a:latin typeface="Arno Pro Smbd Caption"/>
              </a:rPr>
              <a:t>(первого или второго)</a:t>
            </a:r>
            <a:endParaRPr lang="en-US" i="1">
              <a:latin typeface="Arno Pro Smbd Captio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6858000" cy="9144000"/>
          </a:xfrm>
          <a:prstGeom prst="rect">
            <a:avLst/>
          </a:prstGeom>
          <a:ln w="57150"/>
        </p:spPr>
        <p:style>
          <a:lnRef idx="2">
            <a:schemeClr val="accent4"/>
          </a:lnRef>
          <a:fillRef idx="1">
            <a:schemeClr val="lt1"/>
          </a:fillRef>
          <a:effectRef idx="0">
            <a:schemeClr val="accent4"/>
          </a:effectRef>
          <a:fontRef idx="minor">
            <a:schemeClr val="dk1"/>
          </a:fontRef>
        </p:style>
        <p:txBody>
          <a:bodyPr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endParaRPr lang="ru-RU"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4" name="Прямоугольник 3"/>
          <p:cNvSpPr/>
          <p:nvPr/>
        </p:nvSpPr>
        <p:spPr>
          <a:xfrm>
            <a:off x="-1571660" y="928662"/>
            <a:ext cx="10300000" cy="1754327"/>
          </a:xfrm>
          <a:prstGeom prst="rect">
            <a:avLst/>
          </a:prstGeom>
          <a:noFill/>
        </p:spPr>
        <p:txBody>
          <a:bodyPr spcFirstLastPara="1" wrap="none">
            <a:prstTxWarp prst="textArchUp">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Что делать</a:t>
            </a:r>
            <a:r>
              <a:rPr lang="en-US"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a:t>
            </a: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 если</a:t>
            </a:r>
          </a:p>
          <a:p>
            <a:pPr algn="ctr">
              <a:defRPr/>
            </a:pPr>
            <a:r>
              <a:rPr lang="ru-RU" sz="3200" b="1" dirty="0">
                <a:ln w="38100">
                  <a:solidFill>
                    <a:srgbClr val="CC0099"/>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charset="0"/>
                <a:cs typeface="Arial" charset="0"/>
              </a:rPr>
              <a:t> у ребенка плоскостопие?</a:t>
            </a:r>
          </a:p>
        </p:txBody>
      </p:sp>
      <p:sp>
        <p:nvSpPr>
          <p:cNvPr id="7" name="TextBox 6"/>
          <p:cNvSpPr txBox="1"/>
          <p:nvPr/>
        </p:nvSpPr>
        <p:spPr>
          <a:xfrm>
            <a:off x="26988" y="2268538"/>
            <a:ext cx="6858000" cy="6432550"/>
          </a:xfrm>
          <a:prstGeom prst="rect">
            <a:avLst/>
          </a:prstGeom>
          <a:noFill/>
        </p:spPr>
        <p:txBody>
          <a:bodyPr>
            <a:spAutoFit/>
          </a:bodyPr>
          <a:lstStyle/>
          <a:p>
            <a:pPr algn="ctr">
              <a:defRPr/>
            </a:pPr>
            <a:r>
              <a:rPr lang="ru-RU" sz="1600" b="1">
                <a:latin typeface="Arial" charset="0"/>
                <a:cs typeface="Arial" charset="0"/>
              </a:rPr>
              <a:t>            Комплекс упражнений при плоскостопии </a:t>
            </a:r>
          </a:p>
          <a:p>
            <a:pPr algn="ctr">
              <a:defRPr/>
            </a:pPr>
            <a:r>
              <a:rPr lang="ru-RU" sz="1600" b="1">
                <a:latin typeface="Arial" charset="0"/>
                <a:cs typeface="Arial" charset="0"/>
              </a:rPr>
              <a:t>(лечебная гимнастика)</a:t>
            </a:r>
          </a:p>
          <a:p>
            <a:pPr algn="ctr">
              <a:defRPr/>
            </a:pPr>
            <a:endParaRPr lang="ru-RU" sz="1600" b="1">
              <a:latin typeface="Arial" charset="0"/>
              <a:cs typeface="Arial" charset="0"/>
            </a:endParaRPr>
          </a:p>
          <a:p>
            <a:pPr>
              <a:defRPr/>
            </a:pPr>
            <a:r>
              <a:rPr lang="ru-RU" sz="1600" u="sng">
                <a:solidFill>
                  <a:srgbClr val="CC0099"/>
                </a:solidFill>
                <a:effectLst>
                  <a:outerShdw blurRad="38100" dist="38100" dir="2700000" algn="tl">
                    <a:srgbClr val="C0C0C0"/>
                  </a:outerShdw>
                </a:effectLst>
                <a:latin typeface="Arial" charset="0"/>
                <a:cs typeface="Arial" charset="0"/>
              </a:rPr>
              <a:t>Описание упражнений</a:t>
            </a:r>
            <a:r>
              <a:rPr lang="ru-RU" sz="1600">
                <a:solidFill>
                  <a:srgbClr val="CC0099"/>
                </a:solidFill>
                <a:effectLst>
                  <a:outerShdw blurRad="38100" dist="38100" dir="2700000" algn="tl">
                    <a:srgbClr val="C0C0C0"/>
                  </a:outerShdw>
                </a:effectLst>
                <a:latin typeface="Arial" charset="0"/>
                <a:cs typeface="Arial" charset="0"/>
              </a:rPr>
              <a:t>                                 </a:t>
            </a:r>
            <a:r>
              <a:rPr lang="ru-RU" sz="1600" u="sng">
                <a:solidFill>
                  <a:srgbClr val="CC0099"/>
                </a:solidFill>
                <a:effectLst>
                  <a:outerShdw blurRad="38100" dist="38100" dir="2700000" algn="tl">
                    <a:srgbClr val="C0C0C0"/>
                  </a:outerShdw>
                </a:effectLst>
                <a:latin typeface="Arial" charset="0"/>
                <a:cs typeface="Arial" charset="0"/>
              </a:rPr>
              <a:t> Кол-во повторов </a:t>
            </a:r>
          </a:p>
          <a:p>
            <a:pPr>
              <a:buFontTx/>
              <a:buAutoNum type="arabicPeriod"/>
              <a:defRPr/>
            </a:pPr>
            <a:r>
              <a:rPr lang="ru-RU" sz="1600">
                <a:latin typeface="Arial" charset="0"/>
                <a:cs typeface="Arial" charset="0"/>
              </a:rPr>
              <a:t>Ходьба </a:t>
            </a:r>
          </a:p>
          <a:p>
            <a:pPr>
              <a:defRPr/>
            </a:pPr>
            <a:r>
              <a:rPr lang="ru-RU" sz="1400">
                <a:latin typeface="Arial" charset="0"/>
                <a:cs typeface="Arial" charset="0"/>
              </a:rPr>
              <a:t>а</a:t>
            </a:r>
            <a:r>
              <a:rPr lang="ru-RU" sz="1200">
                <a:latin typeface="Arial" charset="0"/>
                <a:cs typeface="Arial" charset="0"/>
              </a:rPr>
              <a:t>) </a:t>
            </a:r>
            <a:r>
              <a:rPr lang="ru-RU" sz="1400">
                <a:latin typeface="Arial" charset="0"/>
                <a:cs typeface="Arial" charset="0"/>
              </a:rPr>
              <a:t>на носках, руки вверх                                                </a:t>
            </a:r>
            <a:r>
              <a:rPr lang="ru-RU" sz="1400">
                <a:solidFill>
                  <a:srgbClr val="D60093"/>
                </a:solidFill>
                <a:latin typeface="Arial" charset="0"/>
                <a:cs typeface="Arial" charset="0"/>
              </a:rPr>
              <a:t>по 20-30 сек.</a:t>
            </a:r>
          </a:p>
          <a:p>
            <a:pPr>
              <a:defRPr/>
            </a:pPr>
            <a:r>
              <a:rPr lang="ru-RU" sz="1400">
                <a:latin typeface="Arial" charset="0"/>
                <a:cs typeface="Arial" charset="0"/>
              </a:rPr>
              <a:t>б) на пятках, руки на пояс </a:t>
            </a:r>
          </a:p>
          <a:p>
            <a:pPr>
              <a:defRPr/>
            </a:pPr>
            <a:r>
              <a:rPr lang="ru-RU" sz="1400">
                <a:latin typeface="Arial" charset="0"/>
                <a:cs typeface="Arial" charset="0"/>
              </a:rPr>
              <a:t>в) на наружном своде стоп, пальцы согнуты, руки на поясе </a:t>
            </a:r>
          </a:p>
          <a:p>
            <a:pPr>
              <a:defRPr/>
            </a:pPr>
            <a:r>
              <a:rPr lang="ru-RU" sz="1400">
                <a:latin typeface="Arial" charset="0"/>
                <a:cs typeface="Arial" charset="0"/>
              </a:rPr>
              <a:t>г) с мячом (теннисным) - зажать стопами, ходить на внешней стороне стоп </a:t>
            </a:r>
          </a:p>
          <a:p>
            <a:pPr>
              <a:defRPr/>
            </a:pPr>
            <a:r>
              <a:rPr lang="ru-RU" sz="1600">
                <a:latin typeface="Arial" charset="0"/>
                <a:cs typeface="Arial" charset="0"/>
              </a:rPr>
              <a:t>2. Стоя на палке (обруче)                                    </a:t>
            </a:r>
            <a:r>
              <a:rPr lang="ru-RU" sz="1400">
                <a:solidFill>
                  <a:srgbClr val="CC0099"/>
                </a:solidFill>
                <a:latin typeface="Arial" charset="0"/>
                <a:cs typeface="Arial" charset="0"/>
              </a:rPr>
              <a:t>6-8 раз </a:t>
            </a:r>
            <a:endParaRPr lang="ru-RU" sz="1600">
              <a:solidFill>
                <a:srgbClr val="CC0099"/>
              </a:solidFill>
              <a:latin typeface="Arial" charset="0"/>
              <a:cs typeface="Arial" charset="0"/>
            </a:endParaRPr>
          </a:p>
          <a:p>
            <a:pPr>
              <a:defRPr/>
            </a:pPr>
            <a:r>
              <a:rPr lang="ru-RU" sz="1400">
                <a:latin typeface="Arial" charset="0"/>
                <a:cs typeface="Arial" charset="0"/>
              </a:rPr>
              <a:t>а) полуприседания и приседания, руки вперед или в стороны</a:t>
            </a:r>
          </a:p>
          <a:p>
            <a:pPr>
              <a:defRPr/>
            </a:pPr>
            <a:r>
              <a:rPr lang="ru-RU" sz="1400">
                <a:latin typeface="Arial" charset="0"/>
                <a:cs typeface="Arial" charset="0"/>
              </a:rPr>
              <a:t>б) передвижение вдоль палки - ставить стопы вдоль или поперек палки </a:t>
            </a:r>
            <a:r>
              <a:rPr lang="ru-RU" sz="1400">
                <a:solidFill>
                  <a:srgbClr val="CC0099"/>
                </a:solidFill>
                <a:latin typeface="Arial" charset="0"/>
                <a:cs typeface="Arial" charset="0"/>
              </a:rPr>
              <a:t>3-4 раза </a:t>
            </a:r>
          </a:p>
          <a:p>
            <a:pPr>
              <a:defRPr/>
            </a:pPr>
            <a:r>
              <a:rPr lang="ru-RU" sz="1600">
                <a:latin typeface="Arial" charset="0"/>
                <a:cs typeface="Arial" charset="0"/>
              </a:rPr>
              <a:t>3. Стоя </a:t>
            </a:r>
          </a:p>
          <a:p>
            <a:pPr>
              <a:defRPr/>
            </a:pPr>
            <a:r>
              <a:rPr lang="ru-RU" sz="1400">
                <a:latin typeface="Arial" charset="0"/>
                <a:cs typeface="Arial" charset="0"/>
              </a:rPr>
              <a:t>а) на наружном своде стоп - поворот туловище лев –прав.    </a:t>
            </a:r>
            <a:r>
              <a:rPr lang="ru-RU" sz="1400">
                <a:solidFill>
                  <a:srgbClr val="CC0099"/>
                </a:solidFill>
                <a:latin typeface="Arial" charset="0"/>
                <a:cs typeface="Arial" charset="0"/>
              </a:rPr>
              <a:t>6-8 раз </a:t>
            </a:r>
          </a:p>
          <a:p>
            <a:pPr>
              <a:defRPr/>
            </a:pPr>
            <a:r>
              <a:rPr lang="ru-RU" sz="1400">
                <a:latin typeface="Arial" charset="0"/>
                <a:cs typeface="Arial" charset="0"/>
              </a:rPr>
              <a:t>б) поднимание на носках с упором на наружный свод стопы </a:t>
            </a:r>
            <a:r>
              <a:rPr lang="ru-RU" sz="1400">
                <a:solidFill>
                  <a:srgbClr val="CC0099"/>
                </a:solidFill>
                <a:latin typeface="Arial" charset="0"/>
                <a:cs typeface="Arial" charset="0"/>
              </a:rPr>
              <a:t>10-12 раз </a:t>
            </a:r>
          </a:p>
          <a:p>
            <a:pPr>
              <a:defRPr/>
            </a:pPr>
            <a:r>
              <a:rPr lang="ru-RU" sz="1600">
                <a:latin typeface="Arial" charset="0"/>
                <a:cs typeface="Arial" charset="0"/>
              </a:rPr>
              <a:t>4. "Лодочка" - </a:t>
            </a:r>
            <a:r>
              <a:rPr lang="ru-RU" sz="1400">
                <a:latin typeface="Arial" charset="0"/>
                <a:cs typeface="Arial" charset="0"/>
              </a:rPr>
              <a:t>лежа на животе одновременно поднять руки, голову, ноги и держать до 5-7 минут                                                           </a:t>
            </a:r>
            <a:r>
              <a:rPr lang="ru-RU" sz="1400">
                <a:solidFill>
                  <a:srgbClr val="CC0099"/>
                </a:solidFill>
                <a:latin typeface="Arial" charset="0"/>
                <a:cs typeface="Arial" charset="0"/>
              </a:rPr>
              <a:t>4-6 раз</a:t>
            </a:r>
            <a:endParaRPr lang="ru-RU" sz="1600">
              <a:solidFill>
                <a:srgbClr val="CC0099"/>
              </a:solidFill>
              <a:latin typeface="Arial" charset="0"/>
              <a:cs typeface="Arial" charset="0"/>
            </a:endParaRPr>
          </a:p>
          <a:p>
            <a:pPr>
              <a:defRPr/>
            </a:pPr>
            <a:r>
              <a:rPr lang="ru-RU" sz="1600">
                <a:latin typeface="Arial" charset="0"/>
                <a:cs typeface="Arial" charset="0"/>
              </a:rPr>
              <a:t>5. "Угол" - </a:t>
            </a:r>
            <a:r>
              <a:rPr lang="ru-RU" sz="1400">
                <a:latin typeface="Arial" charset="0"/>
                <a:cs typeface="Arial" charset="0"/>
              </a:rPr>
              <a:t>лежа на спине держать ноги под углом 45 гр.       </a:t>
            </a:r>
            <a:r>
              <a:rPr lang="ru-RU" sz="1400">
                <a:solidFill>
                  <a:srgbClr val="CC0099"/>
                </a:solidFill>
                <a:latin typeface="Arial" charset="0"/>
                <a:cs typeface="Arial" charset="0"/>
              </a:rPr>
              <a:t>4-6 раз</a:t>
            </a:r>
            <a:endParaRPr lang="ru-RU" sz="1600">
              <a:solidFill>
                <a:srgbClr val="CC0099"/>
              </a:solidFill>
              <a:latin typeface="Arial" charset="0"/>
              <a:cs typeface="Arial" charset="0"/>
            </a:endParaRPr>
          </a:p>
          <a:p>
            <a:pPr>
              <a:defRPr/>
            </a:pPr>
            <a:r>
              <a:rPr lang="ru-RU" sz="1600">
                <a:latin typeface="Arial" charset="0"/>
                <a:cs typeface="Arial" charset="0"/>
              </a:rPr>
              <a:t>6. Сидя </a:t>
            </a:r>
          </a:p>
          <a:p>
            <a:pPr>
              <a:defRPr/>
            </a:pPr>
            <a:r>
              <a:rPr lang="ru-RU" sz="1400">
                <a:latin typeface="Arial" charset="0"/>
                <a:cs typeface="Arial" charset="0"/>
              </a:rPr>
              <a:t>а) сгибание - разгибание пальцев стоп                                     </a:t>
            </a:r>
            <a:r>
              <a:rPr lang="ru-RU" sz="1400">
                <a:solidFill>
                  <a:srgbClr val="CC0099"/>
                </a:solidFill>
                <a:latin typeface="Arial" charset="0"/>
                <a:cs typeface="Arial" charset="0"/>
              </a:rPr>
              <a:t>15-20 раз</a:t>
            </a:r>
          </a:p>
          <a:p>
            <a:pPr>
              <a:defRPr/>
            </a:pPr>
            <a:r>
              <a:rPr lang="ru-RU" sz="1400">
                <a:latin typeface="Arial" charset="0"/>
                <a:cs typeface="Arial" charset="0"/>
              </a:rPr>
              <a:t> б) максимальное разведение и сведение пяток, не отрывая носков  </a:t>
            </a:r>
            <a:r>
              <a:rPr lang="ru-RU" sz="1400">
                <a:solidFill>
                  <a:srgbClr val="CC0099"/>
                </a:solidFill>
                <a:latin typeface="Arial" charset="0"/>
                <a:cs typeface="Arial" charset="0"/>
              </a:rPr>
              <a:t>15-20 раз </a:t>
            </a:r>
          </a:p>
          <a:p>
            <a:pPr>
              <a:defRPr/>
            </a:pPr>
            <a:r>
              <a:rPr lang="ru-RU" sz="1400">
                <a:latin typeface="Arial" charset="0"/>
                <a:cs typeface="Arial" charset="0"/>
              </a:rPr>
              <a:t>в) с напряжением тянуть носки на себя, от себя  (колени прямые )     </a:t>
            </a:r>
            <a:r>
              <a:rPr lang="ru-RU" sz="1400">
                <a:solidFill>
                  <a:srgbClr val="CC0099"/>
                </a:solidFill>
                <a:latin typeface="Arial" charset="0"/>
                <a:cs typeface="Arial" charset="0"/>
              </a:rPr>
              <a:t>10-12 раз </a:t>
            </a:r>
          </a:p>
          <a:p>
            <a:pPr>
              <a:defRPr/>
            </a:pPr>
            <a:r>
              <a:rPr lang="ru-RU" sz="1400">
                <a:latin typeface="Arial" charset="0"/>
                <a:cs typeface="Arial" charset="0"/>
              </a:rPr>
              <a:t>г) соединить стопы. Колени прямые        </a:t>
            </a:r>
            <a:r>
              <a:rPr lang="ru-RU" sz="1400">
                <a:solidFill>
                  <a:srgbClr val="CC0099"/>
                </a:solidFill>
                <a:latin typeface="Arial" charset="0"/>
                <a:cs typeface="Arial" charset="0"/>
              </a:rPr>
              <a:t>10-12 раз </a:t>
            </a:r>
          </a:p>
          <a:p>
            <a:pPr>
              <a:defRPr/>
            </a:pPr>
            <a:r>
              <a:rPr lang="ru-RU" sz="1400">
                <a:latin typeface="Arial" charset="0"/>
                <a:cs typeface="Arial" charset="0"/>
              </a:rPr>
              <a:t>д) круговые движения стопами внутрь,   </a:t>
            </a:r>
            <a:r>
              <a:rPr lang="ru-RU" sz="1400">
                <a:solidFill>
                  <a:srgbClr val="CC0099"/>
                </a:solidFill>
                <a:latin typeface="Arial" charset="0"/>
                <a:cs typeface="Arial" charset="0"/>
              </a:rPr>
              <a:t>10-12 раз </a:t>
            </a:r>
          </a:p>
          <a:p>
            <a:pPr>
              <a:defRPr/>
            </a:pPr>
            <a:r>
              <a:rPr lang="ru-RU" sz="1400">
                <a:latin typeface="Arial" charset="0"/>
                <a:cs typeface="Arial" charset="0"/>
              </a:rPr>
              <a:t>е) захватывание и приподнимание пальцами стопы </a:t>
            </a:r>
          </a:p>
          <a:p>
            <a:pPr>
              <a:defRPr/>
            </a:pPr>
            <a:r>
              <a:rPr lang="ru-RU" sz="1400">
                <a:latin typeface="Arial" charset="0"/>
                <a:cs typeface="Arial" charset="0"/>
              </a:rPr>
              <a:t>    карандаша или мелкого предмета      </a:t>
            </a:r>
            <a:r>
              <a:rPr lang="ru-RU" sz="1400">
                <a:solidFill>
                  <a:srgbClr val="CC0099"/>
                </a:solidFill>
                <a:latin typeface="Arial" charset="0"/>
                <a:cs typeface="Arial" charset="0"/>
              </a:rPr>
              <a:t>10-12 раз </a:t>
            </a:r>
          </a:p>
          <a:p>
            <a:pPr>
              <a:defRPr/>
            </a:pPr>
            <a:r>
              <a:rPr lang="ru-RU" sz="1400">
                <a:latin typeface="Arial" charset="0"/>
                <a:cs typeface="Arial" charset="0"/>
              </a:rPr>
              <a:t>ж) захватывание и приподнимание стопами малого</a:t>
            </a:r>
          </a:p>
          <a:p>
            <a:pPr>
              <a:defRPr/>
            </a:pPr>
            <a:r>
              <a:rPr lang="ru-RU" sz="1400">
                <a:latin typeface="Arial" charset="0"/>
                <a:cs typeface="Arial" charset="0"/>
              </a:rPr>
              <a:t>     мяча, колени прямые </a:t>
            </a:r>
            <a:r>
              <a:rPr lang="ru-RU" sz="1400">
                <a:solidFill>
                  <a:srgbClr val="CC0099"/>
                </a:solidFill>
                <a:latin typeface="Arial" charset="0"/>
                <a:cs typeface="Arial" charset="0"/>
              </a:rPr>
              <a:t>                           6-8 раз </a:t>
            </a:r>
          </a:p>
        </p:txBody>
      </p:sp>
      <p:pic>
        <p:nvPicPr>
          <p:cNvPr id="16389" name="Рисунок 8" descr="art874_1.jpg"/>
          <p:cNvPicPr>
            <a:picLocks noChangeAspect="1"/>
          </p:cNvPicPr>
          <p:nvPr/>
        </p:nvPicPr>
        <p:blipFill>
          <a:blip r:embed="rId2">
            <a:extLst>
              <a:ext uri="{28A0092B-C50C-407E-A947-70E740481C1C}">
                <a14:useLocalDpi xmlns:a14="http://schemas.microsoft.com/office/drawing/2010/main" val="0"/>
              </a:ext>
            </a:extLst>
          </a:blip>
          <a:srcRect b="49998"/>
          <a:stretch>
            <a:fillRect/>
          </a:stretch>
        </p:blipFill>
        <p:spPr bwMode="auto">
          <a:xfrm>
            <a:off x="214313" y="1785938"/>
            <a:ext cx="13604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Рисунок 9" descr="platy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7542213"/>
            <a:ext cx="195262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Рисунок 10" descr="art874_1.jpg"/>
          <p:cNvPicPr>
            <a:picLocks noChangeAspect="1"/>
          </p:cNvPicPr>
          <p:nvPr/>
        </p:nvPicPr>
        <p:blipFill>
          <a:blip r:embed="rId2">
            <a:extLst>
              <a:ext uri="{28A0092B-C50C-407E-A947-70E740481C1C}">
                <a14:useLocalDpi xmlns:a14="http://schemas.microsoft.com/office/drawing/2010/main" val="0"/>
              </a:ext>
            </a:extLst>
          </a:blip>
          <a:srcRect t="49525"/>
          <a:stretch>
            <a:fillRect/>
          </a:stretch>
        </p:blipFill>
        <p:spPr bwMode="auto">
          <a:xfrm>
            <a:off x="1643063" y="1214438"/>
            <a:ext cx="13604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7"/>
          <p:cNvSpPr txBox="1">
            <a:spLocks noChangeArrowheads="1"/>
          </p:cNvSpPr>
          <p:nvPr/>
        </p:nvSpPr>
        <p:spPr bwMode="auto">
          <a:xfrm>
            <a:off x="2857500" y="1214438"/>
            <a:ext cx="40005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ru-RU" sz="1400" i="1">
                <a:latin typeface="Calibri" pitchFamily="34" charset="0"/>
              </a:rPr>
              <a:t>Если Ваш ребёнок жалуется на усталость после прогулки и/или слишком быстро снашивает обувь, то, возможно, у него развивается плоскостопие</a:t>
            </a:r>
          </a:p>
        </p:txBody>
      </p:sp>
      <p:sp>
        <p:nvSpPr>
          <p:cNvPr id="16393" name="Прямоугольник 11"/>
          <p:cNvSpPr>
            <a:spLocks noChangeArrowheads="1"/>
          </p:cNvSpPr>
          <p:nvPr/>
        </p:nvSpPr>
        <p:spPr bwMode="auto">
          <a:xfrm>
            <a:off x="3429000" y="8836025"/>
            <a:ext cx="342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400" i="1"/>
              <a:t>Степени продольного </a:t>
            </a:r>
            <a:r>
              <a:rPr lang="ru-RU" sz="1400" b="1" i="1"/>
              <a:t>плоскостопия</a:t>
            </a:r>
            <a:endParaRPr lang="ru-RU" sz="1400" i="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17411" name="Содержимое 2"/>
          <p:cNvSpPr>
            <a:spLocks noGrp="1"/>
          </p:cNvSpPr>
          <p:nvPr>
            <p:ph idx="1"/>
          </p:nvPr>
        </p:nvSpPr>
        <p:spPr>
          <a:xfrm>
            <a:off x="-214313" y="1276350"/>
            <a:ext cx="6929438" cy="1724025"/>
          </a:xfrm>
        </p:spPr>
        <p:txBody>
          <a:bodyPr/>
          <a:lstStyle/>
          <a:p>
            <a:pPr algn="just">
              <a:buFont typeface="Arial" pitchFamily="34" charset="0"/>
              <a:buNone/>
            </a:pPr>
            <a:r>
              <a:rPr lang="ru-RU" sz="2000" i="1" smtClean="0"/>
              <a:t>      </a:t>
            </a:r>
            <a:r>
              <a:rPr lang="ru-RU" sz="1800" i="1" smtClean="0"/>
              <a:t>Осанка – это привычное положение тела человека. Она считается правильной, если человек держит голову прямо и свободно, плечи находятся на одном уровне, слегка опущены назад, корпус выпрямлен, живот подтянут, грудь слегка выступает вперед, колени выпрямлены.</a:t>
            </a:r>
            <a:endParaRPr lang="ru-RU" sz="2000" i="1" smtClean="0"/>
          </a:p>
        </p:txBody>
      </p:sp>
      <p:sp>
        <p:nvSpPr>
          <p:cNvPr id="4" name="Прямоугольник 3"/>
          <p:cNvSpPr/>
          <p:nvPr/>
        </p:nvSpPr>
        <p:spPr>
          <a:xfrm>
            <a:off x="542496" y="-71471"/>
            <a:ext cx="5601150" cy="1446550"/>
          </a:xfrm>
          <a:prstGeom prst="rect">
            <a:avLst/>
          </a:prstGeom>
          <a:noFill/>
        </p:spPr>
        <p:txBody>
          <a:bodyPr wrap="none">
            <a:spAutoFit/>
          </a:bodyPr>
          <a:lstStyle/>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latin typeface="Arial" charset="0"/>
                <a:cs typeface="Arial" charset="0"/>
              </a:rPr>
              <a:t>Как сформировать</a:t>
            </a:r>
          </a:p>
          <a:p>
            <a:pPr algn="ctr">
              <a:defRPr/>
            </a:pPr>
            <a:r>
              <a:rPr lang="ru-RU" sz="4400"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latin typeface="Arial" charset="0"/>
                <a:cs typeface="Arial" charset="0"/>
              </a:rPr>
              <a:t>правильную осанку?</a:t>
            </a:r>
          </a:p>
        </p:txBody>
      </p:sp>
      <p:pic>
        <p:nvPicPr>
          <p:cNvPr id="17413" name="Рисунок 6" descr="osanka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2838450"/>
            <a:ext cx="4214813"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TextBox 7"/>
          <p:cNvSpPr txBox="1">
            <a:spLocks noChangeArrowheads="1"/>
          </p:cNvSpPr>
          <p:nvPr/>
        </p:nvSpPr>
        <p:spPr bwMode="auto">
          <a:xfrm>
            <a:off x="0" y="2928938"/>
            <a:ext cx="32146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a:t>Правильная осанка не бывает врожденной, она начинает формироваться </a:t>
            </a:r>
          </a:p>
          <a:p>
            <a:pPr eaLnBrk="1" hangingPunct="1"/>
            <a:r>
              <a:rPr lang="ru-RU"/>
              <a:t>с первых лет нашей жизни.</a:t>
            </a:r>
          </a:p>
          <a:p>
            <a:pPr eaLnBrk="1" hangingPunct="1"/>
            <a:endParaRPr lang="ru-RU"/>
          </a:p>
        </p:txBody>
      </p:sp>
      <p:sp>
        <p:nvSpPr>
          <p:cNvPr id="17415" name="TextBox 5"/>
          <p:cNvSpPr txBox="1">
            <a:spLocks noChangeArrowheads="1"/>
          </p:cNvSpPr>
          <p:nvPr/>
        </p:nvSpPr>
        <p:spPr bwMode="auto">
          <a:xfrm>
            <a:off x="214313" y="4357688"/>
            <a:ext cx="6858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Wingdings" pitchFamily="2" charset="2"/>
              <a:buChar char="Ø"/>
            </a:pPr>
            <a:r>
              <a:rPr lang="ru-RU" sz="1600" b="1"/>
              <a:t> Наиболее ответственный период для формирования</a:t>
            </a:r>
          </a:p>
          <a:p>
            <a:pPr eaLnBrk="1" hangingPunct="1"/>
            <a:r>
              <a:rPr lang="ru-RU" sz="1600" b="1"/>
              <a:t>    осанки </a:t>
            </a:r>
            <a:r>
              <a:rPr lang="ru-RU" sz="1600" b="1" u="sng"/>
              <a:t>от 4 до 10 лет</a:t>
            </a:r>
          </a:p>
          <a:p>
            <a:pPr eaLnBrk="1" hangingPunct="1">
              <a:buFont typeface="Wingdings" pitchFamily="2" charset="2"/>
              <a:buChar char="Ø"/>
            </a:pPr>
            <a:r>
              <a:rPr lang="ru-RU" sz="1600" b="1"/>
              <a:t> Приучая вашего ребенка «правильно» держать свое тело, </a:t>
            </a:r>
          </a:p>
          <a:p>
            <a:pPr eaLnBrk="1" hangingPunct="1"/>
            <a:r>
              <a:rPr lang="ru-RU" sz="1600" b="1"/>
              <a:t>    не забывайте при этом и про вашу осанку.</a:t>
            </a:r>
          </a:p>
        </p:txBody>
      </p:sp>
      <p:sp>
        <p:nvSpPr>
          <p:cNvPr id="9" name="TextBox 8"/>
          <p:cNvSpPr txBox="1"/>
          <p:nvPr/>
        </p:nvSpPr>
        <p:spPr>
          <a:xfrm>
            <a:off x="142875" y="5486400"/>
            <a:ext cx="6643688" cy="2800350"/>
          </a:xfrm>
          <a:prstGeom prst="rect">
            <a:avLst/>
          </a:prstGeom>
          <a:noFill/>
        </p:spPr>
        <p:txBody>
          <a:bodyPr>
            <a:spAutoFit/>
          </a:bodyPr>
          <a:lstStyle/>
          <a:p>
            <a:pPr>
              <a:defRPr/>
            </a:pPr>
            <a:r>
              <a:rPr lang="ru-RU" sz="1600" u="sng" dirty="0">
                <a:solidFill>
                  <a:srgbClr val="FF6600"/>
                </a:solidFill>
                <a:effectLst>
                  <a:outerShdw blurRad="38100" dist="38100" dir="2700000" algn="tl">
                    <a:srgbClr val="000000">
                      <a:alpha val="43137"/>
                    </a:srgbClr>
                  </a:outerShdw>
                </a:effectLst>
                <a:latin typeface="Segoe Print" pitchFamily="2" charset="0"/>
                <a:cs typeface="Arial" charset="0"/>
              </a:rPr>
              <a:t>Причины формирования неправильной осанки являются:</a:t>
            </a:r>
          </a:p>
          <a:p>
            <a:pPr>
              <a:buFontTx/>
              <a:buChar char="-"/>
              <a:defRPr/>
            </a:pPr>
            <a:r>
              <a:rPr lang="ru-RU" sz="1600" dirty="0">
                <a:latin typeface="Arial" charset="0"/>
                <a:cs typeface="Arial" charset="0"/>
              </a:rPr>
              <a:t>Отсутствие крепкого, достаточно развитого мышечного корсажа – мышечной системы;</a:t>
            </a:r>
          </a:p>
          <a:p>
            <a:pPr>
              <a:buFontTx/>
              <a:buChar char="-"/>
              <a:defRPr/>
            </a:pPr>
            <a:r>
              <a:rPr lang="ru-RU" sz="1600" dirty="0">
                <a:latin typeface="Arial" charset="0"/>
                <a:cs typeface="Arial" charset="0"/>
              </a:rPr>
              <a:t>Неравномерное развитие мышц спины, живота  и бедер, изменение тяги, определяющей вертикальное положение позвоночника;</a:t>
            </a:r>
          </a:p>
          <a:p>
            <a:pPr>
              <a:buFontTx/>
              <a:buChar char="-"/>
              <a:defRPr/>
            </a:pPr>
            <a:r>
              <a:rPr lang="ru-RU" sz="1600" dirty="0">
                <a:latin typeface="Arial" charset="0"/>
                <a:cs typeface="Arial" charset="0"/>
              </a:rPr>
              <a:t>Продолжительная болезнь или хронические заболевания, ослабляющие организм;</a:t>
            </a:r>
          </a:p>
          <a:p>
            <a:pPr>
              <a:buFontTx/>
              <a:buChar char="-"/>
              <a:defRPr/>
            </a:pPr>
            <a:r>
              <a:rPr lang="ru-RU" sz="1600" dirty="0">
                <a:latin typeface="Arial" charset="0"/>
                <a:cs typeface="Arial" charset="0"/>
              </a:rPr>
              <a:t>Последствия рахита</a:t>
            </a:r>
          </a:p>
          <a:p>
            <a:pPr>
              <a:buFontTx/>
              <a:buChar char="-"/>
              <a:defRPr/>
            </a:pPr>
            <a:r>
              <a:rPr lang="ru-RU" sz="1600" dirty="0">
                <a:latin typeface="Arial" charset="0"/>
                <a:cs typeface="Arial" charset="0"/>
              </a:rPr>
              <a:t>Не соответствующая росту мебель;</a:t>
            </a:r>
          </a:p>
          <a:p>
            <a:pPr>
              <a:buFontTx/>
              <a:buChar char="-"/>
              <a:defRPr/>
            </a:pPr>
            <a:r>
              <a:rPr lang="ru-RU" sz="1600" dirty="0">
                <a:latin typeface="Arial" charset="0"/>
                <a:cs typeface="Arial" charset="0"/>
              </a:rPr>
              <a:t>Неудобная одежда и обувь.</a:t>
            </a:r>
          </a:p>
        </p:txBody>
      </p:sp>
      <p:sp>
        <p:nvSpPr>
          <p:cNvPr id="17417" name="TextBox 9"/>
          <p:cNvSpPr txBox="1">
            <a:spLocks noChangeArrowheads="1"/>
          </p:cNvSpPr>
          <p:nvPr/>
        </p:nvSpPr>
        <p:spPr bwMode="auto">
          <a:xfrm>
            <a:off x="142875" y="8416925"/>
            <a:ext cx="4786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i="1">
                <a:latin typeface="Times New Roman" pitchFamily="18" charset="0"/>
                <a:cs typeface="Times New Roman" pitchFamily="18" charset="0"/>
              </a:rPr>
              <a:t>Контролируйте осанку своего ребенка раз в пол года самостоятельно, не прибегая к помощи врача.</a:t>
            </a:r>
          </a:p>
        </p:txBody>
      </p:sp>
      <p:pic>
        <p:nvPicPr>
          <p:cNvPr id="17418" name="Рисунок 10" descr="osanka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16488" y="7358063"/>
            <a:ext cx="172720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p:txBody>
          <a:bodyPr/>
          <a:lstStyle/>
          <a:p>
            <a:endParaRPr lang="ru-RU" smtClean="0"/>
          </a:p>
        </p:txBody>
      </p:sp>
      <p:pic>
        <p:nvPicPr>
          <p:cNvPr id="18435" name="Содержимое 5" descr="556a4fba3e10.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160588" y="3816350"/>
            <a:ext cx="2536825" cy="2668588"/>
          </a:xfrm>
        </p:spPr>
      </p:pic>
      <p:sp>
        <p:nvSpPr>
          <p:cNvPr id="4" name="Прямоугольник 3"/>
          <p:cNvSpPr/>
          <p:nvPr/>
        </p:nvSpPr>
        <p:spPr>
          <a:xfrm>
            <a:off x="0" y="0"/>
            <a:ext cx="6858000" cy="9144000"/>
          </a:xfrm>
          <a:prstGeom prst="rect">
            <a:avLst/>
          </a:prstGeom>
          <a:ln w="76200">
            <a:solidFill>
              <a:srgbClr val="FFFF00"/>
            </a:solidFill>
          </a:ln>
        </p:spPr>
        <p:style>
          <a:lnRef idx="2">
            <a:schemeClr val="accent5"/>
          </a:lnRef>
          <a:fillRef idx="1">
            <a:schemeClr val="lt1"/>
          </a:fillRef>
          <a:effectRef idx="0">
            <a:schemeClr val="accent5"/>
          </a:effectRef>
          <a:fontRef idx="minor">
            <a:schemeClr val="dk1"/>
          </a:fontRef>
        </p:style>
        <p:txBody>
          <a:bodyPr anchor="ctr"/>
          <a:lstStyle/>
          <a:p>
            <a:pPr>
              <a:defRPr/>
            </a:pPr>
            <a:endParaRPr lang="ru-RU" b="1" dirty="0"/>
          </a:p>
        </p:txBody>
      </p:sp>
      <p:sp>
        <p:nvSpPr>
          <p:cNvPr id="5" name="Прямоугольник 4"/>
          <p:cNvSpPr/>
          <p:nvPr/>
        </p:nvSpPr>
        <p:spPr>
          <a:xfrm>
            <a:off x="-285752" y="71407"/>
            <a:ext cx="7572404" cy="584775"/>
          </a:xfrm>
          <a:prstGeom prst="rect">
            <a:avLst/>
          </a:prstGeom>
          <a:noFill/>
        </p:spPr>
        <p:txBody>
          <a:bodyPr>
            <a:spAutoFit/>
          </a:bodyPr>
          <a:lstStyle/>
          <a:p>
            <a:pPr algn="ctr">
              <a:defRPr/>
            </a:pP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latin typeface="Arial" charset="0"/>
                <a:cs typeface="Arial" charset="0"/>
              </a:rPr>
              <a:t>Как </a:t>
            </a:r>
            <a:r>
              <a:rPr lang="ru-RU" sz="3200" i="1" dirty="0">
                <a:ln w="10160">
                  <a:solidFill>
                    <a:schemeClr val="tx1">
                      <a:lumMod val="95000"/>
                      <a:lumOff val="5000"/>
                    </a:schemeClr>
                  </a:solidFill>
                  <a:prstDash val="solid"/>
                </a:ln>
                <a:solidFill>
                  <a:srgbClr val="FF6600"/>
                </a:solidFill>
                <a:effectLst>
                  <a:outerShdw blurRad="38100" dist="32000" dir="5400000" algn="tl">
                    <a:srgbClr val="000000">
                      <a:alpha val="30000"/>
                    </a:srgbClr>
                  </a:outerShdw>
                </a:effectLst>
                <a:latin typeface="Arial" charset="0"/>
                <a:cs typeface="Arial" charset="0"/>
              </a:rPr>
              <a:t>проверить </a:t>
            </a:r>
            <a:r>
              <a:rPr lang="ru-RU" sz="3200" i="1" dirty="0">
                <a:ln w="10160">
                  <a:solidFill>
                    <a:schemeClr val="tx1">
                      <a:lumMod val="95000"/>
                      <a:lumOff val="5000"/>
                    </a:schemeClr>
                  </a:solidFill>
                  <a:prstDash val="solid"/>
                </a:ln>
                <a:solidFill>
                  <a:srgbClr val="FFFF00"/>
                </a:solidFill>
                <a:effectLst>
                  <a:outerShdw blurRad="38100" dist="32000" dir="5400000" algn="tl">
                    <a:srgbClr val="000000">
                      <a:alpha val="30000"/>
                    </a:srgbClr>
                  </a:outerShdw>
                </a:effectLst>
                <a:latin typeface="Arial" charset="0"/>
                <a:cs typeface="Arial" charset="0"/>
              </a:rPr>
              <a:t>осанку у ребенка?</a:t>
            </a:r>
          </a:p>
        </p:txBody>
      </p:sp>
      <p:sp>
        <p:nvSpPr>
          <p:cNvPr id="18438" name="TextBox 6"/>
          <p:cNvSpPr txBox="1">
            <a:spLocks noChangeArrowheads="1"/>
          </p:cNvSpPr>
          <p:nvPr/>
        </p:nvSpPr>
        <p:spPr bwMode="auto">
          <a:xfrm>
            <a:off x="214313" y="1285875"/>
            <a:ext cx="6500812" cy="923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a:latin typeface="Times New Roman" pitchFamily="18" charset="0"/>
                <a:cs typeface="Times New Roman" pitchFamily="18" charset="0"/>
              </a:rPr>
              <a:t>Разуйте и разденьте ребенка до трусиков, поставьте прямо, руки должны быть опущены вдоль туловища. Сами сядьте на стул на расстоянии 2-3 м и внимательно посмотрите на ребенка.</a:t>
            </a:r>
          </a:p>
        </p:txBody>
      </p:sp>
      <p:sp>
        <p:nvSpPr>
          <p:cNvPr id="18439" name="TextBox 7"/>
          <p:cNvSpPr txBox="1">
            <a:spLocks noChangeArrowheads="1"/>
          </p:cNvSpPr>
          <p:nvPr/>
        </p:nvSpPr>
        <p:spPr bwMode="auto">
          <a:xfrm>
            <a:off x="214313" y="642938"/>
            <a:ext cx="66436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i="1"/>
              <a:t>Осмотр вашего ребенка проводите в дневное время, при хорошем и равномерном освещении. </a:t>
            </a:r>
          </a:p>
          <a:p>
            <a:pPr eaLnBrk="1" hangingPunct="1"/>
            <a:endParaRPr lang="ru-RU" i="1"/>
          </a:p>
        </p:txBody>
      </p:sp>
      <p:sp>
        <p:nvSpPr>
          <p:cNvPr id="18440" name="TextBox 8"/>
          <p:cNvSpPr txBox="1">
            <a:spLocks noChangeArrowheads="1"/>
          </p:cNvSpPr>
          <p:nvPr/>
        </p:nvSpPr>
        <p:spPr bwMode="auto">
          <a:xfrm>
            <a:off x="142875" y="2214563"/>
            <a:ext cx="66436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buFont typeface="Wingdings" pitchFamily="2" charset="2"/>
              <a:buChar char="v"/>
            </a:pPr>
            <a:r>
              <a:rPr lang="ru-RU" sz="1600"/>
              <a:t>симметрично ли расположены уши, лопатки, талия, складки под ягодицами и сами ягодицы. Если они находятся на разной высоте, есть причина для беспокойства!</a:t>
            </a:r>
          </a:p>
          <a:p>
            <a:pPr algn="just" eaLnBrk="1" hangingPunct="1">
              <a:buFont typeface="Wingdings" pitchFamily="2" charset="2"/>
              <a:buChar char="v"/>
            </a:pPr>
            <a:r>
              <a:rPr lang="ru-RU" sz="1600"/>
              <a:t> попросите ребенка достать руками до пола, выгнув спину. Проверьте, нет ли вдоль поясничных позвонков валиков, не торчат ли лопатки.</a:t>
            </a:r>
          </a:p>
          <a:p>
            <a:pPr algn="just" eaLnBrk="1" hangingPunct="1">
              <a:buFont typeface="Wingdings" pitchFamily="2" charset="2"/>
              <a:buChar char="v"/>
            </a:pPr>
            <a:r>
              <a:rPr lang="ru-RU" sz="1600"/>
              <a:t> Посмотрите на ребенка сбоку и проверьте, не сутулится ли он, попросите его наклонить голову вперед и, не поднимая головы, повернуть ее сначала в одну, затем в другую сторону. Убедитесь, что объем движений при этом одинаков и выполняются они без ограничения.</a:t>
            </a:r>
          </a:p>
          <a:p>
            <a:pPr algn="just" eaLnBrk="1" hangingPunct="1">
              <a:buFont typeface="Wingdings" pitchFamily="2" charset="2"/>
              <a:buChar char="v"/>
            </a:pPr>
            <a:endParaRPr lang="ru-RU" sz="1600"/>
          </a:p>
          <a:p>
            <a:pPr algn="just" eaLnBrk="1" hangingPunct="1">
              <a:buFont typeface="Arial" pitchFamily="34" charset="0"/>
              <a:buChar char="•"/>
            </a:pPr>
            <a:endParaRPr lang="ru-RU" sz="1600"/>
          </a:p>
        </p:txBody>
      </p:sp>
      <p:sp>
        <p:nvSpPr>
          <p:cNvPr id="10" name="Прямоугольник 9"/>
          <p:cNvSpPr/>
          <p:nvPr/>
        </p:nvSpPr>
        <p:spPr>
          <a:xfrm>
            <a:off x="0" y="5143500"/>
            <a:ext cx="5786438" cy="523875"/>
          </a:xfrm>
          <a:prstGeom prst="rect">
            <a:avLst/>
          </a:prstGeom>
          <a:noFill/>
        </p:spPr>
        <p:txBody>
          <a:bodyPr>
            <a:spAutoFit/>
          </a:bodyPr>
          <a:lstStyle/>
          <a:p>
            <a:pPr algn="r">
              <a:defRPr/>
            </a:pPr>
            <a:r>
              <a:rPr lang="ru-RU" sz="2800" dirty="0">
                <a:ln w="31550" cmpd="sng">
                  <a:noFill/>
                  <a:prstDash val="solid"/>
                </a:ln>
                <a:solidFill>
                  <a:srgbClr val="EE5B00"/>
                </a:solidFill>
                <a:effectLst>
                  <a:outerShdw blurRad="50800" dist="40000" dir="5400000" algn="tl" rotWithShape="0">
                    <a:srgbClr val="000000">
                      <a:shade val="5000"/>
                      <a:satMod val="120000"/>
                      <a:alpha val="33000"/>
                    </a:srgbClr>
                  </a:outerShdw>
                </a:effectLst>
                <a:latin typeface="Arial" charset="0"/>
                <a:cs typeface="Arial" charset="0"/>
              </a:rPr>
              <a:t>Следим за осанкой вместе</a:t>
            </a:r>
          </a:p>
        </p:txBody>
      </p:sp>
      <p:sp>
        <p:nvSpPr>
          <p:cNvPr id="11" name="TextBox 10"/>
          <p:cNvSpPr txBox="1"/>
          <p:nvPr/>
        </p:nvSpPr>
        <p:spPr>
          <a:xfrm>
            <a:off x="142875" y="5700713"/>
            <a:ext cx="5143500" cy="3816350"/>
          </a:xfrm>
          <a:prstGeom prst="rect">
            <a:avLst/>
          </a:prstGeom>
          <a:noFill/>
        </p:spPr>
        <p:txBody>
          <a:bodyPr>
            <a:spAutoFit/>
          </a:bodyPr>
          <a:lstStyle/>
          <a:p>
            <a:pPr>
              <a:defRPr/>
            </a:pPr>
            <a:r>
              <a:rPr lang="ru-RU" dirty="0">
                <a:latin typeface="Minion Pro" pitchFamily="18" charset="0"/>
                <a:cs typeface="Arial" charset="0"/>
              </a:rPr>
              <a:t>Покажите ребенку такой способ: </a:t>
            </a:r>
            <a:r>
              <a:rPr lang="ru-RU" dirty="0">
                <a:solidFill>
                  <a:srgbClr val="FF6600"/>
                </a:solidFill>
                <a:effectLst>
                  <a:outerShdw blurRad="38100" dist="38100" dir="2700000" algn="tl">
                    <a:srgbClr val="000000">
                      <a:alpha val="43137"/>
                    </a:srgbClr>
                  </a:outerShdw>
                </a:effectLst>
                <a:latin typeface="Minion Pro" pitchFamily="18" charset="0"/>
                <a:cs typeface="Arial" charset="0"/>
              </a:rPr>
              <a:t>стать к стене, плотно прижавшись затылком, </a:t>
            </a:r>
            <a:r>
              <a:rPr lang="ru-RU" dirty="0">
                <a:latin typeface="Minion Pro" pitchFamily="18" charset="0"/>
                <a:cs typeface="Arial" charset="0"/>
              </a:rPr>
              <a:t>лопатками, ягодицами, икрами ног и пятками, подбородок слегка приподнять. Ребенок должен </a:t>
            </a:r>
            <a:r>
              <a:rPr lang="ru-RU" dirty="0">
                <a:solidFill>
                  <a:srgbClr val="FF6600"/>
                </a:solidFill>
                <a:latin typeface="Minion Pro" pitchFamily="18" charset="0"/>
                <a:cs typeface="Arial" charset="0"/>
              </a:rPr>
              <a:t>зафиксировать в сознании </a:t>
            </a:r>
            <a:r>
              <a:rPr lang="ru-RU" dirty="0">
                <a:latin typeface="Minion Pro" pitchFamily="18" charset="0"/>
                <a:cs typeface="Arial" charset="0"/>
              </a:rPr>
              <a:t>мышечные ощущения при таком положении тела. Если </a:t>
            </a:r>
            <a:r>
              <a:rPr lang="ru-RU" dirty="0">
                <a:solidFill>
                  <a:srgbClr val="FF6600"/>
                </a:solidFill>
                <a:latin typeface="Minion Pro" pitchFamily="18" charset="0"/>
                <a:cs typeface="Arial" charset="0"/>
              </a:rPr>
              <a:t>3-4 раза в день  </a:t>
            </a:r>
            <a:r>
              <a:rPr lang="ru-RU" dirty="0">
                <a:latin typeface="Minion Pro" pitchFamily="18" charset="0"/>
                <a:cs typeface="Arial" charset="0"/>
              </a:rPr>
              <a:t>ребенок будет стараться удерживать такую позу </a:t>
            </a:r>
            <a:r>
              <a:rPr lang="ru-RU" dirty="0">
                <a:solidFill>
                  <a:srgbClr val="FF6600"/>
                </a:solidFill>
                <a:latin typeface="Minion Pro" pitchFamily="18" charset="0"/>
                <a:cs typeface="Arial" charset="0"/>
              </a:rPr>
              <a:t>несколько секунд</a:t>
            </a:r>
            <a:r>
              <a:rPr lang="ru-RU" dirty="0">
                <a:latin typeface="Minion Pro" pitchFamily="18" charset="0"/>
                <a:cs typeface="Arial" charset="0"/>
              </a:rPr>
              <a:t>, это благотворно отразится на его осанке.  Для формирования правильной осанки проводите с детьми </a:t>
            </a:r>
            <a:r>
              <a:rPr lang="ru-RU" dirty="0">
                <a:solidFill>
                  <a:srgbClr val="FF6600"/>
                </a:solidFill>
                <a:latin typeface="Minion Pro" pitchFamily="18" charset="0"/>
                <a:cs typeface="Arial" charset="0"/>
              </a:rPr>
              <a:t>упражнения с предметами на голове</a:t>
            </a:r>
            <a:r>
              <a:rPr lang="ru-RU" dirty="0">
                <a:latin typeface="Minion Pro" pitchFamily="18" charset="0"/>
                <a:cs typeface="Arial" charset="0"/>
              </a:rPr>
              <a:t>, балансирование, хождение по наклонной плоскости.</a:t>
            </a:r>
          </a:p>
          <a:p>
            <a:pPr>
              <a:defRPr/>
            </a:pPr>
            <a:endParaRPr lang="ru-RU" dirty="0">
              <a:latin typeface="Minion Pro" pitchFamily="18"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7150" y="261938"/>
            <a:ext cx="6943725" cy="1524000"/>
          </a:xfrm>
        </p:spPr>
        <p:txBody>
          <a:bodyPr rtlCol="0">
            <a:normAutofit fontScale="90000"/>
          </a:bodyPr>
          <a:lstStyle/>
          <a:p>
            <a:pPr algn="l" fontAlgn="auto">
              <a:spcAft>
                <a:spcPts val="0"/>
              </a:spcAft>
              <a:defRPr/>
            </a:pPr>
            <a:r>
              <a:rPr lang="ru-RU" sz="3200" b="1" dirty="0" smtClean="0">
                <a:solidFill>
                  <a:srgbClr val="0070C0"/>
                </a:solidFill>
              </a:rPr>
              <a:t>           ОСОБЕННОСТИ ФИЗИЧЕСКОГО ВОСПИТАНИЯ ДЕТЕЙ ПРИ ПОСТУПЛЕНИИ    ИХ В ШКОЛУ</a:t>
            </a:r>
            <a:br>
              <a:rPr lang="ru-RU" sz="3200" b="1" dirty="0" smtClean="0">
                <a:solidFill>
                  <a:srgbClr val="0070C0"/>
                </a:solidFill>
              </a:rPr>
            </a:br>
            <a:endParaRPr lang="ru-RU" sz="3200" dirty="0" smtClean="0">
              <a:solidFill>
                <a:srgbClr val="0070C0"/>
              </a:solidFill>
            </a:endParaRPr>
          </a:p>
        </p:txBody>
      </p:sp>
      <p:pic>
        <p:nvPicPr>
          <p:cNvPr id="19459" name="Picture 2" descr="C:\Users\viki\AppData\Local\Microsoft\Windows\Temporary Internet Files\Content.IE5\16OLWOMK\MCj043577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3563" y="1000125"/>
            <a:ext cx="100012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C:\Users\viki\AppData\Local\Microsoft\Windows\Temporary Internet Files\Content.IE5\YN4VUU4O\MCj043574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6705600"/>
            <a:ext cx="20256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71438" y="1500188"/>
            <a:ext cx="55006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600" i="1"/>
              <a:t>Переход ребенка от условий воспитания в семье к школе — переломный момент в его жизни. Школа предъявляет к детям ряд новых для них требований, связанных с систематическим обучением, с пребыванием в коллективе.</a:t>
            </a:r>
          </a:p>
        </p:txBody>
      </p:sp>
      <p:sp>
        <p:nvSpPr>
          <p:cNvPr id="19462" name="TextBox 7"/>
          <p:cNvSpPr txBox="1">
            <a:spLocks noChangeArrowheads="1"/>
          </p:cNvSpPr>
          <p:nvPr/>
        </p:nvSpPr>
        <p:spPr bwMode="auto">
          <a:xfrm>
            <a:off x="0" y="2857500"/>
            <a:ext cx="68580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400"/>
              <a:t>Для школьников 1—2-х классов установлен следующий режим, разработанный Институтом физического воспитания и школьной гигиены Академии педагогических наук, утвержденный Управлением школ Министерства просвещения РСФСР. </a:t>
            </a:r>
          </a:p>
          <a:p>
            <a:pPr eaLnBrk="1" hangingPunct="1"/>
            <a:r>
              <a:rPr lang="ru-RU" sz="1400">
                <a:solidFill>
                  <a:srgbClr val="0070C0"/>
                </a:solidFill>
              </a:rPr>
              <a:t>Пробуждение — в 7 часов утра, </a:t>
            </a:r>
            <a:r>
              <a:rPr lang="ru-RU" sz="1400"/>
              <a:t>утренняя гимнастика, закаливающие процедуры (обтирание, душ), уборка постели, умывание. В 7 часов 30 минут. ребенок садится завтракать.</a:t>
            </a:r>
            <a:br>
              <a:rPr lang="ru-RU" sz="1400"/>
            </a:br>
            <a:endParaRPr lang="ru-RU" sz="1400"/>
          </a:p>
        </p:txBody>
      </p:sp>
      <p:sp>
        <p:nvSpPr>
          <p:cNvPr id="19463" name="TextBox 8"/>
          <p:cNvSpPr txBox="1">
            <a:spLocks noChangeArrowheads="1"/>
          </p:cNvSpPr>
          <p:nvPr/>
        </p:nvSpPr>
        <p:spPr bwMode="auto">
          <a:xfrm>
            <a:off x="0" y="4429125"/>
            <a:ext cx="6858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400">
                <a:solidFill>
                  <a:srgbClr val="0070C0"/>
                </a:solidFill>
              </a:rPr>
              <a:t>Учебные занятия </a:t>
            </a:r>
            <a:r>
              <a:rPr lang="ru-RU" sz="1400"/>
              <a:t>в школе продолжаются 4 часа. По приходе из школы — обед (13 часов — 13 часов 30 минут); отдых в течение часа (детям 7 лет полезно в это время спать).</a:t>
            </a:r>
          </a:p>
          <a:p>
            <a:pPr eaLnBrk="1" hangingPunct="1"/>
            <a:r>
              <a:rPr lang="ru-RU" sz="1400"/>
              <a:t>После отдыха — обязательное </a:t>
            </a:r>
            <a:r>
              <a:rPr lang="ru-RU" sz="1400">
                <a:solidFill>
                  <a:srgbClr val="0070C0"/>
                </a:solidFill>
              </a:rPr>
              <a:t>пребывание на воздухе</a:t>
            </a:r>
            <a:r>
              <a:rPr lang="ru-RU" sz="1400"/>
              <a:t>: прогулка, подвижные игры и развлечения, лыжи, коньки, санки и т. д. Для этого отводится время от 14 часов 30 минут до 16 часов. </a:t>
            </a:r>
          </a:p>
          <a:p>
            <a:pPr eaLnBrk="1" hangingPunct="1"/>
            <a:r>
              <a:rPr lang="ru-RU" sz="1400"/>
              <a:t>После этого </a:t>
            </a:r>
            <a:r>
              <a:rPr lang="ru-RU" sz="1400">
                <a:solidFill>
                  <a:srgbClr val="0070C0"/>
                </a:solidFill>
              </a:rPr>
              <a:t>приготовление уроков </a:t>
            </a:r>
            <a:r>
              <a:rPr lang="ru-RU" sz="1400"/>
              <a:t>(1—1 1/2 часа) и снова </a:t>
            </a:r>
            <a:r>
              <a:rPr lang="ru-RU" sz="1400">
                <a:solidFill>
                  <a:srgbClr val="0070C0"/>
                </a:solidFill>
              </a:rPr>
              <a:t>пребывание на воздухе</a:t>
            </a:r>
            <a:r>
              <a:rPr lang="ru-RU" sz="1400"/>
              <a:t>. От 19 до 20 часов — ужин и свободные занятия.</a:t>
            </a:r>
            <a:br>
              <a:rPr lang="ru-RU" sz="1400"/>
            </a:br>
            <a:r>
              <a:rPr lang="ru-RU" sz="1400">
                <a:solidFill>
                  <a:srgbClr val="0070C0"/>
                </a:solidFill>
              </a:rPr>
              <a:t>Приготовления ко сну</a:t>
            </a:r>
            <a:r>
              <a:rPr lang="ru-RU" sz="1400"/>
              <a:t>, чистка одежды, обуви, проветривание комнаты, вечерний туалет — 20 часов — 20 часов 30 минут, сон — с 20 часов 30 минут до 7 часов.</a:t>
            </a:r>
          </a:p>
        </p:txBody>
      </p:sp>
      <p:sp>
        <p:nvSpPr>
          <p:cNvPr id="10" name="TextBox 9"/>
          <p:cNvSpPr txBox="1"/>
          <p:nvPr/>
        </p:nvSpPr>
        <p:spPr>
          <a:xfrm>
            <a:off x="2000250" y="6715125"/>
            <a:ext cx="4786313" cy="2308225"/>
          </a:xfrm>
          <a:prstGeom prst="rect">
            <a:avLst/>
          </a:prstGeom>
          <a:noFill/>
        </p:spPr>
        <p:txBody>
          <a:bodyPr>
            <a:spAutoFit/>
          </a:bodyPr>
          <a:lstStyle/>
          <a:p>
            <a:pPr algn="just">
              <a:defRPr/>
            </a:pPr>
            <a:r>
              <a:rPr lang="ru-RU" sz="1600" dirty="0">
                <a:latin typeface="+mn-lt"/>
                <a:cs typeface="Arial" charset="0"/>
              </a:rPr>
              <a:t>Большое внимание следует уделять созданию гигиенических условий для домашних занятий, детей. Приготовление уроков требует усидчивой работы за столом, поэтому прежде всего необходимо позаботиться об организации места, где школьник готовит уроки. </a:t>
            </a:r>
          </a:p>
          <a:p>
            <a:pPr algn="just">
              <a:defRPr/>
            </a:pPr>
            <a:r>
              <a:rPr lang="ru-RU" sz="1600" dirty="0">
                <a:latin typeface="+mn-lt"/>
                <a:cs typeface="Arial" charset="0"/>
              </a:rPr>
              <a:t>Воспитание здорового, физически хорошо развитого человека требует дружной совместной работы семьи и школы</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p:txBody>
          <a:bodyPr/>
          <a:lstStyle/>
          <a:p>
            <a:endParaRPr lang="ru-RU" smtClean="0"/>
          </a:p>
        </p:txBody>
      </p:sp>
      <p:sp>
        <p:nvSpPr>
          <p:cNvPr id="20483" name="Содержимое 2"/>
          <p:cNvSpPr>
            <a:spLocks noGrp="1"/>
          </p:cNvSpPr>
          <p:nvPr>
            <p:ph idx="1"/>
          </p:nvPr>
        </p:nvSpPr>
        <p:spPr/>
        <p:txBody>
          <a:bodyPr/>
          <a:lstStyle/>
          <a:p>
            <a:endParaRPr lang="ru-RU" smtClean="0"/>
          </a:p>
        </p:txBody>
      </p:sp>
      <p:sp>
        <p:nvSpPr>
          <p:cNvPr id="4" name="Прямоугольник 3"/>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5" name="Прямоугольник 4"/>
          <p:cNvSpPr/>
          <p:nvPr/>
        </p:nvSpPr>
        <p:spPr>
          <a:xfrm>
            <a:off x="-319748" y="928661"/>
            <a:ext cx="7963590" cy="1071571"/>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rgbClr val="00B0F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omic Sans MS" pitchFamily="66" charset="0"/>
                <a:cs typeface="+mn-cs"/>
              </a:rPr>
              <a:t>5 правил родителям</a:t>
            </a: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Comic Sans MS" pitchFamily="66" charset="0"/>
                <a:cs typeface="+mn-cs"/>
              </a:rPr>
              <a:t> </a:t>
            </a:r>
          </a:p>
          <a:p>
            <a:pPr algn="ctr" fontAlgn="auto">
              <a:spcBef>
                <a:spcPts val="0"/>
              </a:spcBef>
              <a:spcAft>
                <a:spcPts val="0"/>
              </a:spcAft>
              <a:defRPr/>
            </a:pPr>
            <a:r>
              <a:rPr lang="ru-RU" sz="3600" dirty="0">
                <a:ln w="10541" cmpd="sng">
                  <a:solidFill>
                    <a:srgbClr val="FF0000"/>
                  </a:solidFill>
                  <a:prstDash val="solid"/>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Bookman Old Style" pitchFamily="18" charset="0"/>
                <a:cs typeface="+mn-cs"/>
              </a:rPr>
              <a:t>первоклассника</a:t>
            </a:r>
          </a:p>
        </p:txBody>
      </p:sp>
      <p:sp>
        <p:nvSpPr>
          <p:cNvPr id="20486" name="TextBox 6"/>
          <p:cNvSpPr txBox="1">
            <a:spLocks noChangeArrowheads="1"/>
          </p:cNvSpPr>
          <p:nvPr/>
        </p:nvSpPr>
        <p:spPr bwMode="auto">
          <a:xfrm>
            <a:off x="0" y="1285875"/>
            <a:ext cx="6858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buFontTx/>
              <a:buAutoNum type="arabicPeriod"/>
            </a:pPr>
            <a:r>
              <a:rPr lang="ru-RU" sz="1200" b="1"/>
              <a:t>Адаптация. </a:t>
            </a:r>
            <a:r>
              <a:rPr lang="ru-RU" sz="1200"/>
              <a:t>Любой человек, оказавшись в непривычных условиях, ведет себя не естественно, привыкает, приспосабливается. Тоже происходит и с ребенком, поэтому в сентябре-октябре в его поведении могут появиться изменения. Вдруг ребенок может стать капризным, плаксивым, как будто снова стал маленьким и хочет, чтобы к нему относились как малышу.</a:t>
            </a:r>
          </a:p>
          <a:p>
            <a:pPr algn="just" eaLnBrk="1" hangingPunct="1">
              <a:buFontTx/>
              <a:buAutoNum type="arabicPeriod"/>
            </a:pPr>
            <a:endParaRPr lang="ru-RU" sz="1200"/>
          </a:p>
          <a:p>
            <a:pPr algn="just" eaLnBrk="1" hangingPunct="1">
              <a:buFontTx/>
              <a:buAutoNum type="arabicPeriod"/>
            </a:pPr>
            <a:r>
              <a:rPr lang="ru-RU" sz="1200" b="1"/>
              <a:t>Учеба-игра. </a:t>
            </a:r>
            <a:r>
              <a:rPr lang="ru-RU" sz="1200"/>
              <a:t>Очень важно сочетать игру и учебу. Учиться, играя </a:t>
            </a:r>
            <a:r>
              <a:rPr lang="ru-RU" sz="1200">
                <a:latin typeface="Calibri" pitchFamily="34" charset="0"/>
              </a:rPr>
              <a:t>–</a:t>
            </a:r>
            <a:r>
              <a:rPr lang="ru-RU" sz="1200"/>
              <a:t> намного легче, ведь играть ребенок умеет очень хорошо. А учеба </a:t>
            </a:r>
            <a:r>
              <a:rPr lang="ru-RU" sz="1200">
                <a:latin typeface="Calibri" pitchFamily="34" charset="0"/>
              </a:rPr>
              <a:t>–</a:t>
            </a:r>
            <a:r>
              <a:rPr lang="ru-RU" sz="1200"/>
              <a:t> это та сфера, где ребенок  первоклассник </a:t>
            </a:r>
            <a:r>
              <a:rPr lang="ru-RU" sz="1200">
                <a:latin typeface="Calibri" pitchFamily="34" charset="0"/>
              </a:rPr>
              <a:t>–</a:t>
            </a:r>
            <a:r>
              <a:rPr lang="ru-RU" sz="1200"/>
              <a:t> новичок.</a:t>
            </a:r>
          </a:p>
          <a:p>
            <a:pPr algn="just" eaLnBrk="1" hangingPunct="1">
              <a:buFontTx/>
              <a:buAutoNum type="arabicPeriod"/>
            </a:pPr>
            <a:endParaRPr lang="ru-RU" sz="1200"/>
          </a:p>
          <a:p>
            <a:pPr algn="just" eaLnBrk="1" hangingPunct="1">
              <a:buFontTx/>
              <a:buAutoNum type="arabicPeriod"/>
            </a:pPr>
            <a:r>
              <a:rPr lang="ru-RU" sz="1200" b="1"/>
              <a:t>Ошибки. </a:t>
            </a:r>
            <a:r>
              <a:rPr lang="ru-RU" sz="1200"/>
              <a:t>Ошибки и неудачи </a:t>
            </a:r>
            <a:r>
              <a:rPr lang="ru-RU" sz="1200">
                <a:latin typeface="Calibri" pitchFamily="34" charset="0"/>
              </a:rPr>
              <a:t>–</a:t>
            </a:r>
            <a:r>
              <a:rPr lang="ru-RU" sz="1200"/>
              <a:t> это естественные вехи на пути обучения. Почему же мы, взрослые, часто относятся к ошибкам как к чему-то противоестественному , чего быть не должно. А ошибки лишь указывают на слабые места, которые требуют дополнительного внимания и все! Критикуя за ошибки, мы как бы не позволяем быть естественным вещам, относимся к ребенку так, как будто он уже должен все уметь, а не только учиться.</a:t>
            </a:r>
          </a:p>
          <a:p>
            <a:pPr algn="just" eaLnBrk="1" hangingPunct="1">
              <a:buFontTx/>
              <a:buAutoNum type="arabicPeriod"/>
            </a:pPr>
            <a:endParaRPr lang="ru-RU" sz="1200"/>
          </a:p>
          <a:p>
            <a:pPr algn="just" eaLnBrk="1" hangingPunct="1">
              <a:buFontTx/>
              <a:buAutoNum type="arabicPeriod"/>
            </a:pPr>
            <a:r>
              <a:rPr lang="ru-RU" sz="1200" b="1"/>
              <a:t>Оценивать результаты, а не личность ребенка. </a:t>
            </a:r>
            <a:r>
              <a:rPr lang="ru-RU" sz="1200"/>
              <a:t>Оценки в жизни первоклассника зачастую болезненный вопрос. Ребенок через отношение к своим поступкам, результатам в учебе формирует отношение к себе. </a:t>
            </a:r>
            <a:r>
              <a:rPr lang="ru-RU" sz="1200">
                <a:latin typeface="Calibri" pitchFamily="34" charset="0"/>
              </a:rPr>
              <a:t>«</a:t>
            </a:r>
            <a:r>
              <a:rPr lang="ru-RU" sz="1200"/>
              <a:t>Как хорошо написал, какой хороший мальчик!</a:t>
            </a:r>
            <a:r>
              <a:rPr lang="ru-RU" sz="1200">
                <a:latin typeface="Calibri" pitchFamily="34" charset="0"/>
              </a:rPr>
              <a:t>»</a:t>
            </a:r>
            <a:r>
              <a:rPr lang="ru-RU" sz="1200"/>
              <a:t>. Казалось бы, что здесь плохого? А если завтра напишет хуже, значит уже плохой? Конечно, нет, но ребенок рассудит именно так. Важно, чтобы в словах взрослых не смешивалось отношение к личности ребенка с отношением к его результатам в учебе.</a:t>
            </a:r>
          </a:p>
          <a:p>
            <a:pPr algn="just" eaLnBrk="1" hangingPunct="1">
              <a:buFontTx/>
              <a:buAutoNum type="arabicPeriod"/>
            </a:pPr>
            <a:endParaRPr lang="ru-RU" sz="1200"/>
          </a:p>
          <a:p>
            <a:pPr algn="just" eaLnBrk="1" hangingPunct="1"/>
            <a:endParaRPr lang="ru-RU" sz="1200" b="1"/>
          </a:p>
        </p:txBody>
      </p:sp>
      <p:sp>
        <p:nvSpPr>
          <p:cNvPr id="20487" name="TextBox 7"/>
          <p:cNvSpPr txBox="1">
            <a:spLocks noChangeArrowheads="1"/>
          </p:cNvSpPr>
          <p:nvPr/>
        </p:nvSpPr>
        <p:spPr bwMode="auto">
          <a:xfrm>
            <a:off x="404813" y="8215313"/>
            <a:ext cx="63103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b="1" i="1">
                <a:solidFill>
                  <a:srgbClr val="C00000"/>
                </a:solidFill>
                <a:latin typeface="Minion Pro"/>
              </a:rPr>
              <a:t>Школа </a:t>
            </a:r>
            <a:r>
              <a:rPr lang="ru-RU" sz="1600" b="1" i="1">
                <a:solidFill>
                  <a:srgbClr val="C00000"/>
                </a:solidFill>
              </a:rPr>
              <a:t>- </a:t>
            </a:r>
            <a:r>
              <a:rPr lang="ru-RU" sz="1600" b="1" i="1">
                <a:solidFill>
                  <a:srgbClr val="C00000"/>
                </a:solidFill>
                <a:latin typeface="Minion Pro"/>
              </a:rPr>
              <a:t>это как работа для взрослых, </a:t>
            </a:r>
          </a:p>
          <a:p>
            <a:pPr eaLnBrk="1" hangingPunct="1"/>
            <a:r>
              <a:rPr lang="ru-RU" sz="1600" b="1" i="1">
                <a:solidFill>
                  <a:srgbClr val="C00000"/>
                </a:solidFill>
                <a:latin typeface="Minion Pro"/>
              </a:rPr>
              <a:t>только ребенок получает за свой труд </a:t>
            </a:r>
            <a:endParaRPr lang="ru-RU" sz="1600" b="1" i="1">
              <a:solidFill>
                <a:srgbClr val="C00000"/>
              </a:solidFill>
            </a:endParaRPr>
          </a:p>
          <a:p>
            <a:pPr eaLnBrk="1" hangingPunct="1"/>
            <a:r>
              <a:rPr lang="ru-RU" sz="1600" b="1" i="1">
                <a:solidFill>
                  <a:srgbClr val="C00000"/>
                </a:solidFill>
                <a:latin typeface="Minion Pro"/>
              </a:rPr>
              <a:t>не деньги, а знания.</a:t>
            </a:r>
          </a:p>
          <a:p>
            <a:pPr eaLnBrk="1" hangingPunct="1"/>
            <a:endParaRPr lang="ru-RU" sz="1600" b="1" i="1">
              <a:latin typeface="Minion Pro"/>
            </a:endParaRPr>
          </a:p>
        </p:txBody>
      </p:sp>
      <p:pic>
        <p:nvPicPr>
          <p:cNvPr id="20488" name="Picture 10" descr="C:\Users\viki\AppData\Local\Microsoft\Windows\Temporary Internet Files\Content.IE5\M4P7N6CI\MCj043584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997450" y="5643563"/>
            <a:ext cx="150336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1438" y="5929313"/>
            <a:ext cx="4643437" cy="2338387"/>
          </a:xfrm>
          <a:prstGeom prst="rect">
            <a:avLst/>
          </a:prstGeom>
          <a:noFill/>
        </p:spPr>
        <p:txBody>
          <a:bodyPr>
            <a:spAutoFit/>
          </a:bodyPr>
          <a:lstStyle/>
          <a:p>
            <a:pPr marL="228600" indent="-228600" algn="just">
              <a:buFontTx/>
              <a:buAutoNum type="arabicPeriod" startAt="5"/>
              <a:defRPr/>
            </a:pPr>
            <a:r>
              <a:rPr lang="ru-RU" sz="1200" b="1" dirty="0"/>
              <a:t>Школа – это авторитарная структура</a:t>
            </a:r>
            <a:r>
              <a:rPr lang="ru-RU" sz="1200" dirty="0"/>
              <a:t>, где дисциплина и повиновение очень важный компонент в процессе обучения. Поэтому не следует ожидать что в школе вашего ребенка полюбят, будут заботиться, что там ему будет хорошо и весело, что там разовьются всевозможные способности ребенка, его творческий потенциал. У школы задачи другие – дать знания ребенку и сделать его способным жить в обществе, где есть определенные законы и ограничения, где люди – разные и по-разному могут относиться друг к другу. </a:t>
            </a:r>
          </a:p>
          <a:p>
            <a:pPr marL="228600" indent="-228600" algn="just">
              <a:buFontTx/>
              <a:buAutoNum type="arabicPeriod" startAt="5"/>
              <a:defRPr/>
            </a:pPr>
            <a:endParaRPr lang="ru-RU" sz="1200" dirty="0"/>
          </a:p>
          <a:p>
            <a:pPr algn="just">
              <a:defRPr/>
            </a:pPr>
            <a:endParaRPr lang="ru-RU"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Прямоугольник 4"/>
          <p:cNvSpPr/>
          <p:nvPr/>
        </p:nvSpPr>
        <p:spPr>
          <a:xfrm>
            <a:off x="166938" y="-89259"/>
            <a:ext cx="6476774" cy="1323439"/>
          </a:xfrm>
          <a:prstGeom prst="rect">
            <a:avLst/>
          </a:prstGeom>
          <a:noFill/>
        </p:spPr>
        <p:txBody>
          <a:bodyPr wrap="none">
            <a:spAutoFit/>
          </a:bodyPr>
          <a:lstStyle/>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75000"/>
                  </a:schemeClr>
                </a:solidFill>
                <a:effectLst>
                  <a:outerShdw blurRad="50800" dist="40000" dir="5400000" algn="tl" rotWithShape="0">
                    <a:srgbClr val="000000">
                      <a:shade val="5000"/>
                      <a:satMod val="120000"/>
                      <a:alpha val="33000"/>
                    </a:srgbClr>
                  </a:outerShdw>
                </a:effectLst>
                <a:latin typeface="Arial" charset="0"/>
                <a:cs typeface="Arial" charset="0"/>
              </a:rPr>
              <a:t>Физическое воспитание </a:t>
            </a:r>
          </a:p>
          <a:p>
            <a:pPr algn="ctr">
              <a:defRPr/>
            </a:pPr>
            <a:r>
              <a:rPr lang="ru-RU"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lumMod val="75000"/>
                  </a:schemeClr>
                </a:solidFill>
                <a:effectLst>
                  <a:outerShdw blurRad="50800" dist="40000" dir="5400000" algn="tl" rotWithShape="0">
                    <a:srgbClr val="000000">
                      <a:shade val="5000"/>
                      <a:satMod val="120000"/>
                      <a:alpha val="33000"/>
                    </a:srgbClr>
                  </a:outerShdw>
                </a:effectLst>
                <a:latin typeface="Arial" charset="0"/>
                <a:cs typeface="Arial" charset="0"/>
              </a:rPr>
              <a:t>ребенка в семье</a:t>
            </a:r>
          </a:p>
        </p:txBody>
      </p:sp>
      <p:sp>
        <p:nvSpPr>
          <p:cNvPr id="3076" name="TextBox 5"/>
          <p:cNvSpPr txBox="1">
            <a:spLocks noChangeArrowheads="1"/>
          </p:cNvSpPr>
          <p:nvPr/>
        </p:nvSpPr>
        <p:spPr bwMode="auto">
          <a:xfrm>
            <a:off x="0" y="1285875"/>
            <a:ext cx="685800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500">
                <a:latin typeface="Comic Sans MS" pitchFamily="66" charset="0"/>
              </a:rPr>
              <a:t>Долг родителей — укрепить здоровье ребенка в данный момент и обеспечить благоприятное развитие детского организма в будущем. Нормальное развитие и состояние здоровья обеспечивается созданием оптимальных условий, то есть организацией правильного режима.</a:t>
            </a:r>
          </a:p>
        </p:txBody>
      </p:sp>
      <p:sp>
        <p:nvSpPr>
          <p:cNvPr id="7" name="TextBox 6"/>
          <p:cNvSpPr txBox="1"/>
          <p:nvPr/>
        </p:nvSpPr>
        <p:spPr>
          <a:xfrm>
            <a:off x="0" y="2357438"/>
            <a:ext cx="6858000" cy="1570037"/>
          </a:xfrm>
          <a:prstGeom prst="rect">
            <a:avLst/>
          </a:prstGeom>
          <a:noFill/>
        </p:spPr>
        <p:txBody>
          <a:bodyPr>
            <a:spAutoFit/>
          </a:bodyPr>
          <a:lstStyle/>
          <a:p>
            <a:pPr>
              <a:defRPr/>
            </a:pPr>
            <a:r>
              <a:rPr lang="ru-RU" sz="1600" i="1">
                <a:latin typeface="Calibri" pitchFamily="34" charset="0"/>
                <a:cs typeface="Arial" charset="0"/>
              </a:rPr>
              <a:t>В </a:t>
            </a:r>
            <a:r>
              <a:rPr lang="ru-RU" sz="1600" i="1">
                <a:effectLst>
                  <a:outerShdw blurRad="38100" dist="38100" dir="2700000" algn="tl">
                    <a:srgbClr val="C0C0C0"/>
                  </a:outerShdw>
                </a:effectLst>
                <a:latin typeface="Calibri" pitchFamily="34" charset="0"/>
                <a:cs typeface="Arial" charset="0"/>
              </a:rPr>
              <a:t>физическом воспитании</a:t>
            </a:r>
            <a:r>
              <a:rPr lang="ru-RU" sz="1600" i="1">
                <a:latin typeface="Calibri" pitchFamily="34" charset="0"/>
                <a:cs typeface="Arial" charset="0"/>
              </a:rPr>
              <a:t> детей дошкольного возраста используются </a:t>
            </a:r>
            <a:r>
              <a:rPr lang="ru-RU" sz="1600" i="1">
                <a:solidFill>
                  <a:srgbClr val="EE5B00"/>
                </a:solidFill>
                <a:latin typeface="Calibri" pitchFamily="34" charset="0"/>
                <a:cs typeface="Arial" charset="0"/>
              </a:rPr>
              <a:t>физические упражнения</a:t>
            </a:r>
            <a:r>
              <a:rPr lang="ru-RU" sz="1600" i="1">
                <a:latin typeface="Calibri" pitchFamily="34" charset="0"/>
                <a:cs typeface="Arial" charset="0"/>
              </a:rPr>
              <a:t> (ходьба, бег, упражнения в равновесии, метание, лазание, подвижные игры), </a:t>
            </a:r>
            <a:r>
              <a:rPr lang="ru-RU" sz="1600" i="1">
                <a:solidFill>
                  <a:srgbClr val="EE5B00"/>
                </a:solidFill>
                <a:latin typeface="Calibri" pitchFamily="34" charset="0"/>
                <a:cs typeface="Arial" charset="0"/>
              </a:rPr>
              <a:t>спортивные упражнения</a:t>
            </a:r>
            <a:r>
              <a:rPr lang="ru-RU" sz="1600" i="1">
                <a:latin typeface="Calibri" pitchFamily="34" charset="0"/>
                <a:cs typeface="Arial" charset="0"/>
              </a:rPr>
              <a:t>, </a:t>
            </a:r>
            <a:r>
              <a:rPr lang="ru-RU" sz="1600" i="1">
                <a:solidFill>
                  <a:srgbClr val="EE5B00"/>
                </a:solidFill>
                <a:latin typeface="Calibri" pitchFamily="34" charset="0"/>
                <a:cs typeface="Arial" charset="0"/>
              </a:rPr>
              <a:t>гигиенические факторы</a:t>
            </a:r>
            <a:r>
              <a:rPr lang="ru-RU" sz="1600" i="1">
                <a:latin typeface="Calibri" pitchFamily="34" charset="0"/>
                <a:cs typeface="Arial" charset="0"/>
              </a:rPr>
              <a:t> (режим дня, питание, сон и т. п.), </a:t>
            </a:r>
            <a:r>
              <a:rPr lang="ru-RU" sz="1600" i="1">
                <a:solidFill>
                  <a:srgbClr val="EE5B00"/>
                </a:solidFill>
                <a:latin typeface="Calibri" pitchFamily="34" charset="0"/>
                <a:cs typeface="Arial" charset="0"/>
              </a:rPr>
              <a:t>естественные силы природы</a:t>
            </a:r>
            <a:r>
              <a:rPr lang="ru-RU" sz="1600" i="1">
                <a:latin typeface="Calibri" pitchFamily="34" charset="0"/>
                <a:cs typeface="Arial" charset="0"/>
              </a:rPr>
              <a:t> (солнце, воздух и вода).</a:t>
            </a:r>
          </a:p>
          <a:p>
            <a:pPr>
              <a:buFontTx/>
              <a:buChar char="-"/>
              <a:defRPr/>
            </a:pPr>
            <a:endParaRPr lang="ru-RU" sz="1600" i="1">
              <a:latin typeface="Calibri" pitchFamily="34" charset="0"/>
              <a:cs typeface="Arial" charset="0"/>
            </a:endParaRPr>
          </a:p>
        </p:txBody>
      </p:sp>
      <p:sp>
        <p:nvSpPr>
          <p:cNvPr id="3078" name="TextBox 7"/>
          <p:cNvSpPr txBox="1">
            <a:spLocks noChangeArrowheads="1"/>
          </p:cNvSpPr>
          <p:nvPr/>
        </p:nvSpPr>
        <p:spPr bwMode="auto">
          <a:xfrm>
            <a:off x="2000250" y="3968750"/>
            <a:ext cx="48577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buFontTx/>
              <a:buChar char="-"/>
            </a:pPr>
            <a:r>
              <a:rPr lang="ru-RU" sz="1400">
                <a:solidFill>
                  <a:srgbClr val="C00000"/>
                </a:solidFill>
                <a:latin typeface="Calibri" pitchFamily="34" charset="0"/>
              </a:rPr>
              <a:t>Задания и объяснения должны быть ясными и четкими, давать их надо бодрым голосом" и тут же показывать все движения.</a:t>
            </a:r>
          </a:p>
          <a:p>
            <a:pPr algn="r" eaLnBrk="1" hangingPunct="1">
              <a:buFontTx/>
              <a:buChar char="-"/>
            </a:pPr>
            <a:r>
              <a:rPr lang="ru-RU" sz="1400">
                <a:latin typeface="Calibri" pitchFamily="34" charset="0"/>
              </a:rPr>
              <a:t>Упражнения должны быть интересные, в них следует использовать хорошо запоминающиеся образные сравнения, например: «птичка», «кошка», «паровоз».</a:t>
            </a:r>
          </a:p>
          <a:p>
            <a:pPr algn="r" eaLnBrk="1" hangingPunct="1">
              <a:buFontTx/>
              <a:buChar char="-"/>
            </a:pPr>
            <a:r>
              <a:rPr lang="ru-RU" sz="1400">
                <a:solidFill>
                  <a:srgbClr val="C00000"/>
                </a:solidFill>
                <a:latin typeface="Calibri" pitchFamily="34" charset="0"/>
              </a:rPr>
              <a:t>Основной принцип, которого должны придерживаться родители, занимаясь физическими упражнениями с малышами,— изображать все в виде игры. Веселый тон, шутка, смех, активное участие взрослого всегда увлекают ребенка.</a:t>
            </a:r>
          </a:p>
          <a:p>
            <a:pPr algn="r" eaLnBrk="1" hangingPunct="1">
              <a:buFontTx/>
              <a:buChar char="-"/>
            </a:pPr>
            <a:r>
              <a:rPr lang="ru-RU" sz="1400">
                <a:latin typeface="Calibri" pitchFamily="34" charset="0"/>
              </a:rPr>
              <a:t>Количество повторений движений для дошкольников обычно колеблется от 2—3 до </a:t>
            </a:r>
            <a:r>
              <a:rPr lang="ru-RU" sz="1400"/>
              <a:t>10</a:t>
            </a:r>
            <a:r>
              <a:rPr lang="ru-RU" sz="1400">
                <a:latin typeface="Calibri" pitchFamily="34" charset="0"/>
              </a:rPr>
              <a:t>.</a:t>
            </a:r>
          </a:p>
          <a:p>
            <a:pPr algn="r" eaLnBrk="1" hangingPunct="1">
              <a:buFontTx/>
              <a:buChar char="-"/>
            </a:pPr>
            <a:r>
              <a:rPr lang="ru-RU" sz="1400">
                <a:solidFill>
                  <a:srgbClr val="C00000"/>
                </a:solidFill>
                <a:latin typeface="Calibri" pitchFamily="34" charset="0"/>
              </a:rPr>
              <a:t>После наиболее трудных упражнений необходимо давать кратковременные паузы отдыха (30—60 с).</a:t>
            </a:r>
            <a:endParaRPr lang="ru-RU" sz="1400">
              <a:solidFill>
                <a:srgbClr val="C00000"/>
              </a:solidFill>
            </a:endParaRPr>
          </a:p>
          <a:p>
            <a:pPr algn="r" eaLnBrk="1" hangingPunct="1">
              <a:buFontTx/>
              <a:buChar char="-"/>
            </a:pPr>
            <a:r>
              <a:rPr lang="ru-RU" sz="1400"/>
              <a:t>Средние значения показателей двигательной активности детей за полный день - </a:t>
            </a:r>
            <a:r>
              <a:rPr lang="ru-RU" sz="1400">
                <a:solidFill>
                  <a:srgbClr val="FF3300"/>
                </a:solidFill>
              </a:rPr>
              <a:t>объем 17 000 движений</a:t>
            </a:r>
            <a:r>
              <a:rPr lang="ru-RU" sz="1400"/>
              <a:t>; интенсивность 55-65 движений в минуту </a:t>
            </a:r>
          </a:p>
        </p:txBody>
      </p:sp>
      <p:sp>
        <p:nvSpPr>
          <p:cNvPr id="9" name="Прямоугольник 8"/>
          <p:cNvSpPr/>
          <p:nvPr/>
        </p:nvSpPr>
        <p:spPr>
          <a:xfrm>
            <a:off x="2242989" y="3513131"/>
            <a:ext cx="4572149" cy="52322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r">
              <a:defRPr/>
            </a:pPr>
            <a:r>
              <a:rPr lang="ru-RU" sz="2800" b="1" dirty="0">
                <a:ln w="11430">
                  <a:solidFill>
                    <a:srgbClr val="EE5B00"/>
                  </a:solidFill>
                </a:ln>
                <a:gradFill flip="none" rotWithShape="1">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13500000" scaled="1"/>
                  <a:tileRect/>
                </a:gradFill>
                <a:effectLst>
                  <a:outerShdw blurRad="80000" dist="40000" dir="5040000" algn="tl">
                    <a:srgbClr val="000000">
                      <a:alpha val="30000"/>
                    </a:srgbClr>
                  </a:outerShdw>
                </a:effectLst>
                <a:latin typeface="Arial" charset="0"/>
                <a:cs typeface="Arial" charset="0"/>
              </a:rPr>
              <a:t>Физические упражнения</a:t>
            </a:r>
          </a:p>
        </p:txBody>
      </p:sp>
      <p:pic>
        <p:nvPicPr>
          <p:cNvPr id="3080" name="Picture 2" descr="C:\Users\viki\AppData\Local\Microsoft\Windows\Temporary Internet Files\Content.IE5\COU2X6RI\MCj0437069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371475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3" descr="C:\Users\viki\AppData\Local\Microsoft\Windows\Temporary Internet Files\Content.IE5\HT7649U9\MCj0437068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5214938"/>
            <a:ext cx="9286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5" descr="C:\Users\viki\AppData\Local\Microsoft\Windows\Temporary Internet Files\Content.IE5\MOVYDWVJ\MCj0437070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4513263"/>
            <a:ext cx="1643062"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6" descr="C:\Users\viki\AppData\Local\Microsoft\Windows\Temporary Internet Files\Content.IE5\FNMA7AE2\MCj0437072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668812">
            <a:off x="103188" y="7015163"/>
            <a:ext cx="11906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8" descr="C:\Users\viki\AppData\Local\Microsoft\Windows\Temporary Internet Files\Content.IE5\RSWC3R1M\MCj0437071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38" y="6286500"/>
            <a:ext cx="1071562"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9" descr="C:\Users\viki\AppData\Local\Microsoft\Windows\Temporary Internet Files\Content.IE5\M8TJYLUS\MCj0437076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857875"/>
            <a:ext cx="7858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0" descr="C:\Users\viki\AppData\Local\Microsoft\Windows\Temporary Internet Files\Content.IE5\YN4VUU4O\MCj04348700000[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4438" y="3643313"/>
            <a:ext cx="1214437"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TextBox 19"/>
          <p:cNvSpPr txBox="1">
            <a:spLocks noChangeArrowheads="1"/>
          </p:cNvSpPr>
          <p:nvPr/>
        </p:nvSpPr>
        <p:spPr bwMode="auto">
          <a:xfrm>
            <a:off x="0" y="8143875"/>
            <a:ext cx="6858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300"/>
              <a:t>Физические упражнения только тогда приносят пользу, когда ими занимаются систематически. Родители обязаны ежедневно находить время для занятий физическими упражнениями со своими детьми и тщательно следить за их здоровьем, обращая внимание на внешний вид, настроение и самочувствие ребенка.</a:t>
            </a:r>
          </a:p>
        </p:txBody>
      </p:sp>
      <p:pic>
        <p:nvPicPr>
          <p:cNvPr id="3088" name="Picture 12" descr="C:\Users\viki\AppData\Local\Microsoft\Windows\Temporary Internet Files\Content.IE5\0DKC86KK\MCj04370460000[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21069">
            <a:off x="1412875" y="6500813"/>
            <a:ext cx="12144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3" descr="C:\Users\viki\AppData\Local\Microsoft\Windows\Temporary Internet Files\Content.IE5\GMERIPU6\MCj0437042000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85938" y="75723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FF33CC"/>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148534" y="6461"/>
            <a:ext cx="6495176" cy="707886"/>
          </a:xfrm>
          <a:prstGeom prst="rect">
            <a:avLst/>
          </a:prstGeom>
          <a:noFill/>
        </p:spPr>
        <p:txBody>
          <a:bodyPr wrap="none">
            <a:spAutoFit/>
          </a:bodyPr>
          <a:lstStyle/>
          <a:p>
            <a:pPr algn="ctr">
              <a:defRPr/>
            </a:pPr>
            <a:r>
              <a:rPr lang="ru-RU" sz="4000" b="1" dirty="0">
                <a:ln w="12700">
                  <a:solidFill>
                    <a:srgbClr val="EF47A7"/>
                  </a:solidFill>
                  <a:prstDash val="solid"/>
                </a:ln>
                <a:solidFill>
                  <a:srgbClr val="FF33CC"/>
                </a:solidFill>
                <a:effectLst>
                  <a:outerShdw blurRad="41275" dist="20320" dir="1800000" algn="tl" rotWithShape="0">
                    <a:srgbClr val="000000">
                      <a:alpha val="40000"/>
                    </a:srgbClr>
                  </a:outerShdw>
                </a:effectLst>
                <a:latin typeface="Arial" charset="0"/>
                <a:cs typeface="Arial" charset="0"/>
              </a:rPr>
              <a:t>Режим дня дошкольника</a:t>
            </a:r>
          </a:p>
        </p:txBody>
      </p:sp>
      <p:pic>
        <p:nvPicPr>
          <p:cNvPr id="4100" name="Picture 2" descr="C:\Users\viki\Pictures\1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35000"/>
            <a:ext cx="21431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Box 6"/>
          <p:cNvSpPr txBox="1">
            <a:spLocks noChangeArrowheads="1"/>
          </p:cNvSpPr>
          <p:nvPr/>
        </p:nvSpPr>
        <p:spPr bwMode="auto">
          <a:xfrm>
            <a:off x="71438" y="642938"/>
            <a:ext cx="4500562"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400">
                <a:latin typeface="Comic Sans MS" pitchFamily="66" charset="0"/>
              </a:rPr>
              <a:t>Приучая детей к определенному режиму, к выполнению гигиенических требований, мы создаем у них полезные для организма навыки и тем самым сохраняем их здоровье.</a:t>
            </a:r>
            <a:br>
              <a:rPr lang="ru-RU" sz="1400">
                <a:latin typeface="Comic Sans MS" pitchFamily="66" charset="0"/>
              </a:rPr>
            </a:br>
            <a:r>
              <a:rPr lang="ru-RU" sz="1400">
                <a:latin typeface="Comic Sans MS" pitchFamily="66" charset="0"/>
              </a:rPr>
              <a:t>Твердый режим дня, установленный в соответствии с возрастными особенностями детей, — одно из существенных условий нормального физического развития ребенка.</a:t>
            </a:r>
          </a:p>
        </p:txBody>
      </p:sp>
      <p:sp>
        <p:nvSpPr>
          <p:cNvPr id="4102" name="TextBox 7"/>
          <p:cNvSpPr txBox="1">
            <a:spLocks noChangeArrowheads="1"/>
          </p:cNvSpPr>
          <p:nvPr/>
        </p:nvSpPr>
        <p:spPr bwMode="auto">
          <a:xfrm>
            <a:off x="0" y="2571750"/>
            <a:ext cx="6858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600">
                <a:solidFill>
                  <a:srgbClr val="AD0F69"/>
                </a:solidFill>
              </a:rPr>
              <a:t>Основное требование к режиму — это точность во времени и правильное чередование, смена одних видов деятельности другими.</a:t>
            </a:r>
            <a:br>
              <a:rPr lang="ru-RU" sz="1600">
                <a:solidFill>
                  <a:srgbClr val="AD0F69"/>
                </a:solidFill>
              </a:rPr>
            </a:br>
            <a:r>
              <a:rPr lang="ru-RU" sz="1600">
                <a:solidFill>
                  <a:srgbClr val="AD0F69"/>
                </a:solidFill>
              </a:rPr>
              <a:t>Должно быть установлено время, когда ребенок ложится спать, встает, ест, гуляет, выполняет несложные, посильные для него обязанности. Время это необходимо точно соблюдать.</a:t>
            </a:r>
          </a:p>
        </p:txBody>
      </p:sp>
      <p:sp>
        <p:nvSpPr>
          <p:cNvPr id="9" name="TextBox 8"/>
          <p:cNvSpPr txBox="1"/>
          <p:nvPr/>
        </p:nvSpPr>
        <p:spPr>
          <a:xfrm>
            <a:off x="0" y="5715000"/>
            <a:ext cx="5000625" cy="1816100"/>
          </a:xfrm>
          <a:prstGeom prst="rect">
            <a:avLst/>
          </a:prstGeom>
          <a:noFill/>
        </p:spPr>
        <p:txBody>
          <a:bodyPr>
            <a:spAutoFit/>
          </a:bodyPr>
          <a:lstStyle/>
          <a:p>
            <a:pPr algn="just">
              <a:defRPr/>
            </a:pPr>
            <a:r>
              <a:rPr lang="ru-RU" sz="1600" b="1" u="sng" dirty="0">
                <a:solidFill>
                  <a:srgbClr val="AD0F69"/>
                </a:solidFill>
                <a:latin typeface="+mn-lt"/>
                <a:cs typeface="Arial" charset="0"/>
              </a:rPr>
              <a:t>Питание</a:t>
            </a:r>
            <a:r>
              <a:rPr lang="ru-RU" sz="1600" u="sng" dirty="0">
                <a:solidFill>
                  <a:srgbClr val="AD0F69"/>
                </a:solidFill>
                <a:latin typeface="+mn-lt"/>
                <a:cs typeface="Arial" charset="0"/>
              </a:rPr>
              <a:t>. </a:t>
            </a:r>
            <a:r>
              <a:rPr lang="ru-RU" sz="1600" dirty="0">
                <a:latin typeface="+mn-lt"/>
                <a:cs typeface="Arial" charset="0"/>
              </a:rPr>
              <a:t>Дети получают питание 4—5 раз в день. Первая еда дается через полчаса, во всяком случае не позднее чем через час после пробуждения ребенка, а последняя — часа за полтора до сна. Между приемами пищи должны быть установлены промежутки в 3—4 часа, их надо строго соблюдать. Наиболее сытная еда дается в обед, менее сытная — на ужин.</a:t>
            </a:r>
          </a:p>
        </p:txBody>
      </p:sp>
      <p:pic>
        <p:nvPicPr>
          <p:cNvPr id="4104" name="Picture 3" descr="C:\Users\viki\AppData\Local\Microsoft\Windows\Temporary Internet Files\Content.IE5\6NZXK4SD\MCj0428285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8" y="3989388"/>
            <a:ext cx="1857375"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000250" y="3857625"/>
            <a:ext cx="4857750" cy="2092325"/>
          </a:xfrm>
          <a:prstGeom prst="rect">
            <a:avLst/>
          </a:prstGeom>
          <a:noFill/>
        </p:spPr>
        <p:txBody>
          <a:bodyPr>
            <a:spAutoFit/>
          </a:bodyPr>
          <a:lstStyle/>
          <a:p>
            <a:pPr algn="just">
              <a:defRPr/>
            </a:pPr>
            <a:r>
              <a:rPr lang="ru-RU" sz="1600" b="1" u="sng" dirty="0">
                <a:solidFill>
                  <a:srgbClr val="AD0F69"/>
                </a:solidFill>
                <a:latin typeface="+mn-lt"/>
                <a:cs typeface="Arial" charset="0"/>
              </a:rPr>
              <a:t>Сон</a:t>
            </a:r>
            <a:r>
              <a:rPr lang="ru-RU" sz="1600" u="sng" dirty="0">
                <a:solidFill>
                  <a:srgbClr val="AD0F69"/>
                </a:solidFill>
                <a:latin typeface="+mn-lt"/>
                <a:cs typeface="Arial" charset="0"/>
              </a:rPr>
              <a:t>. </a:t>
            </a:r>
            <a:r>
              <a:rPr lang="ru-RU" sz="1600" dirty="0">
                <a:latin typeface="+mn-lt"/>
                <a:cs typeface="Arial" charset="0"/>
              </a:rPr>
              <a:t>Только во время сна ребенок получает полный отдых. Сон должен быть достаточно продолжительным: дети 3—4 лет спят 14 часов в сутки, 5—6 лет — 13 часов, 7—8 лет — 12 часов. Из этого времени необходимо, особенно для младших детей, выделить часа полтора для дневного сна. Дети должны ложиться не позднее 8—9 часов вечера. </a:t>
            </a:r>
          </a:p>
          <a:p>
            <a:pPr algn="just">
              <a:defRPr/>
            </a:pPr>
            <a:endParaRPr lang="ru-RU" sz="1600" dirty="0">
              <a:latin typeface="+mn-lt"/>
              <a:cs typeface="Arial" charset="0"/>
            </a:endParaRPr>
          </a:p>
        </p:txBody>
      </p:sp>
      <p:sp>
        <p:nvSpPr>
          <p:cNvPr id="11" name="TextBox 10"/>
          <p:cNvSpPr txBox="1"/>
          <p:nvPr/>
        </p:nvSpPr>
        <p:spPr>
          <a:xfrm>
            <a:off x="2071688" y="7572375"/>
            <a:ext cx="4786312" cy="1570038"/>
          </a:xfrm>
          <a:prstGeom prst="rect">
            <a:avLst/>
          </a:prstGeom>
          <a:noFill/>
        </p:spPr>
        <p:txBody>
          <a:bodyPr>
            <a:spAutoFit/>
          </a:bodyPr>
          <a:lstStyle/>
          <a:p>
            <a:pPr algn="just">
              <a:defRPr/>
            </a:pPr>
            <a:r>
              <a:rPr lang="ru-RU" sz="1600" b="1" u="sng" dirty="0">
                <a:solidFill>
                  <a:srgbClr val="AD0F69"/>
                </a:solidFill>
                <a:latin typeface="+mn-lt"/>
                <a:cs typeface="Arial" charset="0"/>
              </a:rPr>
              <a:t>Прогулки. </a:t>
            </a:r>
            <a:r>
              <a:rPr lang="ru-RU" sz="1600" dirty="0">
                <a:latin typeface="+mn-lt"/>
                <a:cs typeface="Arial" charset="0"/>
              </a:rPr>
              <a:t>Как бы точно ни соблюдалось время сна и еды, режим нельзя признать правильным, если в нем не предусмотрено время для прогулки. Чем больше времени дети проводят на открытом воздухе, тем они здоровее.</a:t>
            </a:r>
          </a:p>
          <a:p>
            <a:pPr algn="just">
              <a:defRPr/>
            </a:pPr>
            <a:endParaRPr lang="ru-RU" sz="1600" dirty="0">
              <a:latin typeface="+mn-lt"/>
              <a:cs typeface="Arial" charset="0"/>
            </a:endParaRPr>
          </a:p>
        </p:txBody>
      </p:sp>
      <p:pic>
        <p:nvPicPr>
          <p:cNvPr id="4107" name="Picture 4" descr="C:\Users\viki\AppData\Local\Microsoft\Windows\Temporary Internet Files\Content.IE5\M8TJYLUS\MCj0438129000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700" y="5735638"/>
            <a:ext cx="17494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C:\Users\viki\AppData\Local\Microsoft\Windows\Temporary Internet Files\Content.IE5\6NZXK4SD\MCj0430089000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313" y="7537450"/>
            <a:ext cx="1797050"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80"/>
            </a:solidFill>
          </a:ln>
        </p:spPr>
        <p:style>
          <a:lnRef idx="2">
            <a:schemeClr val="accent6"/>
          </a:lnRef>
          <a:fillRef idx="1">
            <a:schemeClr val="lt1"/>
          </a:fillRef>
          <a:effectRef idx="0">
            <a:schemeClr val="accent6"/>
          </a:effectRef>
          <a:fontRef idx="minor">
            <a:schemeClr val="dk1"/>
          </a:fontRef>
        </p:style>
        <p:txBody>
          <a:bodyPr anchor="ctr"/>
          <a:lstStyle/>
          <a:p>
            <a:pPr>
              <a:defRPr/>
            </a:pP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Прямоугольник 4"/>
          <p:cNvSpPr/>
          <p:nvPr/>
        </p:nvSpPr>
        <p:spPr>
          <a:xfrm>
            <a:off x="618918" y="-32"/>
            <a:ext cx="5453289" cy="707886"/>
          </a:xfrm>
          <a:prstGeom prst="rect">
            <a:avLst/>
          </a:prstGeom>
          <a:noFill/>
        </p:spPr>
        <p:txBody>
          <a:bodyPr wrap="none">
            <a:spAutoFit/>
          </a:bodyPr>
          <a:lstStyle/>
          <a:p>
            <a:pPr algn="ctr">
              <a:defRPr/>
            </a:pPr>
            <a:r>
              <a:rPr lang="ru-RU" sz="4000" dirty="0">
                <a:ln w="10160">
                  <a:solidFill>
                    <a:srgbClr val="008080"/>
                  </a:solidFill>
                  <a:prstDash val="solid"/>
                </a:ln>
                <a:solidFill>
                  <a:srgbClr val="009999"/>
                </a:solidFill>
                <a:effectLst>
                  <a:outerShdw blurRad="38100" dist="32000" dir="5400000" algn="tl">
                    <a:srgbClr val="000000">
                      <a:alpha val="30000"/>
                    </a:srgbClr>
                  </a:outerShdw>
                </a:effectLst>
                <a:latin typeface="Arial" charset="0"/>
                <a:cs typeface="Arial" charset="0"/>
              </a:rPr>
              <a:t>Прогулки – это важно!</a:t>
            </a:r>
          </a:p>
        </p:txBody>
      </p:sp>
      <p:pic>
        <p:nvPicPr>
          <p:cNvPr id="5124" name="Picture 4" descr="C:\Users\viki\AppData\Local\Microsoft\Windows\Temporary Internet Files\Content.IE5\FNMA7AE2\MCj0412042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8688" y="5610225"/>
            <a:ext cx="4786312"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642938"/>
            <a:ext cx="6858000" cy="1816100"/>
          </a:xfrm>
          <a:prstGeom prst="rect">
            <a:avLst/>
          </a:prstGeom>
          <a:noFill/>
        </p:spPr>
        <p:txBody>
          <a:bodyPr>
            <a:spAutoFit/>
          </a:bodyPr>
          <a:lstStyle/>
          <a:p>
            <a:pPr>
              <a:defRPr/>
            </a:pPr>
            <a:r>
              <a:rPr lang="ru-RU" sz="1600" dirty="0">
                <a:latin typeface="+mn-lt"/>
                <a:cs typeface="Arial" charset="0"/>
              </a:rPr>
              <a:t>Дети должны проводить на свежем воздухе как можно больше времени, чтобы быть здоровыми и крепкими. </a:t>
            </a:r>
          </a:p>
          <a:p>
            <a:pPr>
              <a:defRPr/>
            </a:pPr>
            <a:r>
              <a:rPr lang="ru-RU" sz="1600" u="sng" dirty="0">
                <a:solidFill>
                  <a:srgbClr val="008080"/>
                </a:solidFill>
                <a:latin typeface="+mn-lt"/>
                <a:cs typeface="Arial" charset="0"/>
              </a:rPr>
              <a:t>В летнее время </a:t>
            </a:r>
            <a:r>
              <a:rPr lang="ru-RU" sz="1600" dirty="0">
                <a:latin typeface="+mn-lt"/>
                <a:cs typeface="Arial" charset="0"/>
              </a:rPr>
              <a:t>дети могут находится более 6 часов в день на улице, а в </a:t>
            </a:r>
            <a:r>
              <a:rPr lang="ru-RU" sz="1600" u="sng" dirty="0">
                <a:solidFill>
                  <a:srgbClr val="008080"/>
                </a:solidFill>
                <a:latin typeface="+mn-lt"/>
                <a:cs typeface="Arial" charset="0"/>
              </a:rPr>
              <a:t>осеннее и зимнее время </a:t>
            </a:r>
            <a:r>
              <a:rPr lang="ru-RU" sz="1600" dirty="0">
                <a:latin typeface="+mn-lt"/>
                <a:cs typeface="Arial" charset="0"/>
              </a:rPr>
              <a:t>дети должны быть на воздухе не менее 4 часов. Лучшее время для прогулок с детьми — между завтраком и обедом (2—2 1/2 часа) и после дневного сна, до ужина (1 1/2—2 часа). В сильные морозы длительность прогулок несколько сокращается. </a:t>
            </a:r>
          </a:p>
        </p:txBody>
      </p:sp>
      <p:sp>
        <p:nvSpPr>
          <p:cNvPr id="5126" name="TextBox 9"/>
          <p:cNvSpPr txBox="1">
            <a:spLocks noChangeArrowheads="1"/>
          </p:cNvSpPr>
          <p:nvPr/>
        </p:nvSpPr>
        <p:spPr bwMode="auto">
          <a:xfrm>
            <a:off x="0" y="2428875"/>
            <a:ext cx="6858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1400" b="1">
                <a:solidFill>
                  <a:srgbClr val="008080"/>
                </a:solidFill>
              </a:rPr>
              <a:t>Причиной отмены прогулки для здорового ребенка могут быть исключительные обстоятельства: проливной дождь, большой мороз с сильным ветром.</a:t>
            </a:r>
            <a:r>
              <a:rPr lang="ru-RU" sz="1600"/>
              <a:t/>
            </a:r>
            <a:br>
              <a:rPr lang="ru-RU" sz="1600"/>
            </a:br>
            <a:r>
              <a:rPr lang="ru-RU" sz="1600"/>
              <a:t>На опыте работы детских садов установлено, что дети дошкольного возраста, приученные к ежедневным прогулкам, могут гулять и при температуре 20—25° мороза, если нет сильного ветра и если они одеты соответственно погоде.</a:t>
            </a:r>
            <a:br>
              <a:rPr lang="ru-RU" sz="1600"/>
            </a:br>
            <a:r>
              <a:rPr lang="ru-RU" sz="1600"/>
              <a:t>На прогулку в холодные зимние дни дети должны выходить в теплом пальто, шапке с наушниками, валенках и теплых варежках или перчатках. </a:t>
            </a:r>
          </a:p>
          <a:p>
            <a:pPr algn="just" eaLnBrk="1" hangingPunct="1"/>
            <a:r>
              <a:rPr lang="ru-RU" sz="1600">
                <a:latin typeface="Arial Narrow" pitchFamily="34" charset="0"/>
              </a:rPr>
              <a:t>Время от времени полезно совершать с детьми более длительные прогулки, постепенно увеличивая расстояние — для младших до 15—20 минут ходьбы, для более старших — до 30 минут, с небольшими остановками на 1—2 минуты во время пути.</a:t>
            </a:r>
            <a:r>
              <a:rPr lang="ru-RU" sz="1600"/>
              <a:t/>
            </a:r>
            <a:br>
              <a:rPr lang="ru-RU" sz="1600"/>
            </a:br>
            <a:endParaRPr lang="ru-RU" sz="1600"/>
          </a:p>
        </p:txBody>
      </p:sp>
      <p:sp>
        <p:nvSpPr>
          <p:cNvPr id="5127" name="TextBox 10"/>
          <p:cNvSpPr txBox="1">
            <a:spLocks noChangeArrowheads="1"/>
          </p:cNvSpPr>
          <p:nvPr/>
        </p:nvSpPr>
        <p:spPr bwMode="auto">
          <a:xfrm>
            <a:off x="0" y="835818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1600">
                <a:latin typeface="Comic Sans MS" pitchFamily="66" charset="0"/>
              </a:rPr>
              <a:t>Придя на место, дети должны отдохнуть или спокойно поиграть перед тем, как возвращаться обратно.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571536"/>
            <a:ext cx="8035028" cy="1071571"/>
          </a:xfrm>
          <a:prstGeom prst="rect">
            <a:avLst/>
          </a:prstGeom>
          <a:noFill/>
        </p:spPr>
        <p:txBody>
          <a:bodyPr spcFirstLastPara="1" wrap="none">
            <a:prstTxWarp prst="textArchDown">
              <a:avLst/>
            </a:prstTxWarp>
            <a:spAutoFit/>
          </a:bodyPr>
          <a:lstStyle/>
          <a:p>
            <a:pPr algn="ctr" fontAlgn="auto">
              <a:spcBef>
                <a:spcPts val="0"/>
              </a:spcBef>
              <a:spcAft>
                <a:spcPts val="0"/>
              </a:spcAft>
              <a:defRPr/>
            </a:pPr>
            <a:r>
              <a:rPr lang="ru-RU" sz="32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Закаливание –</a:t>
            </a:r>
          </a:p>
          <a:p>
            <a:pPr algn="ctr" fontAlgn="auto">
              <a:spcBef>
                <a:spcPts val="0"/>
              </a:spcBef>
              <a:spcAft>
                <a:spcPts val="0"/>
              </a:spcAft>
              <a:defRPr/>
            </a:pPr>
            <a:r>
              <a:rPr lang="ru-RU" sz="3200" dirty="0">
                <a:ln w="18415" cmpd="sng">
                  <a:solidFill>
                    <a:srgbClr val="EF31B9"/>
                  </a:solidFill>
                  <a:prstDash val="solid"/>
                </a:ln>
                <a:solidFill>
                  <a:srgbClr val="CC0099"/>
                </a:solidFill>
                <a:effectLst>
                  <a:innerShdw blurRad="63500" dist="50800" dir="8100000">
                    <a:prstClr val="black">
                      <a:alpha val="50000"/>
                    </a:prstClr>
                  </a:innerShdw>
                </a:effectLst>
                <a:latin typeface="Arno Pro Light Display" pitchFamily="18" charset="0"/>
                <a:cs typeface="+mn-cs"/>
              </a:rPr>
              <a:t> первый шаг на пути к здоровью</a:t>
            </a:r>
          </a:p>
        </p:txBody>
      </p:sp>
      <p:sp>
        <p:nvSpPr>
          <p:cNvPr id="6148" name="Прямоугольник 5"/>
          <p:cNvSpPr>
            <a:spLocks noChangeArrowheads="1"/>
          </p:cNvSpPr>
          <p:nvPr/>
        </p:nvSpPr>
        <p:spPr bwMode="auto">
          <a:xfrm>
            <a:off x="142875" y="1214438"/>
            <a:ext cx="6643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600" i="1"/>
              <a:t>Закаливание детей необходимо для того, чтобы повысить их устойчивость к воздействию низких и высоких температур воздуха и за счет этого предотвратить частые заболевания. </a:t>
            </a:r>
            <a:endParaRPr lang="ru-RU" sz="1600"/>
          </a:p>
        </p:txBody>
      </p:sp>
      <p:sp>
        <p:nvSpPr>
          <p:cNvPr id="6149" name="TextBox 13"/>
          <p:cNvSpPr txBox="1">
            <a:spLocks noChangeArrowheads="1"/>
          </p:cNvSpPr>
          <p:nvPr/>
        </p:nvSpPr>
        <p:spPr bwMode="auto">
          <a:xfrm>
            <a:off x="71438" y="2000250"/>
            <a:ext cx="68580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1600" b="1" i="1">
                <a:solidFill>
                  <a:srgbClr val="0070C0"/>
                </a:solidFill>
              </a:rPr>
              <a:t>При закаливании детей следует придерживаться таких </a:t>
            </a:r>
          </a:p>
          <a:p>
            <a:pPr algn="ctr" eaLnBrk="1" hangingPunct="1"/>
            <a:r>
              <a:rPr lang="ru-RU" sz="1600" b="1" i="1">
                <a:solidFill>
                  <a:srgbClr val="0070C0"/>
                </a:solidFill>
              </a:rPr>
              <a:t>основных принципов</a:t>
            </a:r>
            <a:r>
              <a:rPr lang="ru-RU" b="1">
                <a:solidFill>
                  <a:srgbClr val="0070C0"/>
                </a:solidFill>
              </a:rPr>
              <a:t>: </a:t>
            </a:r>
          </a:p>
          <a:p>
            <a:pPr algn="ctr" eaLnBrk="1" hangingPunct="1"/>
            <a:endParaRPr lang="ru-RU"/>
          </a:p>
          <a:p>
            <a:pPr eaLnBrk="1" hangingPunct="1"/>
            <a:r>
              <a:rPr lang="ru-RU" sz="1500"/>
              <a:t>• проводить закаливающие процедуры систематически, </a:t>
            </a:r>
          </a:p>
          <a:p>
            <a:pPr eaLnBrk="1" hangingPunct="1"/>
            <a:r>
              <a:rPr lang="ru-RU" sz="1500"/>
              <a:t/>
            </a:r>
            <a:br>
              <a:rPr lang="ru-RU" sz="1500"/>
            </a:br>
            <a:r>
              <a:rPr lang="ru-RU" sz="1500">
                <a:solidFill>
                  <a:srgbClr val="0070C0"/>
                </a:solidFill>
              </a:rPr>
              <a:t>• увеличивать время воздействия закаливающего фактора постепенно</a:t>
            </a:r>
            <a:r>
              <a:rPr lang="ru-RU" sz="1500"/>
              <a:t>, </a:t>
            </a:r>
          </a:p>
          <a:p>
            <a:pPr eaLnBrk="1" hangingPunct="1"/>
            <a:r>
              <a:rPr lang="ru-RU" sz="1500"/>
              <a:t/>
            </a:r>
            <a:br>
              <a:rPr lang="ru-RU" sz="1500"/>
            </a:br>
            <a:r>
              <a:rPr lang="ru-RU" sz="1500"/>
              <a:t>• учитывать настроение ребенка и проводить процедуры в форме игры, </a:t>
            </a:r>
          </a:p>
          <a:p>
            <a:pPr eaLnBrk="1" hangingPunct="1"/>
            <a:r>
              <a:rPr lang="ru-RU" sz="1500"/>
              <a:t/>
            </a:r>
            <a:br>
              <a:rPr lang="ru-RU" sz="1500"/>
            </a:br>
            <a:r>
              <a:rPr lang="ru-RU" sz="1500"/>
              <a:t>• </a:t>
            </a:r>
            <a:r>
              <a:rPr lang="ru-RU" sz="1500">
                <a:solidFill>
                  <a:srgbClr val="0070C0"/>
                </a:solidFill>
              </a:rPr>
              <a:t>начинать закаливание в любом возрасте, </a:t>
            </a:r>
          </a:p>
          <a:p>
            <a:pPr eaLnBrk="1" hangingPunct="1"/>
            <a:r>
              <a:rPr lang="ru-RU" sz="1500"/>
              <a:t/>
            </a:r>
            <a:br>
              <a:rPr lang="ru-RU" sz="1500"/>
            </a:br>
            <a:r>
              <a:rPr lang="ru-RU" sz="1500"/>
              <a:t>• никогда не выполнять процедуры, если малыш замерз, </a:t>
            </a:r>
          </a:p>
          <a:p>
            <a:pPr eaLnBrk="1" hangingPunct="1"/>
            <a:r>
              <a:rPr lang="ru-RU" sz="1500"/>
              <a:t/>
            </a:r>
            <a:br>
              <a:rPr lang="ru-RU" sz="1500"/>
            </a:br>
            <a:r>
              <a:rPr lang="ru-RU" sz="1500"/>
              <a:t>• </a:t>
            </a:r>
            <a:r>
              <a:rPr lang="ru-RU" sz="1500">
                <a:solidFill>
                  <a:srgbClr val="0070C0"/>
                </a:solidFill>
              </a:rPr>
              <a:t>избегать сильных раздражителей: продолжительного воздействия холодной воды или очень низких температур воздуха, а также перегревания на солнце, </a:t>
            </a:r>
          </a:p>
          <a:p>
            <a:pPr eaLnBrk="1" hangingPunct="1"/>
            <a:r>
              <a:rPr lang="ru-RU" sz="1500">
                <a:solidFill>
                  <a:srgbClr val="0070C0"/>
                </a:solidFill>
              </a:rPr>
              <a:t/>
            </a:r>
            <a:br>
              <a:rPr lang="ru-RU" sz="1500">
                <a:solidFill>
                  <a:srgbClr val="0070C0"/>
                </a:solidFill>
              </a:rPr>
            </a:br>
            <a:r>
              <a:rPr lang="ru-RU" sz="1500"/>
              <a:t>• правильно подбирать одежду и обувь: они должна соответствовать температуре окружающего воздуха и быть из натуральных тканей и материалов, </a:t>
            </a:r>
          </a:p>
          <a:p>
            <a:pPr eaLnBrk="1" hangingPunct="1"/>
            <a:r>
              <a:rPr lang="ru-RU" sz="1500"/>
              <a:t/>
            </a:r>
            <a:br>
              <a:rPr lang="ru-RU" sz="1500"/>
            </a:br>
            <a:r>
              <a:rPr lang="ru-RU" sz="1500">
                <a:solidFill>
                  <a:srgbClr val="0070C0"/>
                </a:solidFill>
              </a:rPr>
              <a:t>• закаливаться всей семьей, </a:t>
            </a:r>
          </a:p>
          <a:p>
            <a:pPr eaLnBrk="1" hangingPunct="1"/>
            <a:r>
              <a:rPr lang="ru-RU" sz="1500"/>
              <a:t/>
            </a:r>
            <a:br>
              <a:rPr lang="ru-RU" sz="1500"/>
            </a:br>
            <a:r>
              <a:rPr lang="ru-RU" sz="1500"/>
              <a:t>• закаливающие процедуры </a:t>
            </a:r>
          </a:p>
          <a:p>
            <a:pPr eaLnBrk="1" hangingPunct="1"/>
            <a:r>
              <a:rPr lang="ru-RU" sz="1500"/>
              <a:t>сочетать с физическими упражнениями</a:t>
            </a:r>
          </a:p>
          <a:p>
            <a:pPr eaLnBrk="1" hangingPunct="1"/>
            <a:r>
              <a:rPr lang="ru-RU" sz="1500"/>
              <a:t> и массажем, </a:t>
            </a:r>
          </a:p>
          <a:p>
            <a:pPr eaLnBrk="1" hangingPunct="1"/>
            <a:r>
              <a:rPr lang="ru-RU" sz="1500"/>
              <a:t/>
            </a:r>
            <a:br>
              <a:rPr lang="ru-RU" sz="1500"/>
            </a:br>
            <a:r>
              <a:rPr lang="ru-RU" sz="1500"/>
              <a:t>• </a:t>
            </a:r>
            <a:r>
              <a:rPr lang="ru-RU" sz="1500">
                <a:solidFill>
                  <a:srgbClr val="0070C0"/>
                </a:solidFill>
              </a:rPr>
              <a:t>в помещении, где находится ребенок, </a:t>
            </a:r>
          </a:p>
          <a:p>
            <a:pPr eaLnBrk="1" hangingPunct="1"/>
            <a:r>
              <a:rPr lang="ru-RU" sz="1500">
                <a:solidFill>
                  <a:srgbClr val="0070C0"/>
                </a:solidFill>
              </a:rPr>
              <a:t>никогда не курить.</a:t>
            </a:r>
          </a:p>
        </p:txBody>
      </p:sp>
      <p:pic>
        <p:nvPicPr>
          <p:cNvPr id="6150" name="Picture 14" descr="C:\Users\viki\AppData\Local\Microsoft\Windows\Temporary Internet Files\Content.IE5\6NZXK4SD\MCj0438163000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75" y="6891338"/>
            <a:ext cx="2889250"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noFill/>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34062" y="428596"/>
            <a:ext cx="7963590" cy="1071571"/>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spc="300" dirty="0">
                <a:ln w="18000">
                  <a:solidFill>
                    <a:srgbClr val="FF0000"/>
                  </a:solidFill>
                  <a:prstDash val="solid"/>
                  <a:miter lim="800000"/>
                </a:ln>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5400000" scaled="1"/>
                  <a:tileRect/>
                </a:gradFill>
                <a:latin typeface="Arno Pro Light Display" pitchFamily="18" charset="0"/>
                <a:cs typeface="+mn-cs"/>
              </a:rPr>
              <a:t>Способы закаливания</a:t>
            </a:r>
          </a:p>
        </p:txBody>
      </p:sp>
      <p:sp>
        <p:nvSpPr>
          <p:cNvPr id="7172" name="Прямоугольник 5"/>
          <p:cNvSpPr>
            <a:spLocks noChangeArrowheads="1"/>
          </p:cNvSpPr>
          <p:nvPr/>
        </p:nvSpPr>
        <p:spPr bwMode="auto">
          <a:xfrm>
            <a:off x="0" y="1612900"/>
            <a:ext cx="6858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ru-RU" sz="1400" b="1">
                <a:solidFill>
                  <a:srgbClr val="0070C0"/>
                </a:solidFill>
              </a:rPr>
              <a:t>«Холодный тазик»</a:t>
            </a:r>
          </a:p>
          <a:p>
            <a:pPr algn="just"/>
            <a:r>
              <a:rPr lang="ru-RU" sz="1400"/>
              <a:t>Налейте в таз холодную воду с температурой не выше +12С и облейте ступни ребенка, стоящего в ванне. Попросите ребенка потопать ножками, пока стекает вода. Отверстие для стока воды должно быть открытым. Промокните ноги полотенцем. В первый день продолжительность ходьбы  - 1 минута, ежедневно добавляйте по 1 минуте, доводя до 5 мин. Помните! Лучше проводить закаливание в течение 1 мин в хорошем настроении ребенка, чем 5 мин с капризами.</a:t>
            </a:r>
          </a:p>
          <a:p>
            <a:pPr algn="just"/>
            <a:endParaRPr lang="ru-RU" sz="1400"/>
          </a:p>
          <a:p>
            <a:pPr algn="just"/>
            <a:r>
              <a:rPr lang="ru-RU" sz="1400" b="1">
                <a:solidFill>
                  <a:srgbClr val="0070C0"/>
                </a:solidFill>
              </a:rPr>
              <a:t>«Холодное полотенце» </a:t>
            </a:r>
          </a:p>
          <a:p>
            <a:pPr algn="just"/>
            <a:r>
              <a:rPr lang="ru-RU" sz="1400"/>
              <a:t>Если ребенку не нравится обливание холодной водой, постелите в ванне полотенце, смоченное холодной водой (тем 12 С) Попросите ребенка потопать ножками (не стоять!) на нем в течение 1 мин (утром и на ночь). Вытрите ребенку ноги, не растирая, а промокая полотенцем.</a:t>
            </a:r>
          </a:p>
          <a:p>
            <a:pPr algn="just"/>
            <a:endParaRPr lang="ru-RU" sz="1400"/>
          </a:p>
          <a:p>
            <a:pPr algn="just"/>
            <a:endParaRPr lang="ru-RU" sz="1400"/>
          </a:p>
          <a:p>
            <a:pPr algn="just"/>
            <a:endParaRPr lang="ru-RU"/>
          </a:p>
        </p:txBody>
      </p:sp>
      <p:sp>
        <p:nvSpPr>
          <p:cNvPr id="7173" name="Прямоугольник 15"/>
          <p:cNvSpPr>
            <a:spLocks noChangeArrowheads="1"/>
          </p:cNvSpPr>
          <p:nvPr/>
        </p:nvSpPr>
        <p:spPr bwMode="auto">
          <a:xfrm>
            <a:off x="0" y="642938"/>
            <a:ext cx="6858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600" i="1"/>
              <a:t>Основные факторы закаливания - природные и доступные “Солнце. Воздух и Вода”. Начинать закаливание детей можно  с первого месяца жизни после осмотра малыша врачом-педиатром. </a:t>
            </a:r>
            <a:br>
              <a:rPr lang="ru-RU" sz="1600" i="1"/>
            </a:br>
            <a:endParaRPr lang="ru-RU" sz="1600" i="1"/>
          </a:p>
        </p:txBody>
      </p:sp>
      <p:pic>
        <p:nvPicPr>
          <p:cNvPr id="7174" name="Picture 14" descr="C:\Users\viki\AppData\Local\Microsoft\Windows\Temporary Internet Files\Content.IE5\RTPB4XQQ\MCj0232153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0" y="5357813"/>
            <a:ext cx="2911475"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15"/>
          <p:cNvSpPr txBox="1">
            <a:spLocks noChangeArrowheads="1"/>
          </p:cNvSpPr>
          <p:nvPr/>
        </p:nvSpPr>
        <p:spPr bwMode="auto">
          <a:xfrm>
            <a:off x="0" y="4714875"/>
            <a:ext cx="39290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endParaRPr lang="ru-RU" sz="1400">
              <a:solidFill>
                <a:srgbClr val="0070C0"/>
              </a:solidFill>
            </a:endParaRPr>
          </a:p>
          <a:p>
            <a:pPr algn="just" eaLnBrk="1" hangingPunct="1"/>
            <a:r>
              <a:rPr lang="ru-RU" sz="1400" b="1">
                <a:solidFill>
                  <a:srgbClr val="0070C0"/>
                </a:solidFill>
              </a:rPr>
              <a:t>«Контрастный душ» </a:t>
            </a:r>
          </a:p>
          <a:p>
            <a:pPr algn="just" eaLnBrk="1" hangingPunct="1"/>
            <a:r>
              <a:rPr lang="ru-RU" sz="1400"/>
              <a:t>Ребенок вечером купается в ванне. Пусть он согреется в теплой воде. А потом скажите ему: "Давай мы с тобой устроим холодный дождик или побегаем по лужам". Вы открываете холодную воду, и ребенок подставляет воде свои пяточки и ладошки. </a:t>
            </a:r>
          </a:p>
          <a:p>
            <a:pPr eaLnBrk="1" hangingPunct="1"/>
            <a:endParaRPr lang="ru-RU" sz="1400"/>
          </a:p>
        </p:txBody>
      </p:sp>
      <p:sp>
        <p:nvSpPr>
          <p:cNvPr id="7176" name="TextBox 16"/>
          <p:cNvSpPr txBox="1">
            <a:spLocks noChangeArrowheads="1"/>
          </p:cNvSpPr>
          <p:nvPr/>
        </p:nvSpPr>
        <p:spPr bwMode="auto">
          <a:xfrm>
            <a:off x="0" y="7215188"/>
            <a:ext cx="6858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400" i="1"/>
              <a:t>Если ребенок боится воздействия холодным </a:t>
            </a:r>
          </a:p>
          <a:p>
            <a:pPr eaLnBrk="1" hangingPunct="1"/>
            <a:r>
              <a:rPr lang="ru-RU" sz="1400" i="1"/>
              <a:t>душем</a:t>
            </a:r>
            <a:r>
              <a:rPr lang="ru-RU" sz="1400"/>
              <a:t>, то можно вначале поставить тазик</a:t>
            </a:r>
          </a:p>
          <a:p>
            <a:pPr eaLnBrk="1" hangingPunct="1"/>
            <a:r>
              <a:rPr lang="ru-RU" sz="1400"/>
              <a:t> с холодной водой и сказать:</a:t>
            </a:r>
          </a:p>
          <a:p>
            <a:pPr eaLnBrk="1" hangingPunct="1"/>
            <a:r>
              <a:rPr lang="ru-RU" sz="1400"/>
              <a:t> "А ну, давай с тобой по лужам побегаем!«</a:t>
            </a:r>
          </a:p>
          <a:p>
            <a:pPr eaLnBrk="1" hangingPunct="1"/>
            <a:r>
              <a:rPr lang="ru-RU" sz="1400"/>
              <a:t> И вот из теплой ванны - в холодный таз (или "под дождик"), </a:t>
            </a:r>
          </a:p>
          <a:p>
            <a:pPr eaLnBrk="1" hangingPunct="1"/>
            <a:r>
              <a:rPr lang="ru-RU" sz="1400"/>
              <a:t>а потом - опять в ванну. И так не менее трех раз. После процедуры укутайте ребенка в теплую простыню не вытирая, а промокая воду, потом оденьте его для сна и положите в кровать.</a:t>
            </a:r>
          </a:p>
        </p:txBody>
      </p:sp>
      <p:pic>
        <p:nvPicPr>
          <p:cNvPr id="7177" name="Picture 16" descr="C:\Users\viki\AppData\Local\Microsoft\Windows\Temporary Internet Files\Content.IE5\COU2X6RI\MCj029044600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2125" y="4500563"/>
            <a:ext cx="127793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38100"/>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ru-RU" dirty="0"/>
          </a:p>
        </p:txBody>
      </p:sp>
      <p:sp>
        <p:nvSpPr>
          <p:cNvPr id="4" name="Прямоугольник 3"/>
          <p:cNvSpPr/>
          <p:nvPr/>
        </p:nvSpPr>
        <p:spPr>
          <a:xfrm>
            <a:off x="-571528" y="1071537"/>
            <a:ext cx="7963590" cy="1071571"/>
          </a:xfrm>
          <a:prstGeom prst="rect">
            <a:avLst/>
          </a:prstGeom>
          <a:noFill/>
        </p:spPr>
        <p:txBody>
          <a:bodyPr spcFirstLastPara="1" wrap="none">
            <a:prstTxWarp prst="textArchUp">
              <a:avLst/>
            </a:prstTxWarp>
            <a:spAutoFit/>
          </a:bodyPr>
          <a:lstStyle/>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БОСОХОЖДЕНИЕ</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 - </a:t>
            </a:r>
            <a:endPar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endParaRPr>
          </a:p>
          <a:p>
            <a:pPr algn="ctr" fontAlgn="auto">
              <a:spcBef>
                <a:spcPts val="0"/>
              </a:spcBef>
              <a:spcAft>
                <a:spcPts val="0"/>
              </a:spcAft>
              <a:defRPr/>
            </a:pPr>
            <a:r>
              <a:rPr lang="ru-RU"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no Pro Light Display" pitchFamily="18" charset="0"/>
                <a:cs typeface="+mn-cs"/>
              </a:rPr>
              <a:t>элемент закаливания организма</a:t>
            </a:r>
          </a:p>
        </p:txBody>
      </p:sp>
      <p:sp>
        <p:nvSpPr>
          <p:cNvPr id="8196" name="Прямоугольник 5"/>
          <p:cNvSpPr>
            <a:spLocks noChangeArrowheads="1"/>
          </p:cNvSpPr>
          <p:nvPr/>
        </p:nvSpPr>
        <p:spPr bwMode="auto">
          <a:xfrm>
            <a:off x="214313" y="3929063"/>
            <a:ext cx="6500812" cy="332422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ru-RU" sz="1400" b="1" u="sng">
                <a:solidFill>
                  <a:srgbClr val="FF0000"/>
                </a:solidFill>
                <a:latin typeface="Tahoma" pitchFamily="34" charset="0"/>
                <a:cs typeface="Tahoma" pitchFamily="34" charset="0"/>
              </a:rPr>
              <a:t>Как и когда лучше заняться босохождением?</a:t>
            </a:r>
          </a:p>
          <a:p>
            <a:pPr algn="ctr">
              <a:defRPr/>
            </a:pPr>
            <a:endParaRPr lang="ru-RU" sz="1400" b="1" u="sng">
              <a:solidFill>
                <a:srgbClr val="FF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Разумеется, зимой в холода начинать приучать ребенка к подобному не стоит, но весной или летом, малыш вполне может бегать босиком по полу дома, а еще лучше – по зеленой траве.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Ребенок должен регулярно ходить босиком, настоящий закаливающий  эффект наступает лишь после длительных систематических тренировках.</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 Используйте специальные резиновые коврики с шиповым рифлением. Каждое утро начинайте зарядку с ходьбы босиком на таком коврике. </a:t>
            </a:r>
          </a:p>
          <a:p>
            <a:pPr algn="just">
              <a:buFont typeface="Wingdings" pitchFamily="2" charset="2"/>
              <a:buChar char="ü"/>
              <a:defRPr/>
            </a:pPr>
            <a:endParaRPr lang="ru-RU" sz="1400">
              <a:solidFill>
                <a:srgbClr val="000000"/>
              </a:solidFill>
              <a:latin typeface="Tahoma" pitchFamily="34" charset="0"/>
              <a:cs typeface="Tahoma" pitchFamily="34" charset="0"/>
            </a:endParaRPr>
          </a:p>
          <a:p>
            <a:pPr algn="just">
              <a:buFont typeface="Wingdings" pitchFamily="2" charset="2"/>
              <a:buChar char="ü"/>
              <a:defRPr/>
            </a:pPr>
            <a:r>
              <a:rPr lang="ru-RU" sz="1400">
                <a:solidFill>
                  <a:srgbClr val="000000"/>
                </a:solidFill>
                <a:latin typeface="Tahoma" pitchFamily="34" charset="0"/>
                <a:cs typeface="Tahoma" pitchFamily="34" charset="0"/>
              </a:rPr>
              <a:t>Полезно массировать стопы ног с помощью скалки или круглой палки, катая их подошвами по несколько минут в день.</a:t>
            </a:r>
          </a:p>
          <a:p>
            <a:pPr algn="just">
              <a:buFont typeface="Wingdings" pitchFamily="2" charset="2"/>
              <a:buChar char="ü"/>
              <a:defRPr/>
            </a:pPr>
            <a:endParaRPr lang="ru-RU" sz="1400">
              <a:solidFill>
                <a:srgbClr val="000000"/>
              </a:solidFill>
              <a:latin typeface="Tahoma" pitchFamily="34" charset="0"/>
              <a:cs typeface="Tahoma" pitchFamily="34" charset="0"/>
            </a:endParaRPr>
          </a:p>
        </p:txBody>
      </p:sp>
      <p:sp>
        <p:nvSpPr>
          <p:cNvPr id="8197" name="Прямоугольник 12"/>
          <p:cNvSpPr>
            <a:spLocks noChangeArrowheads="1"/>
          </p:cNvSpPr>
          <p:nvPr/>
        </p:nvSpPr>
        <p:spPr bwMode="auto">
          <a:xfrm>
            <a:off x="142875" y="1643063"/>
            <a:ext cx="65722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ru-RU" sz="1400"/>
          </a:p>
          <a:p>
            <a:pPr algn="just"/>
            <a:r>
              <a:rPr lang="ru-RU" sz="1400"/>
              <a:t>Еще один способ закалки – это </a:t>
            </a:r>
            <a:r>
              <a:rPr lang="ru-RU" sz="1400" b="1">
                <a:solidFill>
                  <a:srgbClr val="0070C0"/>
                </a:solidFill>
              </a:rPr>
              <a:t>прогулки босиком</a:t>
            </a:r>
            <a:r>
              <a:rPr lang="ru-RU" sz="1400"/>
              <a:t>. </a:t>
            </a:r>
          </a:p>
          <a:p>
            <a:pPr algn="just"/>
            <a:r>
              <a:rPr lang="ru-RU" sz="1400"/>
              <a:t>Хождение босиком не только закаляет, но и стимулирует нервные окончания, находящиеся на стопе, положительно влияет на работу внутренних органов.  По мнению некоторых специалистов</a:t>
            </a:r>
            <a:r>
              <a:rPr lang="ru-RU" sz="1400" i="1">
                <a:solidFill>
                  <a:srgbClr val="0070C0"/>
                </a:solidFill>
              </a:rPr>
              <a:t>, подошвы ног – это своеобразный распределительный щит с 72 тыс. нервных окончаний, через который можно  подключиться  к любому органу – головному мозгу, легким и верхним дыхательным путям, печени и почкам, эндокринным железам и др. органам. </a:t>
            </a:r>
          </a:p>
          <a:p>
            <a:pPr algn="just"/>
            <a:r>
              <a:rPr lang="ru-RU" sz="1400"/>
              <a:t>. </a:t>
            </a:r>
          </a:p>
        </p:txBody>
      </p:sp>
      <p:grpSp>
        <p:nvGrpSpPr>
          <p:cNvPr id="8198" name="Группа 14"/>
          <p:cNvGrpSpPr>
            <a:grpSpLocks/>
          </p:cNvGrpSpPr>
          <p:nvPr/>
        </p:nvGrpSpPr>
        <p:grpSpPr bwMode="auto">
          <a:xfrm>
            <a:off x="231775" y="1452563"/>
            <a:ext cx="6459538" cy="461962"/>
            <a:chOff x="231291" y="1452203"/>
            <a:chExt cx="6459729" cy="461963"/>
          </a:xfrm>
        </p:grpSpPr>
        <p:pic>
          <p:nvPicPr>
            <p:cNvPr id="8217"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15586">
              <a:off x="940909" y="1498240"/>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62684">
              <a:off x="1626895" y="1514116"/>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9"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56183">
              <a:off x="2346827" y="1457759"/>
              <a:ext cx="400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0"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56183">
              <a:off x="3132639" y="1457759"/>
              <a:ext cx="400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1"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56183">
              <a:off x="3938296" y="145696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2"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56183">
              <a:off x="4724108" y="145696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3"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56183">
              <a:off x="5581353" y="145696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4"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956183">
              <a:off x="6295733" y="145696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25"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015586">
              <a:off x="226529" y="1512607"/>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199"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8263" flipH="1">
            <a:off x="4508501" y="8370887"/>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528342" flipH="1">
            <a:off x="6116638" y="6116638"/>
            <a:ext cx="400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80924" flipH="1">
            <a:off x="6100763" y="4822825"/>
            <a:ext cx="400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927194" flipH="1">
            <a:off x="4988719" y="6784181"/>
            <a:ext cx="400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755059" flipH="1">
            <a:off x="5322888" y="8469312"/>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80998" flipH="1">
            <a:off x="130176" y="8621712"/>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643817" flipH="1">
            <a:off x="5948363" y="31432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643817" flipH="1">
            <a:off x="519113" y="31432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198055" flipH="1">
            <a:off x="6145213" y="8674100"/>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Box 25"/>
          <p:cNvSpPr txBox="1">
            <a:spLocks noChangeArrowheads="1"/>
          </p:cNvSpPr>
          <p:nvPr/>
        </p:nvSpPr>
        <p:spPr bwMode="auto">
          <a:xfrm>
            <a:off x="214313" y="7358063"/>
            <a:ext cx="6429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sz="1600" i="1"/>
              <a:t>При ходьбе босиком увеличивается интенсивная деятельность почти всех мышц, стимулируется кровообращение во всем организме, улучшается умственная деятельность.  </a:t>
            </a:r>
          </a:p>
          <a:p>
            <a:pPr algn="ctr" eaLnBrk="1" hangingPunct="1"/>
            <a:endParaRPr lang="ru-RU" sz="1600" i="1"/>
          </a:p>
        </p:txBody>
      </p:sp>
      <p:pic>
        <p:nvPicPr>
          <p:cNvPr id="8209"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433362" flipH="1">
            <a:off x="6238875" y="4102100"/>
            <a:ext cx="400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0"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459382" flipH="1">
            <a:off x="5596732" y="3456781"/>
            <a:ext cx="400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80998" flipH="1">
            <a:off x="773113" y="8347075"/>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2"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480998" flipH="1">
            <a:off x="1541463" y="8193087"/>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3"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136839" flipH="1">
            <a:off x="4744244" y="3461544"/>
            <a:ext cx="400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4"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78600" flipH="1">
            <a:off x="3901282" y="3474244"/>
            <a:ext cx="400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2" descr="C:\Users\viki\AppData\Local\Microsoft\Windows\Temporary Internet Files\Content.IE5\GMERIPU6\MCj041601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7578600" flipH="1">
            <a:off x="3056732" y="3474244"/>
            <a:ext cx="40005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C:\Users\viki\AppData\Local\Microsoft\Windows\Temporary Internet Files\Content.IE5\GMERIPU6\MCj04160140000[1].wmf"/>
          <p:cNvPicPr>
            <a:picLocks noChangeAspect="1" noChangeArrowheads="1"/>
          </p:cNvPicPr>
          <p:nvPr/>
        </p:nvPicPr>
        <p:blipFill>
          <a:blip r:embed="rId2" cstate="print"/>
          <a:srcRect/>
          <a:stretch>
            <a:fillRect/>
          </a:stretch>
        </p:blipFill>
        <p:spPr bwMode="auto">
          <a:xfrm rot="19215870" flipH="1">
            <a:off x="2364100" y="3434713"/>
            <a:ext cx="400050" cy="388937"/>
          </a:xfrm>
          <a:prstGeom prst="rect">
            <a:avLst/>
          </a:prstGeom>
          <a:noFill/>
          <a:ln w="9525">
            <a:noFill/>
            <a:miter lim="800000"/>
            <a:headEnd/>
            <a:tailEnd/>
          </a:ln>
          <a:scene3d>
            <a:camera prst="isometricOffAxis1Right"/>
            <a:lightRig rig="threePt" dir="t"/>
          </a:scene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0"/>
            <a:ext cx="6858000" cy="9144000"/>
          </a:xfrm>
          <a:prstGeom prst="rect">
            <a:avLst/>
          </a:prstGeom>
          <a:ln w="57150"/>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ru-RU"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219" name="Заголовок 1"/>
          <p:cNvSpPr>
            <a:spLocks noGrp="1"/>
          </p:cNvSpPr>
          <p:nvPr>
            <p:ph type="title"/>
          </p:nvPr>
        </p:nvSpPr>
        <p:spPr>
          <a:xfrm>
            <a:off x="214313" y="2786063"/>
            <a:ext cx="6529387" cy="4000500"/>
          </a:xfrm>
        </p:spPr>
        <p:txBody>
          <a:bodyPr/>
          <a:lstStyle/>
          <a:p>
            <a:pPr algn="l"/>
            <a:r>
              <a:rPr lang="ru-RU" sz="1800" smtClean="0"/>
              <a:t>1. Улучшает работу внутренних органов, развивает сердечно-сосудистую и дыхательную систему. </a:t>
            </a:r>
            <a:br>
              <a:rPr lang="ru-RU" sz="1800" smtClean="0"/>
            </a:br>
            <a:r>
              <a:rPr lang="ru-RU" sz="1800" smtClean="0"/>
              <a:t/>
            </a:r>
            <a:br>
              <a:rPr lang="ru-RU" sz="1800" smtClean="0"/>
            </a:br>
            <a:r>
              <a:rPr lang="ru-RU" sz="1800" smtClean="0"/>
              <a:t>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a:t>
            </a:r>
            <a:br>
              <a:rPr lang="ru-RU" sz="1800" smtClean="0"/>
            </a:br>
            <a:r>
              <a:rPr lang="ru-RU" sz="1800" smtClean="0"/>
              <a:t/>
            </a:r>
            <a:br>
              <a:rPr lang="ru-RU" sz="1800" smtClean="0"/>
            </a:br>
            <a:r>
              <a:rPr lang="ru-RU" sz="1800" smtClean="0"/>
              <a:t>3. Плавание, является одним из лучших средств формирования правильной осанки ребенка. </a:t>
            </a:r>
            <a:br>
              <a:rPr lang="ru-RU" sz="1800" smtClean="0"/>
            </a:br>
            <a:r>
              <a:rPr lang="ru-RU" sz="1800" smtClean="0"/>
              <a:t/>
            </a:r>
            <a:br>
              <a:rPr lang="ru-RU" sz="1800" smtClean="0"/>
            </a:br>
            <a:r>
              <a:rPr lang="ru-RU" sz="1800" smtClean="0"/>
              <a:t>4. Дозированное плавание может быть полезно детям, склонным к простудным заболеваниям. </a:t>
            </a:r>
          </a:p>
        </p:txBody>
      </p:sp>
      <p:sp>
        <p:nvSpPr>
          <p:cNvPr id="7" name="Прямоугольник 6"/>
          <p:cNvSpPr/>
          <p:nvPr/>
        </p:nvSpPr>
        <p:spPr>
          <a:xfrm>
            <a:off x="714358" y="-71471"/>
            <a:ext cx="5339923" cy="923330"/>
          </a:xfrm>
          <a:prstGeom prst="rect">
            <a:avLst/>
          </a:prstGeom>
          <a:noFill/>
        </p:spPr>
        <p:txBody>
          <a:bodyPr wrap="none">
            <a:spAutoFit/>
          </a:bodyPr>
          <a:lstStyle/>
          <a:p>
            <a:pPr algn="ctr">
              <a:defRPr/>
            </a:pPr>
            <a:r>
              <a:rPr lang="ru-RU" sz="5400" b="1" dirty="0">
                <a:ln w="19050" cmpd="sng">
                  <a:solidFill>
                    <a:srgbClr val="0070C0"/>
                  </a:solidFill>
                  <a:prstDash val="solid"/>
                </a:ln>
                <a:solidFill>
                  <a:schemeClr val="accent5">
                    <a:lumMod val="60000"/>
                    <a:lumOff val="40000"/>
                  </a:schemeClr>
                </a:solidFill>
                <a:latin typeface="Candara" pitchFamily="34" charset="0"/>
                <a:cs typeface="Arial" charset="0"/>
              </a:rPr>
              <a:t>Польза плавания</a:t>
            </a:r>
          </a:p>
        </p:txBody>
      </p:sp>
      <p:pic>
        <p:nvPicPr>
          <p:cNvPr id="9221" name="Picture 3" descr="C:\Users\viki\AppData\Local\Microsoft\Windows\Temporary Internet Files\Content.IE5\QYIAUPJ1\MCj0232144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6313" y="7123113"/>
            <a:ext cx="1857375"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Box 12"/>
          <p:cNvSpPr txBox="1">
            <a:spLocks noChangeArrowheads="1"/>
          </p:cNvSpPr>
          <p:nvPr/>
        </p:nvSpPr>
        <p:spPr bwMode="auto">
          <a:xfrm>
            <a:off x="2357438" y="928688"/>
            <a:ext cx="4429125" cy="1816100"/>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600" i="1"/>
              <a:t>    Раннее плавание детей способствует быстрейшему их физическому и психомоторному развитию. При плавании кожа ребенка испытывает благотворное массирующее воздействие воды, в связи с чем улучшается кровообращение и укрепляется нервная система.</a:t>
            </a:r>
          </a:p>
        </p:txBody>
      </p:sp>
      <p:pic>
        <p:nvPicPr>
          <p:cNvPr id="9223" name="Picture 7" descr="C:\Users\viki\AppData\Local\Microsoft\Windows\Temporary Internet Files\Content.IE5\09MDLVTJ\MCj03433910000[1].wmf"/>
          <p:cNvPicPr>
            <a:picLocks noChangeAspect="1" noChangeArrowheads="1"/>
          </p:cNvPicPr>
          <p:nvPr/>
        </p:nvPicPr>
        <p:blipFill>
          <a:blip r:embed="rId3" cstate="print">
            <a:extLst>
              <a:ext uri="{28A0092B-C50C-407E-A947-70E740481C1C}">
                <a14:useLocalDpi xmlns:a14="http://schemas.microsoft.com/office/drawing/2010/main" val="0"/>
              </a:ext>
            </a:extLst>
          </a:blip>
          <a:srcRect t="9180"/>
          <a:stretch>
            <a:fillRect/>
          </a:stretch>
        </p:blipFill>
        <p:spPr bwMode="auto">
          <a:xfrm>
            <a:off x="214313" y="928688"/>
            <a:ext cx="2041525" cy="1785937"/>
          </a:xfrm>
          <a:prstGeom prst="rect">
            <a:avLst/>
          </a:prstGeom>
          <a:noFill/>
          <a:ln w="1905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14313" y="6675438"/>
            <a:ext cx="4429125" cy="1754187"/>
          </a:xfrm>
          <a:prstGeom prst="rect">
            <a:avLst/>
          </a:prstGeom>
          <a:noFill/>
        </p:spPr>
        <p:txBody>
          <a:bodyPr>
            <a:spAutoFit/>
          </a:bodyPr>
          <a:lstStyle/>
          <a:p>
            <a:pPr>
              <a:defRPr/>
            </a:pPr>
            <a:r>
              <a:rPr lang="ru-RU" dirty="0">
                <a:latin typeface="+mn-lt"/>
                <a:cs typeface="Arial" charset="0"/>
              </a:rPr>
              <a:t>5. Регулярные занятия плаванием, способствуют укреплению нервной системы, крепче становится сон, улучшается аппетит, повышается общий тонус организма, совершенствуются движения, увеличивается выносливость.</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858000" cy="9144000"/>
          </a:xfrm>
          <a:prstGeom prst="rect">
            <a:avLst/>
          </a:prstGeom>
          <a:ln w="57150">
            <a:solidFill>
              <a:srgbClr val="008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ru-RU"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Прямоугольник 4"/>
          <p:cNvSpPr/>
          <p:nvPr/>
        </p:nvSpPr>
        <p:spPr>
          <a:xfrm>
            <a:off x="714358" y="-37587"/>
            <a:ext cx="4929221" cy="1261884"/>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ru-RU" sz="4000" b="1" dirty="0">
                <a:ln>
                  <a:solidFill>
                    <a:srgbClr val="008000"/>
                  </a:solidFill>
                </a:ln>
                <a:solidFill>
                  <a:srgbClr val="007A37"/>
                </a:solidFill>
                <a:latin typeface="Arial" charset="0"/>
                <a:cs typeface="Arial" charset="0"/>
              </a:rPr>
              <a:t>Компьютер:</a:t>
            </a:r>
          </a:p>
          <a:p>
            <a:pPr algn="ctr">
              <a:defRPr/>
            </a:pPr>
            <a:r>
              <a:rPr lang="ru-RU" sz="3600" b="1" i="1" dirty="0">
                <a:ln>
                  <a:solidFill>
                    <a:srgbClr val="008000"/>
                  </a:solidFill>
                </a:ln>
                <a:solidFill>
                  <a:srgbClr val="007A37"/>
                </a:solidFill>
                <a:latin typeface="Arial" charset="0"/>
                <a:cs typeface="Arial" charset="0"/>
              </a:rPr>
              <a:t>«</a:t>
            </a:r>
            <a:r>
              <a:rPr lang="ru-RU" sz="3600" b="1" i="1" dirty="0">
                <a:ln>
                  <a:solidFill>
                    <a:srgbClr val="008000"/>
                  </a:solidFill>
                </a:ln>
                <a:solidFill>
                  <a:srgbClr val="C00000"/>
                </a:solidFill>
                <a:latin typeface="Arial" charset="0"/>
                <a:cs typeface="Arial" charset="0"/>
              </a:rPr>
              <a:t>за</a:t>
            </a:r>
            <a:r>
              <a:rPr lang="ru-RU" sz="3600" b="1" i="1" dirty="0">
                <a:ln>
                  <a:solidFill>
                    <a:srgbClr val="008000"/>
                  </a:solidFill>
                </a:ln>
                <a:solidFill>
                  <a:srgbClr val="007A37"/>
                </a:solidFill>
                <a:latin typeface="Arial" charset="0"/>
                <a:cs typeface="Arial" charset="0"/>
              </a:rPr>
              <a:t>» </a:t>
            </a:r>
            <a:r>
              <a:rPr lang="ru-RU" sz="3600" i="1" dirty="0">
                <a:ln>
                  <a:solidFill>
                    <a:srgbClr val="008000"/>
                  </a:solidFill>
                </a:ln>
                <a:solidFill>
                  <a:srgbClr val="007A37"/>
                </a:solidFill>
                <a:effectLst>
                  <a:outerShdw blurRad="38100" dist="38100" dir="2700000" algn="tl">
                    <a:srgbClr val="000000">
                      <a:alpha val="43137"/>
                    </a:srgbClr>
                  </a:outerShdw>
                </a:effectLst>
                <a:latin typeface="Arial" charset="0"/>
                <a:cs typeface="Arial" charset="0"/>
              </a:rPr>
              <a:t>и </a:t>
            </a:r>
            <a:r>
              <a:rPr lang="ru-RU" sz="3600" b="1" i="1" dirty="0">
                <a:ln>
                  <a:solidFill>
                    <a:srgbClr val="008000"/>
                  </a:solidFill>
                </a:ln>
                <a:solidFill>
                  <a:srgbClr val="007A37"/>
                </a:solidFill>
                <a:effectLst>
                  <a:outerShdw blurRad="38100" dist="38100" dir="2700000" algn="tl">
                    <a:srgbClr val="000000">
                      <a:alpha val="43137"/>
                    </a:srgbClr>
                  </a:outerShdw>
                </a:effectLst>
                <a:latin typeface="Arial" charset="0"/>
                <a:cs typeface="Arial" charset="0"/>
              </a:rPr>
              <a:t>«</a:t>
            </a:r>
            <a:r>
              <a:rPr lang="ru-RU" sz="3600" b="1" i="1" dirty="0">
                <a:ln>
                  <a:solidFill>
                    <a:srgbClr val="008000"/>
                  </a:solidFill>
                </a:ln>
                <a:solidFill>
                  <a:srgbClr val="FF0000"/>
                </a:solidFill>
                <a:effectLst>
                  <a:outerShdw blurRad="38100" dist="38100" dir="2700000" algn="tl">
                    <a:srgbClr val="000000">
                      <a:alpha val="43137"/>
                    </a:srgbClr>
                  </a:outerShdw>
                </a:effectLst>
                <a:latin typeface="Arial" charset="0"/>
                <a:cs typeface="Arial" charset="0"/>
              </a:rPr>
              <a:t>против</a:t>
            </a:r>
            <a:r>
              <a:rPr lang="ru-RU" sz="3600" b="1" i="1" dirty="0">
                <a:ln>
                  <a:solidFill>
                    <a:srgbClr val="008000"/>
                  </a:solidFill>
                </a:ln>
                <a:solidFill>
                  <a:srgbClr val="007A37"/>
                </a:solidFill>
                <a:effectLst>
                  <a:outerShdw blurRad="38100" dist="38100" dir="2700000" algn="tl">
                    <a:srgbClr val="000000">
                      <a:alpha val="43137"/>
                    </a:srgbClr>
                  </a:outerShdw>
                </a:effectLst>
                <a:latin typeface="Arial" charset="0"/>
                <a:cs typeface="Arial" charset="0"/>
              </a:rPr>
              <a:t>»</a:t>
            </a:r>
          </a:p>
        </p:txBody>
      </p:sp>
      <p:sp>
        <p:nvSpPr>
          <p:cNvPr id="10244" name="TextBox 5"/>
          <p:cNvSpPr txBox="1">
            <a:spLocks noChangeArrowheads="1"/>
          </p:cNvSpPr>
          <p:nvPr/>
        </p:nvSpPr>
        <p:spPr bwMode="auto">
          <a:xfrm>
            <a:off x="0" y="2222500"/>
            <a:ext cx="6786563"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ru-RU" sz="1600" b="1" u="sng">
                <a:solidFill>
                  <a:srgbClr val="008000"/>
                </a:solidFill>
              </a:rPr>
              <a:t>«+»   Достоинства компьютера:</a:t>
            </a:r>
          </a:p>
          <a:p>
            <a:pPr algn="just" eaLnBrk="1" hangingPunct="1"/>
            <a:r>
              <a:rPr lang="ru-RU" sz="1600"/>
              <a:t> Компьютер может помочь развитию у детей таких важнейших операций мышления как обобщение и классификация; </a:t>
            </a:r>
          </a:p>
          <a:p>
            <a:pPr algn="just" eaLnBrk="1" hangingPunct="1">
              <a:buFont typeface="Wingdings" pitchFamily="2" charset="2"/>
              <a:buChar char="Ø"/>
            </a:pPr>
            <a:r>
              <a:rPr lang="ru-RU" sz="1600"/>
              <a:t> В процессе занятий на компьютере улучшаются память и внимание детей; </a:t>
            </a:r>
          </a:p>
          <a:p>
            <a:pPr algn="just" eaLnBrk="1" hangingPunct="1">
              <a:buFont typeface="Wingdings" pitchFamily="2" charset="2"/>
              <a:buChar char="Ø"/>
            </a:pPr>
            <a:r>
              <a:rPr lang="ru-RU" sz="1600"/>
              <a:t> При игре в компьютерные игры у детей раньше развивается знаковая функция сознания, которая лежит в основе абстрактного мышления (мышления без опоры на внешние предметы); </a:t>
            </a:r>
          </a:p>
          <a:p>
            <a:pPr algn="just" eaLnBrk="1" hangingPunct="1">
              <a:buFont typeface="Wingdings" pitchFamily="2" charset="2"/>
              <a:buChar char="Ø"/>
            </a:pPr>
            <a:r>
              <a:rPr lang="ru-RU" sz="1600"/>
              <a:t> Компьютерные игры имеют большое значение не только для развития интеллекта детей, но и для развития их моторики, для формирования координации зрительной и моторной функций;</a:t>
            </a:r>
          </a:p>
        </p:txBody>
      </p:sp>
      <p:sp>
        <p:nvSpPr>
          <p:cNvPr id="7" name="TextBox 6"/>
          <p:cNvSpPr txBox="1"/>
          <p:nvPr/>
        </p:nvSpPr>
        <p:spPr>
          <a:xfrm>
            <a:off x="71438" y="7500938"/>
            <a:ext cx="4714875" cy="1477962"/>
          </a:xfrm>
          <a:prstGeom prst="rect">
            <a:avLst/>
          </a:prstGeom>
          <a:noFill/>
          <a:ln>
            <a:solidFill>
              <a:srgbClr val="00B050"/>
            </a:solidFill>
          </a:ln>
        </p:spPr>
        <p:txBody>
          <a:bodyPr>
            <a:spAutoFit/>
          </a:bodyPr>
          <a:lstStyle/>
          <a:p>
            <a:pPr>
              <a:defRPr/>
            </a:pPr>
            <a:r>
              <a:rPr lang="ru-RU" b="1" i="1" dirty="0">
                <a:latin typeface="+mn-lt"/>
                <a:cs typeface="Arial" charset="0"/>
              </a:rPr>
              <a:t>И главное, нельзя уповать только на компьютер. Ребенок – маленький человек, он может формироваться и развиваться, только общаясь с людьми и живя в реальном мире.</a:t>
            </a:r>
          </a:p>
        </p:txBody>
      </p:sp>
      <p:pic>
        <p:nvPicPr>
          <p:cNvPr id="10246" name="Picture 7" descr="C:\Users\viki\AppData\Local\Microsoft\Windows\Temporary Internet Files\Content.IE5\EOM03GJD\MCj0435731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7925" y="7124700"/>
            <a:ext cx="1798638"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C:\Users\viki\AppData\Local\Microsoft\Windows\Temporary Internet Files\Content.IE5\HT7649U9\MCj0431566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813" y="285750"/>
            <a:ext cx="1690687"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Box 9"/>
          <p:cNvSpPr txBox="1">
            <a:spLocks noChangeArrowheads="1"/>
          </p:cNvSpPr>
          <p:nvPr/>
        </p:nvSpPr>
        <p:spPr bwMode="auto">
          <a:xfrm>
            <a:off x="71438" y="1136650"/>
            <a:ext cx="5715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i="1">
                <a:solidFill>
                  <a:srgbClr val="0070C0"/>
                </a:solidFill>
              </a:rPr>
              <a:t>Современные дети очень много общаются с телевидением, видео и компьютером. Если предыдущее поколение было поколением книг, то современное получает информацию через видео ряд.</a:t>
            </a:r>
          </a:p>
        </p:txBody>
      </p:sp>
      <p:sp>
        <p:nvSpPr>
          <p:cNvPr id="10249" name="TextBox 10"/>
          <p:cNvSpPr txBox="1">
            <a:spLocks noChangeArrowheads="1"/>
          </p:cNvSpPr>
          <p:nvPr/>
        </p:nvSpPr>
        <p:spPr bwMode="auto">
          <a:xfrm>
            <a:off x="0" y="5214938"/>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a:solidFill>
                  <a:srgbClr val="FF0000"/>
                </a:solidFill>
              </a:rPr>
              <a:t>Детям 3-4 лет не стоит сидеть у компьютера больше 20 минут, а к 6-7 годам это время ежедневной игры можно увеличить до получаса.</a:t>
            </a:r>
          </a:p>
        </p:txBody>
      </p:sp>
      <p:sp>
        <p:nvSpPr>
          <p:cNvPr id="10250" name="TextBox 11"/>
          <p:cNvSpPr txBox="1">
            <a:spLocks noChangeArrowheads="1"/>
          </p:cNvSpPr>
          <p:nvPr/>
        </p:nvSpPr>
        <p:spPr bwMode="auto">
          <a:xfrm>
            <a:off x="100013" y="5921375"/>
            <a:ext cx="6858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ru-RU" sz="1600" b="1" u="sng">
                <a:solidFill>
                  <a:srgbClr val="00B050"/>
                </a:solidFill>
              </a:rPr>
              <a:t>«-»   Недостатки компьютера: </a:t>
            </a:r>
          </a:p>
          <a:p>
            <a:pPr eaLnBrk="1" hangingPunct="1"/>
            <a:r>
              <a:rPr lang="ru-RU" sz="1600">
                <a:latin typeface="Candara" pitchFamily="34" charset="0"/>
              </a:rPr>
              <a:t>Чрезмерное обращение с компьютером может привести </a:t>
            </a:r>
            <a:r>
              <a:rPr lang="ru-RU" sz="1600" b="1" i="1">
                <a:latin typeface="Candara" pitchFamily="34" charset="0"/>
              </a:rPr>
              <a:t>к ухудшению зрения ребенка</a:t>
            </a:r>
            <a:r>
              <a:rPr lang="ru-RU" sz="1600">
                <a:latin typeface="Candara" pitchFamily="34" charset="0"/>
              </a:rPr>
              <a:t>, а так же отрицательно </a:t>
            </a:r>
            <a:r>
              <a:rPr lang="ru-RU" sz="1600" b="1" i="1">
                <a:latin typeface="Candara" pitchFamily="34" charset="0"/>
              </a:rPr>
              <a:t>сказаться на его психическом здоровье</a:t>
            </a:r>
            <a:r>
              <a:rPr lang="ru-RU" sz="1600">
                <a:latin typeface="Candara" pitchFamily="34" charset="0"/>
              </a:rPr>
              <a:t>.  Особенно это </a:t>
            </a:r>
            <a:r>
              <a:rPr lang="ru-RU" sz="1600" b="1" i="1">
                <a:latin typeface="Candara" pitchFamily="34" charset="0"/>
              </a:rPr>
              <a:t>опасно для застенчивых детей</a:t>
            </a:r>
            <a:r>
              <a:rPr lang="ru-RU" sz="1600">
                <a:latin typeface="Candara"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рекомендации по физо.">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рекомендации по физо.</Template>
  <TotalTime>10</TotalTime>
  <Words>3277</Words>
  <Application>Microsoft Office PowerPoint</Application>
  <PresentationFormat>Экран (4:3)</PresentationFormat>
  <Paragraphs>236</Paragraphs>
  <Slides>19</Slides>
  <Notes>0</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19</vt:i4>
      </vt:variant>
    </vt:vector>
  </HeadingPairs>
  <TitlesOfParts>
    <vt:vector size="33" baseType="lpstr">
      <vt:lpstr>Arial</vt:lpstr>
      <vt:lpstr>Calibri</vt:lpstr>
      <vt:lpstr>Comic Sans MS</vt:lpstr>
      <vt:lpstr>Arial Narrow</vt:lpstr>
      <vt:lpstr>Tahoma</vt:lpstr>
      <vt:lpstr>Wingdings</vt:lpstr>
      <vt:lpstr>Candara</vt:lpstr>
      <vt:lpstr>Century</vt:lpstr>
      <vt:lpstr>Times New Roman</vt:lpstr>
      <vt:lpstr>Arno Pro Caption</vt:lpstr>
      <vt:lpstr>Arno Pro Smbd Caption</vt:lpstr>
      <vt:lpstr>Segoe Print</vt:lpstr>
      <vt:lpstr>Minion Pro</vt:lpstr>
      <vt:lpstr>рекомендации по физо.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 Улучшает работу внутренних органов, развивает сердечно-сосудистую и дыхательную систему.   2. В условиях продолжительного пребывания в воде совершенствуются процессы терморегуляции. Происходит закаливание организма, растет  сопротивляемость неблагоприятным факторам внешней среды.  3. Плавание, является одним из лучших средств формирования правильной осанки ребенка.   4. Дозированное плавание может быть полезно детям, склонным к простудным заболеваниям.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ОСОБЕННОСТИ ФИЗИЧЕСКОГО ВОСПИТАНИЯ ДЕТЕЙ ПРИ ПОСТУПЛЕНИИ    ИХ В ШКОЛУ </vt:lpstr>
      <vt:lpstr>Презентация PowerPoint</vt:lpstr>
    </vt:vector>
  </TitlesOfParts>
  <Company>Hoome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Windows User</cp:lastModifiedBy>
  <cp:revision>1</cp:revision>
  <dcterms:created xsi:type="dcterms:W3CDTF">2011-01-28T07:07:14Z</dcterms:created>
  <dcterms:modified xsi:type="dcterms:W3CDTF">2013-09-29T08:14:44Z</dcterms:modified>
</cp:coreProperties>
</file>