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Проект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 </a:t>
            </a:r>
            <a:r>
              <a:rPr lang="ru-RU" b="1" i="1" dirty="0">
                <a:solidFill>
                  <a:srgbClr val="FF0000"/>
                </a:solidFill>
              </a:rPr>
              <a:t>«Создание единого речевого режима в логопедической группе ДОУ»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2060"/>
                </a:solidFill>
              </a:rPr>
              <a:t>Тема : </a:t>
            </a:r>
            <a:r>
              <a:rPr lang="en-US" b="1" i="1" dirty="0" smtClean="0">
                <a:solidFill>
                  <a:srgbClr val="002060"/>
                </a:solidFill>
              </a:rPr>
              <a:t/>
            </a:r>
            <a:br>
              <a:rPr lang="en-US" b="1" i="1" dirty="0" smtClean="0">
                <a:solidFill>
                  <a:srgbClr val="002060"/>
                </a:solidFill>
              </a:rPr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 «Один день из жизни подготовительной группы «Почемучки»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Конечный продукт: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Иллюстративно-поэтический букварь по всем режимным моментам.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Фото-коллаж «Я и мои друзья».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Видео-зарисовки «Детский сад у нас хорош, лучше сада не найдешь!».</a:t>
            </a:r>
          </a:p>
          <a:p>
            <a:pPr lvl="0"/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Обратная связь: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получена путем анкетирования и отзывов педагогов и родителей.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 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Приложение к проекту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На ряду с речевыми играми, мы  в своей работе широко использовали художественное слово, как эффективное средство коррекции речевых нарушений в разных режимных моментах. Для заучивания применялся как литературный так и  авторский  поэтический материал 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Утренний приём детей. 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«С добрым утром, Детский сад!»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Кто с улыбкой вас встречает, на вопросы отвечает,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Учит вас считать, лепить и поделки мастерить?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Это воспитатели – нам друзья, приятели.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Здравствуйте, вам говорим, мы учиться все хотим!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Admin\Рабочий стол\проект по режимным моментам\IMG_08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2714620"/>
            <a:ext cx="4831833" cy="36238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Утренняя гимнастика. 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«Мы зарядкой заниматься 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Начинаем по утрам!»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Каждый день по утрам  делаем зарядку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Очень нравится нам делать по порядку: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Весело шагать, руки поднимать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Приседать и вставать, прыгать и скакать! 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Admin\Рабочий стол\проект по режимным моментам\IMG_09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2857495"/>
            <a:ext cx="4929222" cy="369691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928818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FF0000"/>
                </a:solidFill>
              </a:rPr>
              <a:t/>
            </a:r>
            <a:br>
              <a:rPr lang="ru-RU" sz="2200" b="1" i="1" dirty="0" smtClean="0">
                <a:solidFill>
                  <a:srgbClr val="FF0000"/>
                </a:solidFill>
              </a:rPr>
            </a:br>
            <a:r>
              <a:rPr lang="ru-RU" sz="2200" b="1" i="1" dirty="0" smtClean="0">
                <a:solidFill>
                  <a:srgbClr val="FF0000"/>
                </a:solidFill>
              </a:rPr>
              <a:t>Подготовка к принятию пищи. </a:t>
            </a:r>
            <a:br>
              <a:rPr lang="ru-RU" sz="2200" b="1" i="1" dirty="0" smtClean="0">
                <a:solidFill>
                  <a:srgbClr val="FF0000"/>
                </a:solidFill>
              </a:rPr>
            </a:br>
            <a:r>
              <a:rPr lang="ru-RU" sz="2200" b="1" i="1" dirty="0" smtClean="0">
                <a:solidFill>
                  <a:srgbClr val="FF0000"/>
                </a:solidFill>
              </a:rPr>
              <a:t>«Вся наша пища такая вкуснотища!»</a:t>
            </a:r>
            <a:br>
              <a:rPr lang="ru-RU" sz="2200" b="1" i="1" dirty="0" smtClean="0">
                <a:solidFill>
                  <a:srgbClr val="FF0000"/>
                </a:solidFill>
              </a:rPr>
            </a:br>
            <a:r>
              <a:rPr lang="ru-RU" sz="2200" b="1" i="1" dirty="0" smtClean="0"/>
              <a:t> </a:t>
            </a:r>
            <a:r>
              <a:rPr lang="ru-RU" sz="2200" b="1" i="1" dirty="0" smtClean="0">
                <a:solidFill>
                  <a:srgbClr val="002060"/>
                </a:solidFill>
              </a:rPr>
              <a:t>Чищу овощи для щей, сколько нужно овощей? </a:t>
            </a:r>
            <a:br>
              <a:rPr lang="ru-RU" sz="2200" b="1" i="1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Три картошки, две морковки, луку полторы головки, </a:t>
            </a:r>
            <a:br>
              <a:rPr lang="ru-RU" sz="2200" b="1" i="1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Да петрушки корешок, да капустный кочешок. </a:t>
            </a:r>
            <a:br>
              <a:rPr lang="ru-RU" sz="2200" b="1" i="1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Потеснись-ка ты, капуста, от тебя в кастрюле густо! </a:t>
            </a:r>
            <a:br>
              <a:rPr lang="ru-RU" sz="2200" b="1" i="1" dirty="0" smtClean="0">
                <a:solidFill>
                  <a:srgbClr val="002060"/>
                </a:solidFill>
              </a:rPr>
            </a:br>
            <a:r>
              <a:rPr lang="ru-RU" sz="2200" b="1" i="1" dirty="0" smtClean="0">
                <a:solidFill>
                  <a:srgbClr val="002060"/>
                </a:solidFill>
              </a:rPr>
              <a:t> </a:t>
            </a:r>
            <a:br>
              <a:rPr lang="ru-RU" sz="2200" b="1" i="1" dirty="0" smtClean="0">
                <a:solidFill>
                  <a:srgbClr val="002060"/>
                </a:solidFill>
              </a:rPr>
            </a:br>
            <a:endParaRPr lang="ru-RU" sz="2200" b="1" i="1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Documents and Settings\Admin\Рабочий стол\проект по режимным моментам\IMG_08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57424" y="2714625"/>
            <a:ext cx="4857751" cy="364331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Прогулка. 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«Очень весело гулять, бегать, прыгать и играть.</a:t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> Мы по городу гуляем, всё замечаем и наблюдаем!»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Documents and Settings\Admin\Рабочий стол\проект по режимным моментам\IMG_08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714488"/>
            <a:ext cx="4038600" cy="302895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проект по режимным моментам\IMG_08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357562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Игры.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solidFill>
                  <a:srgbClr val="002060"/>
                </a:solidFill>
              </a:rPr>
              <a:t>«Любим мы играть всегда, </a:t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И в жару, и в холода!»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Documents and Settings\Admin\Рабочий стол\проект по режимным моментам\IMG_087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429000"/>
            <a:ext cx="4038600" cy="302895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проект по режимным моментам\IMG_08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200024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Коррекция.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В кабинете логопеда мы играем с язычком, произносим звуки смело, говорим о том, о сем…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Documents and Settings\Admin\Рабочий стол\проект по режимным моментам\IMG_09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857364"/>
            <a:ext cx="4038600" cy="3028950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проект по режимным моментам\IMG_09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500438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Развитие мелкой моторики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Любим все мы рисовать, лепить, клеить, вырезать и шедевры создавать!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Documents and Settings\Admin\Рабочий стол\проект по режимным моментам\IMG_09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3571876"/>
            <a:ext cx="4038600" cy="3028950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проект по режимным моментам\IMG_09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00024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</a:rPr>
              <a:t>Логоритмика</a:t>
            </a: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Выразительность и эмоциональная окраска речи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В зале музыкальном мы песенки поем, играем и танцуем – весело живем!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Documents and Settings\Admin\Рабочий стол\проект по режимным моментам\IMG_09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143248"/>
            <a:ext cx="4038600" cy="3028950"/>
          </a:xfrm>
          <a:prstGeom prst="rect">
            <a:avLst/>
          </a:prstGeom>
          <a:noFill/>
        </p:spPr>
      </p:pic>
      <p:pic>
        <p:nvPicPr>
          <p:cNvPr id="8195" name="Picture 3" descr="C:\Documents and Settings\Admin\Рабочий стол\проект по режимным моментам\IMG_09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78592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Проблема: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 algn="just">
              <a:buNone/>
            </a:pPr>
            <a:r>
              <a:rPr lang="en-US" sz="3300" b="1" i="1" dirty="0" smtClean="0">
                <a:solidFill>
                  <a:srgbClr val="002060"/>
                </a:solidFill>
              </a:rPr>
              <a:t>     </a:t>
            </a:r>
            <a:r>
              <a:rPr lang="ru-RU" sz="3300" b="1" i="1" dirty="0" smtClean="0">
                <a:solidFill>
                  <a:srgbClr val="002060"/>
                </a:solidFill>
              </a:rPr>
              <a:t>Из </a:t>
            </a:r>
            <a:r>
              <a:rPr lang="ru-RU" sz="3300" b="1" i="1" dirty="0">
                <a:solidFill>
                  <a:srgbClr val="002060"/>
                </a:solidFill>
              </a:rPr>
              <a:t>времени пребывания ребенка в детском саду выпадают режимные моменты, как средство интеллектуального, социально-коммуникативного и эстетического развития.</a:t>
            </a:r>
            <a:endParaRPr lang="ru-RU" sz="3300" i="1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3300" b="1" dirty="0">
                <a:solidFill>
                  <a:srgbClr val="002060"/>
                </a:solidFill>
              </a:rPr>
              <a:t> </a:t>
            </a:r>
            <a:endParaRPr lang="ru-RU" sz="33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200" b="1" i="1" dirty="0">
                <a:solidFill>
                  <a:srgbClr val="FF0000"/>
                </a:solidFill>
              </a:rPr>
              <a:t>Идея:</a:t>
            </a:r>
            <a:endParaRPr lang="ru-RU" sz="42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b="1" i="1" dirty="0">
                <a:solidFill>
                  <a:srgbClr val="FF0000"/>
                </a:solidFill>
              </a:rPr>
              <a:t> </a:t>
            </a:r>
            <a:endParaRPr lang="ru-RU" sz="3300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en-US" sz="3300" b="1" dirty="0" smtClean="0">
                <a:solidFill>
                  <a:srgbClr val="002060"/>
                </a:solidFill>
              </a:rPr>
              <a:t>     </a:t>
            </a:r>
            <a:r>
              <a:rPr lang="ru-RU" sz="3300" b="1" dirty="0" smtClean="0">
                <a:solidFill>
                  <a:srgbClr val="002060"/>
                </a:solidFill>
              </a:rPr>
              <a:t>Использовать </a:t>
            </a:r>
            <a:r>
              <a:rPr lang="ru-RU" sz="3300" b="1" dirty="0">
                <a:solidFill>
                  <a:srgbClr val="002060"/>
                </a:solidFill>
              </a:rPr>
              <a:t>все  режимные моменты, как дополнительную возможность коррекции речевых и социально-коммуникативных навыков.</a:t>
            </a:r>
            <a:endParaRPr lang="ru-RU" sz="3300" dirty="0">
              <a:solidFill>
                <a:srgbClr val="002060"/>
              </a:solidFill>
            </a:endParaRPr>
          </a:p>
          <a:p>
            <a:pPr algn="just"/>
            <a:endParaRPr lang="ru-RU" sz="33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Уголок природы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Мы на наше огороде поработали на славу!</a:t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Кушаем мы на обед овощи с приправой!</a:t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9218" name="Picture 2" descr="C:\Documents and Settings\Admin\Рабочий стол\проект по режимным моментам\IMG_08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00438"/>
            <a:ext cx="4038600" cy="3028950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проект по режимным моментам\IMG_08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571612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b="1" i="1" dirty="0" smtClean="0">
                <a:solidFill>
                  <a:srgbClr val="FF0000"/>
                </a:solidFill>
              </a:rPr>
              <a:t>Экскурсии.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b="1" i="1" dirty="0" smtClean="0">
                <a:solidFill>
                  <a:srgbClr val="002060"/>
                </a:solidFill>
              </a:rPr>
              <a:t>Ходим мы в библиотеку – книжки разные читать. Очень интересно это – много нового узнать!</a:t>
            </a:r>
            <a:endParaRPr lang="ru-RU" sz="2700" b="1" i="1" dirty="0">
              <a:solidFill>
                <a:srgbClr val="002060"/>
              </a:solidFill>
            </a:endParaRPr>
          </a:p>
        </p:txBody>
      </p:sp>
      <p:pic>
        <p:nvPicPr>
          <p:cNvPr id="10242" name="Picture 2" descr="C:\Documents and Settings\Admin\Рабочий стол\проект по режимным моментам\IMG_09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071678"/>
            <a:ext cx="4038600" cy="3028950"/>
          </a:xfrm>
          <a:prstGeom prst="rect">
            <a:avLst/>
          </a:prstGeom>
          <a:noFill/>
        </p:spPr>
      </p:pic>
      <p:pic>
        <p:nvPicPr>
          <p:cNvPr id="10243" name="Picture 3" descr="C:\Documents and Settings\Admin\Рабочий стол\проект по режимным моментам\IMG_09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21468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8229600" cy="585791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Автор проекта: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Люфт </a:t>
            </a:r>
            <a:r>
              <a:rPr lang="ru-RU" b="1" i="1" smtClean="0">
                <a:solidFill>
                  <a:srgbClr val="002060"/>
                </a:solidFill>
              </a:rPr>
              <a:t>Елена Юрьевна,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3100" i="1" dirty="0" smtClean="0">
                <a:solidFill>
                  <a:srgbClr val="002060"/>
                </a:solidFill>
              </a:rPr>
              <a:t>воспитатель высшей категории </a:t>
            </a:r>
            <a:r>
              <a:rPr lang="ru-RU" sz="2800" b="1" i="1" dirty="0" smtClean="0">
                <a:solidFill>
                  <a:srgbClr val="002060"/>
                </a:solidFill>
              </a:rPr>
              <a:t>подготовительной логопедической группы «Почемучки» МБДОУ </a:t>
            </a:r>
            <a:r>
              <a:rPr lang="ru-RU" sz="2800" b="1" i="1" smtClean="0">
                <a:solidFill>
                  <a:srgbClr val="002060"/>
                </a:solidFill>
              </a:rPr>
              <a:t>№ 95</a:t>
            </a:r>
            <a:br>
              <a:rPr lang="ru-RU" sz="2800" b="1" i="1" smtClean="0">
                <a:solidFill>
                  <a:srgbClr val="002060"/>
                </a:solidFill>
              </a:rPr>
            </a:br>
            <a:r>
              <a:rPr lang="ru-RU" sz="2800" b="1" i="1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г. Красноярска: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ru-RU" b="1" i="1" dirty="0" smtClean="0">
                <a:solidFill>
                  <a:srgbClr val="FF0000"/>
                </a:solidFill>
              </a:rPr>
              <a:t>Особенности проекта: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по составу участников: детско-взрослый;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по </a:t>
            </a:r>
            <a:r>
              <a:rPr lang="ru-RU" b="1" i="1" dirty="0">
                <a:solidFill>
                  <a:srgbClr val="002060"/>
                </a:solidFill>
              </a:rPr>
              <a:t>виду: творческий;</a:t>
            </a:r>
            <a:endParaRPr lang="ru-RU" i="1" dirty="0">
              <a:solidFill>
                <a:srgbClr val="002060"/>
              </a:solidFill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по типу: познавательно-развивающий</a:t>
            </a:r>
            <a:endParaRPr lang="ru-RU" i="1" dirty="0">
              <a:solidFill>
                <a:srgbClr val="002060"/>
              </a:solidFill>
            </a:endParaRP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по сроку реализации: долгосрочный.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Значимость проекта</a:t>
            </a:r>
            <a:r>
              <a:rPr lang="ru-RU" b="1" i="1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007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</a:t>
            </a:r>
            <a:r>
              <a:rPr lang="ru-RU" sz="6000" b="1" i="1" dirty="0" smtClean="0">
                <a:solidFill>
                  <a:srgbClr val="002060"/>
                </a:solidFill>
              </a:rPr>
              <a:t>Успех </a:t>
            </a:r>
            <a:r>
              <a:rPr lang="ru-RU" sz="6000" b="1" i="1" dirty="0">
                <a:solidFill>
                  <a:srgbClr val="002060"/>
                </a:solidFill>
              </a:rPr>
              <a:t>коррекционно-воспитательной работы в логопедической группе определяется строгой продуманной системой, суть которой заключается в </a:t>
            </a:r>
            <a:r>
              <a:rPr lang="ru-RU" sz="6000" b="1" i="1" dirty="0" err="1">
                <a:solidFill>
                  <a:srgbClr val="002060"/>
                </a:solidFill>
              </a:rPr>
              <a:t>оречевлении</a:t>
            </a:r>
            <a:r>
              <a:rPr lang="ru-RU" sz="6000" b="1" i="1" dirty="0">
                <a:solidFill>
                  <a:srgbClr val="002060"/>
                </a:solidFill>
              </a:rPr>
              <a:t> всего учебно-воспитательного процесса, всей жизни и деятельности детей. Исходя из этого, коррекционная деятельность воспитателя предполагает не только работу во время непосредственной образовательной деятельности и во вторую половину дня, но и во всех режимных моментах, таких как: самообслуживание, хозяйственно-бытовой труд, труд  на природе, игры, экскурсии и развлечения. Творческий подход в этом направлении, в качестве использования различного игрового материала по развитию речи, обеспечивает более эффективное развитие речевых и социально-коммуникативных навыков, эмоционально-волевой сферы, основных психических процессов и творческих способностей каждого ребенка.</a:t>
            </a:r>
            <a:endParaRPr lang="ru-RU" sz="6000" i="1" dirty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Цель:</a:t>
            </a:r>
            <a:r>
              <a:rPr lang="ru-RU" sz="3600" i="1" dirty="0" smtClean="0">
                <a:solidFill>
                  <a:srgbClr val="FF0000"/>
                </a:solidFill>
              </a:rPr>
              <a:t/>
            </a:r>
            <a:br>
              <a:rPr lang="ru-RU" sz="3600" i="1" dirty="0" smtClean="0">
                <a:solidFill>
                  <a:srgbClr val="FF0000"/>
                </a:solidFill>
              </a:rPr>
            </a:b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В процессе творческого подхода к режимным моментам развивать у детей:</a:t>
            </a:r>
            <a:endParaRPr lang="ru-RU" sz="3600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2060"/>
                </a:solidFill>
              </a:rPr>
              <a:t>речевые навыки;</a:t>
            </a:r>
            <a:endParaRPr lang="en-US" sz="3600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2060"/>
                </a:solidFill>
              </a:rPr>
              <a:t>основные психические процессы;</a:t>
            </a:r>
            <a:endParaRPr lang="en-US" sz="3600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2060"/>
                </a:solidFill>
              </a:rPr>
              <a:t>мелкую моторику.</a:t>
            </a:r>
            <a:endParaRPr lang="ru-RU" sz="3600" i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 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6500" b="1" i="1" dirty="0" smtClean="0">
                <a:solidFill>
                  <a:srgbClr val="FF0000"/>
                </a:solidFill>
              </a:rPr>
              <a:t>  Задачи:</a:t>
            </a:r>
            <a:endParaRPr lang="ru-RU" sz="65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/>
              <a:t> </a:t>
            </a:r>
            <a:endParaRPr lang="ru-RU" sz="3600" i="1" dirty="0" smtClean="0"/>
          </a:p>
          <a:p>
            <a:pPr lvl="0"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2060"/>
                </a:solidFill>
              </a:rPr>
              <a:t>развивать речь ребенка-логопата во всех режимных моментах;</a:t>
            </a:r>
            <a:endParaRPr lang="ru-RU" sz="36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2060"/>
                </a:solidFill>
              </a:rPr>
              <a:t>разработать полезные советы для родителей воспитанников по использованию речевых игр в домашних условиях;</a:t>
            </a:r>
            <a:endParaRPr lang="ru-RU" sz="36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002060"/>
                </a:solidFill>
              </a:rPr>
              <a:t>оформить иллюстративно-поэтический букварь для закрепления речевых навыков, мыслительных процессов и двигательной активности.</a:t>
            </a:r>
            <a:endParaRPr lang="ru-RU" sz="36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 </a:t>
            </a:r>
            <a:endParaRPr lang="ru-RU" sz="3600" i="1" dirty="0" smtClean="0">
              <a:solidFill>
                <a:srgbClr val="002060"/>
              </a:solidFill>
            </a:endParaRPr>
          </a:p>
          <a:p>
            <a:endParaRPr lang="ru-RU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Реализация проекта рассчитана на три этапа: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100" b="1" i="1" dirty="0" smtClean="0"/>
              <a:t> </a:t>
            </a:r>
            <a:endParaRPr lang="ru-RU" sz="5100" dirty="0" smtClean="0"/>
          </a:p>
          <a:p>
            <a:pPr algn="ctr">
              <a:buNone/>
            </a:pPr>
            <a:r>
              <a:rPr lang="ru-RU" sz="6000" b="1" i="1" u="sng" dirty="0" smtClean="0">
                <a:solidFill>
                  <a:srgbClr val="FF0000"/>
                </a:solidFill>
              </a:rPr>
              <a:t>Подготовительный этап</a:t>
            </a:r>
            <a:endParaRPr lang="ru-RU" sz="6000" i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6000" b="1" i="1" dirty="0" smtClean="0">
                <a:solidFill>
                  <a:srgbClr val="002060"/>
                </a:solidFill>
              </a:rPr>
              <a:t>Развитие интеллектуальной инициативы и творческой фантазии.</a:t>
            </a:r>
            <a:endParaRPr lang="ru-RU" sz="60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6000" b="1" i="1" dirty="0" smtClean="0">
                <a:solidFill>
                  <a:srgbClr val="002060"/>
                </a:solidFill>
              </a:rPr>
              <a:t>Определение конечного продукта.</a:t>
            </a:r>
            <a:endParaRPr lang="ru-RU" sz="60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6000" b="1" i="1" dirty="0" smtClean="0">
                <a:solidFill>
                  <a:srgbClr val="002060"/>
                </a:solidFill>
              </a:rPr>
              <a:t>Введение в режимные моменты игровых ситуаций.</a:t>
            </a:r>
            <a:endParaRPr lang="ru-RU" sz="60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6000" b="1" i="1" dirty="0" smtClean="0">
                <a:solidFill>
                  <a:srgbClr val="002060"/>
                </a:solidFill>
              </a:rPr>
              <a:t>Выбор методики диагностирования по результатам участия ребенка в реализации проекта.</a:t>
            </a:r>
            <a:endParaRPr lang="ru-RU" sz="60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6000" b="1" i="1" dirty="0" smtClean="0">
                <a:solidFill>
                  <a:srgbClr val="002060"/>
                </a:solidFill>
              </a:rPr>
              <a:t>Подбор игрового материала.</a:t>
            </a:r>
            <a:endParaRPr lang="ru-RU" sz="60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6000" b="1" i="1" dirty="0" smtClean="0">
                <a:solidFill>
                  <a:srgbClr val="002060"/>
                </a:solidFill>
              </a:rPr>
              <a:t>Формирование предпосылок к поисковой деятельности детей.</a:t>
            </a:r>
            <a:endParaRPr lang="ru-RU" sz="6000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6000" b="1" u="sng" dirty="0" smtClean="0">
                <a:solidFill>
                  <a:srgbClr val="FF0000"/>
                </a:solidFill>
              </a:rPr>
              <a:t>Итог</a:t>
            </a:r>
            <a:r>
              <a:rPr lang="ru-RU" sz="60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6000" b="1" dirty="0" smtClean="0">
                <a:solidFill>
                  <a:srgbClr val="002060"/>
                </a:solidFill>
              </a:rPr>
              <a:t>      оформление в игровой комнате зоны речевой  активности с предметными и сюжетными картинками по разным режимным моментам.</a:t>
            </a:r>
            <a:endParaRPr lang="ru-RU" sz="6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Основной этап</a:t>
            </a:r>
            <a:r>
              <a:rPr lang="ru-RU" sz="2400" i="1" dirty="0" smtClean="0">
                <a:solidFill>
                  <a:srgbClr val="FF0000"/>
                </a:solidFill>
              </a:rPr>
              <a:t/>
            </a:r>
            <a:br>
              <a:rPr lang="ru-RU" sz="2400" i="1" dirty="0" smtClean="0">
                <a:solidFill>
                  <a:srgbClr val="FF0000"/>
                </a:solidFill>
              </a:rPr>
            </a:b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Совместная деятельность воспитателя, учителя-логопеда и детей по разучиванию и использованию игрового материала  в разных режимных моментах.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Индивидуальная и подгрупповая работа с использованием проблемных ситуаций, стимулирующих детей к самостоятельной поисковой деятельности.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Взаимодействие с родителями по ознакомлению и  участию их в реализации данного проекта.</a:t>
            </a:r>
          </a:p>
          <a:p>
            <a:pPr lvl="0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Итог</a:t>
            </a:r>
            <a:r>
              <a:rPr lang="ru-RU" b="1" i="1" dirty="0" smtClean="0">
                <a:solidFill>
                  <a:srgbClr val="FF0000"/>
                </a:solidFill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организация и проведение сюжетно-ролевой игры «Один день из жизни детского сада» с использованием речевых игровых ситуаций в режимных моментах.</a:t>
            </a:r>
            <a:endParaRPr lang="ru-RU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Заключительный этап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rgbClr val="002060"/>
                </a:solidFill>
              </a:rPr>
              <a:t>Подведение итогов реализации проекта путем диагностирования детей для определения уровня и качества знаний, ситуативного мышления и поведения, социальную активность и личностное развитие каждого ребенка.</a:t>
            </a:r>
            <a:endParaRPr lang="ru-RU" sz="22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rgbClr val="002060"/>
                </a:solidFill>
              </a:rPr>
              <a:t>Организация </a:t>
            </a:r>
            <a:r>
              <a:rPr lang="ru-RU" sz="2200" b="1" i="1" dirty="0" err="1" smtClean="0">
                <a:solidFill>
                  <a:srgbClr val="002060"/>
                </a:solidFill>
              </a:rPr>
              <a:t>досуговой</a:t>
            </a:r>
            <a:r>
              <a:rPr lang="ru-RU" sz="2200" b="1" i="1" dirty="0" smtClean="0">
                <a:solidFill>
                  <a:srgbClr val="002060"/>
                </a:solidFill>
              </a:rPr>
              <a:t> деятельности в рамках проекта.</a:t>
            </a:r>
            <a:endParaRPr lang="ru-RU" sz="2200" i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rgbClr val="002060"/>
                </a:solidFill>
              </a:rPr>
              <a:t>Подготовка и проведение презентации проекта .</a:t>
            </a:r>
            <a:endParaRPr lang="ru-RU" sz="2200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b="1" i="1" u="sng" dirty="0" smtClean="0">
                <a:solidFill>
                  <a:srgbClr val="FF0000"/>
                </a:solidFill>
              </a:rPr>
              <a:t>Итог</a:t>
            </a:r>
            <a:r>
              <a:rPr lang="ru-RU" sz="2800" b="1" i="1" dirty="0" smtClean="0">
                <a:solidFill>
                  <a:srgbClr val="FF0000"/>
                </a:solidFill>
              </a:rPr>
              <a:t>: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концерт-ревю с участием детей, педагогов и родителей по теме проекта.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Результативность проекта: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Повышение качества речевой активности и социально-коммуникативных навыков в период всего пребывания детей в детском саду.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Появление у детей потребности к саморазвитию и самосовершенствованию</a:t>
            </a:r>
            <a:endParaRPr lang="ru-RU" i="1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 Активное участие родителей в коррекционно-педагогическом процессе.</a:t>
            </a:r>
            <a:endParaRPr lang="ru-RU" i="1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271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   Проект  «Создание единого речевого режима в логопедической группе ДОУ»   Тема :    </vt:lpstr>
      <vt:lpstr>Проблема: </vt:lpstr>
      <vt:lpstr>  Особенности проекта:   </vt:lpstr>
      <vt:lpstr>Значимость проекта:</vt:lpstr>
      <vt:lpstr>Цель: </vt:lpstr>
      <vt:lpstr>Реализация проекта рассчитана на три этапа: </vt:lpstr>
      <vt:lpstr> Основной этап </vt:lpstr>
      <vt:lpstr> Заключительный этап</vt:lpstr>
      <vt:lpstr>Результативность проекта:</vt:lpstr>
      <vt:lpstr>Конечный продукт:   </vt:lpstr>
      <vt:lpstr>Приложение к проекту</vt:lpstr>
      <vt:lpstr>Утренний приём детей.  «С добрым утром, Детский сад!» Кто с улыбкой вас встречает, на вопросы отвечает,  Учит вас считать, лепить и поделки мастерить?  Это воспитатели – нам друзья, приятели.  Здравствуйте, вам говорим, мы учиться все хотим! </vt:lpstr>
      <vt:lpstr>Утренняя гимнастика.  «Мы зарядкой заниматься  Начинаем по утрам!» Каждый день по утрам  делаем зарядку  Очень нравится нам делать по порядку:  Весело шагать, руки поднимать  Приседать и вставать, прыгать и скакать!  </vt:lpstr>
      <vt:lpstr> Подготовка к принятию пищи.  «Вся наша пища такая вкуснотища!»  Чищу овощи для щей, сколько нужно овощей?  Три картошки, две морковки, луку полторы головки,  Да петрушки корешок, да капустный кочешок.  Потеснись-ка ты, капуста, от тебя в кастрюле густо!    </vt:lpstr>
      <vt:lpstr>Прогулка.  «Очень весело гулять, бегать, прыгать и играть.  Мы по городу гуляем, всё замечаем и наблюдаем!»</vt:lpstr>
      <vt:lpstr>Игры.  «Любим мы играть всегда,  И в жару, и в холода!»</vt:lpstr>
      <vt:lpstr> Коррекция. В кабинете логопеда мы играем с язычком, произносим звуки смело, говорим о том, о сем…</vt:lpstr>
      <vt:lpstr> Развитие мелкой моторики Любим все мы рисовать, лепить, клеить, вырезать и шедевры создавать!</vt:lpstr>
      <vt:lpstr>Логоритмика Выразительность и эмоциональная окраска речи В зале музыкальном мы песенки поем, играем и танцуем – весело живем!</vt:lpstr>
      <vt:lpstr>Уголок природы Мы на наше огороде поработали на славу! Кушаем мы на обед овощи с приправой! </vt:lpstr>
      <vt:lpstr> Экскурсии. Ходим мы в библиотеку – книжки разные читать. Очень интересно это – много нового узнать!</vt:lpstr>
      <vt:lpstr>Автор проекта:  Люфт Елена Юрьевна, воспитатель высшей категории подготовительной логопедической группы «Почемучки» МБДОУ № 95  г. Красноярска: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Проект  «Создание единого речевого режима в логопедической группе ДОУ»   Тема :    </dc:title>
  <cp:lastModifiedBy>User</cp:lastModifiedBy>
  <cp:revision>40</cp:revision>
  <dcterms:modified xsi:type="dcterms:W3CDTF">2015-02-23T10:19:37Z</dcterms:modified>
</cp:coreProperties>
</file>