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9" r:id="rId21"/>
    <p:sldId id="272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D92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0202-E5F7-4E89-A030-93B92304C22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28793-00C5-4F9F-A1ED-065E74A9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17" Type="http://schemas.openxmlformats.org/officeDocument/2006/relationships/image" Target="../media/image38.gif"/><Relationship Id="rId2" Type="http://schemas.openxmlformats.org/officeDocument/2006/relationships/image" Target="../media/image23.gif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gif"/><Relationship Id="rId15" Type="http://schemas.openxmlformats.org/officeDocument/2006/relationships/image" Target="../media/image3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554461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и дифференциация звуков с использованием </a:t>
            </a:r>
            <a:r>
              <a:rPr lang="ru-RU" sz="4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404664"/>
            <a:ext cx="8358187" cy="5786437"/>
            <a:chOff x="500063" y="214313"/>
            <a:chExt cx="8358187" cy="578643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Горизонтальный свиток 2"/>
            <p:cNvSpPr/>
            <p:nvPr/>
          </p:nvSpPr>
          <p:spPr>
            <a:xfrm>
              <a:off x="857250" y="214313"/>
              <a:ext cx="7500938" cy="1500187"/>
            </a:xfrm>
            <a:prstGeom prst="horizontalScroll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Работа по </a:t>
              </a:r>
              <a:r>
                <a:rPr lang="ru-RU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мнемотаблицам</a:t>
              </a:r>
              <a:r>
                <a:rPr lang="ru-RU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состоит из трех этапов:</a:t>
              </a:r>
              <a:endPara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Горизонтальный свиток 3"/>
            <p:cNvSpPr/>
            <p:nvPr/>
          </p:nvSpPr>
          <p:spPr>
            <a:xfrm>
              <a:off x="500063" y="1857375"/>
              <a:ext cx="8358187" cy="1214438"/>
            </a:xfrm>
            <a:prstGeom prst="horizontalScroll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Рассматривание таблицы и разбор того, что на ней изображено. 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5" name="Горизонтальный свиток 4"/>
            <p:cNvSpPr/>
            <p:nvPr/>
          </p:nvSpPr>
          <p:spPr>
            <a:xfrm>
              <a:off x="500063" y="3214688"/>
              <a:ext cx="8358187" cy="1390650"/>
            </a:xfrm>
            <a:prstGeom prst="horizontalScroll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Осуществляется перекодирование информации, т.е. преобразование из абстрактных символов в образы.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6" name="Горизонтальный свиток 5"/>
            <p:cNvSpPr/>
            <p:nvPr/>
          </p:nvSpPr>
          <p:spPr>
            <a:xfrm>
              <a:off x="500063" y="4643438"/>
              <a:ext cx="8286750" cy="1357312"/>
            </a:xfrm>
            <a:prstGeom prst="horizontalScroll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3.После перекодирования осуществляется пересказ сказки или рассказа по заданной теме. 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 эффективны при разучивании стихотворений. Суть заключается в следующем: на каждое слово или маленькое словосочетание придумывается картинка (изображение); таким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образом, все стихотворение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зарисовыв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ается схематически. После этого ребенок по памяти,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 графическое изображение, воспроизводит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творение целиком. На начальном этапе взрослый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длагает готовую план - схему, а по мере обучения ребенок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кже активно включается в процесс создания своей схемы.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am.ru/upload/blogs/84937f88c18d2b776f48115ae0016fd7.jpg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816424" cy="3384376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www.maaam.ru/upload/blogs/02d15d8bed74c0b2bdd1d5dcc10c870b.jpg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312368" cy="3312368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3816424" cy="3785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пересказе с помощью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дети видят всех действующих лиц, и свое внимание  концентрируют на правильном построении предложений, на воспроизведении в своей речи необходимых выражений.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ладелец\Documents\Scan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5148064" y="332656"/>
            <a:ext cx="3312368" cy="502329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0"/>
            <a:ext cx="4112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  <a:endParaRPr lang="ru-RU" sz="32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5" descr="Мнемо - загадки об овощах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918"/>
          <a:stretch>
            <a:fillRect/>
          </a:stretch>
        </p:blipFill>
        <p:spPr>
          <a:xfrm>
            <a:off x="827584" y="836712"/>
            <a:ext cx="7920880" cy="554461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60648"/>
            <a:ext cx="13968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1124744"/>
            <a:ext cx="8351837" cy="48244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результате использования таблиц-схем и </a:t>
            </a:r>
            <a:r>
              <a:rPr kumimoji="0" lang="ru-RU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Расширяется не только словарный запас, но и знания об окружающем мире.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Заучивание стихов превращается в игру, которая очень нравится детям.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является одним из эффективных способов развития речи дошкольников.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Необходимо помнить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что уровень речевого развития определяется словарным запасом ребёнка. И всего несколько шагов, сделанных в этом направлении, помогут вам в развитии речи дошкольника.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Владелец\Documents\Scan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08720"/>
            <a:ext cx="3455871" cy="475252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6" name="Picture 8" descr="C:\Users\Владелец\Documents\Scan0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836712"/>
            <a:ext cx="3508232" cy="482453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ocuments\Scan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764116" y="-531867"/>
            <a:ext cx="5759784" cy="792087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ocuments\Scan0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732394" y="-716169"/>
            <a:ext cx="5974523" cy="821619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ocuments\Scan0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901139"/>
            <a:ext cx="5760640" cy="4851065"/>
          </a:xfrm>
          <a:prstGeom prst="round2DiagRect">
            <a:avLst/>
          </a:prstGeom>
          <a:ln w="28575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 - Вышивка Крестом Царевны Лягушки Со Схемой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500" y="1283970"/>
            <a:ext cx="5715000" cy="4290060"/>
          </a:xfrm>
          <a:prstGeom prst="round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df8468499bf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04664"/>
            <a:ext cx="3201480" cy="291345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17b1c3dea9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476672"/>
            <a:ext cx="3672408" cy="2782127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17b1c3dea995 - коп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645024"/>
            <a:ext cx="2520280" cy="2835315"/>
          </a:xfrm>
          <a:prstGeom prst="rect">
            <a:avLst/>
          </a:prstGeom>
          <a:noFill/>
        </p:spPr>
      </p:pic>
      <p:pic>
        <p:nvPicPr>
          <p:cNvPr id="1029" name="Picture 5" descr="C:\Users\Владелец\Desktop\cb1c8086bfc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1" y="3645024"/>
            <a:ext cx="2614820" cy="2808312"/>
          </a:xfrm>
          <a:prstGeom prst="rect">
            <a:avLst/>
          </a:prstGeom>
          <a:noFill/>
        </p:spPr>
      </p:pic>
      <p:pic>
        <p:nvPicPr>
          <p:cNvPr id="1030" name="Picture 6" descr="C:\Users\Владелец\Desktop\cb1c8086bfc9 - копи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848" y="3613514"/>
            <a:ext cx="2880320" cy="20900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052736"/>
            <a:ext cx="6120680" cy="4536504"/>
          </a:xfrm>
          <a:prstGeom prst="round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/>
          <p:cNvGrpSpPr/>
          <p:nvPr/>
        </p:nvGrpSpPr>
        <p:grpSpPr>
          <a:xfrm>
            <a:off x="2195736" y="2276872"/>
            <a:ext cx="5022863" cy="4047937"/>
            <a:chOff x="2195736" y="2276872"/>
            <a:chExt cx="5022863" cy="4047937"/>
          </a:xfrm>
        </p:grpSpPr>
        <p:pic>
          <p:nvPicPr>
            <p:cNvPr id="1074" name="Рисунок 1" descr="слоник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195736" y="2276872"/>
              <a:ext cx="960153" cy="923146"/>
            </a:xfrm>
            <a:prstGeom prst="rect">
              <a:avLst/>
            </a:prstGeom>
            <a:noFill/>
          </p:spPr>
        </p:pic>
        <p:pic>
          <p:nvPicPr>
            <p:cNvPr id="1073" name="Рисунок 2" descr="иголка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2276872"/>
              <a:ext cx="932322" cy="936104"/>
            </a:xfrm>
            <a:prstGeom prst="rect">
              <a:avLst/>
            </a:prstGeom>
            <a:noFill/>
          </p:spPr>
        </p:pic>
        <p:pic>
          <p:nvPicPr>
            <p:cNvPr id="1072" name="Рисунок 3" descr="акула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48064" y="2276872"/>
              <a:ext cx="846399" cy="864096"/>
            </a:xfrm>
            <a:prstGeom prst="rect">
              <a:avLst/>
            </a:prstGeom>
            <a:noFill/>
          </p:spPr>
        </p:pic>
        <p:pic>
          <p:nvPicPr>
            <p:cNvPr id="1071" name="Рисунок 4" descr="футбоЛка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372200" y="2348880"/>
              <a:ext cx="846399" cy="792088"/>
            </a:xfrm>
            <a:prstGeom prst="rect">
              <a:avLst/>
            </a:prstGeom>
            <a:noFill/>
          </p:spPr>
        </p:pic>
        <p:pic>
          <p:nvPicPr>
            <p:cNvPr id="1070" name="Рисунок 5" descr="пЛатье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235713" y="3360313"/>
              <a:ext cx="925365" cy="802736"/>
            </a:xfrm>
            <a:prstGeom prst="rect">
              <a:avLst/>
            </a:prstGeom>
            <a:noFill/>
          </p:spPr>
        </p:pic>
        <p:pic>
          <p:nvPicPr>
            <p:cNvPr id="1069" name="Рисунок 6" descr="Лошадь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655884" y="3360313"/>
              <a:ext cx="916115" cy="802736"/>
            </a:xfrm>
            <a:prstGeom prst="rect">
              <a:avLst/>
            </a:prstGeom>
            <a:noFill/>
          </p:spPr>
        </p:pic>
        <p:pic>
          <p:nvPicPr>
            <p:cNvPr id="1068" name="Рисунок 7" descr="метЛа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148064" y="3356992"/>
              <a:ext cx="834916" cy="792088"/>
            </a:xfrm>
            <a:prstGeom prst="rect">
              <a:avLst/>
            </a:prstGeom>
            <a:noFill/>
          </p:spPr>
        </p:pic>
        <p:pic>
          <p:nvPicPr>
            <p:cNvPr id="1067" name="Рисунок 8" descr="беЛка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372200" y="3356992"/>
              <a:ext cx="834916" cy="802736"/>
            </a:xfrm>
            <a:prstGeom prst="rect">
              <a:avLst/>
            </a:prstGeom>
            <a:noFill/>
          </p:spPr>
        </p:pic>
        <p:pic>
          <p:nvPicPr>
            <p:cNvPr id="1066" name="Рисунок 9" descr="осеЛ"/>
            <p:cNvPicPr>
              <a:picLocks noChangeAspect="1" noChangeArrowheads="1"/>
            </p:cNvPicPr>
            <p:nvPr/>
          </p:nvPicPr>
          <p:blipFill>
            <a:blip r:embed="rId10" cstate="screen"/>
            <a:srcRect r="9919"/>
            <a:stretch>
              <a:fillRect/>
            </a:stretch>
          </p:blipFill>
          <p:spPr bwMode="auto">
            <a:xfrm>
              <a:off x="2235713" y="4371746"/>
              <a:ext cx="896127" cy="80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065" name="Рисунок 10" descr="еЛка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3655884" y="4371746"/>
              <a:ext cx="916116" cy="802736"/>
            </a:xfrm>
            <a:prstGeom prst="rect">
              <a:avLst/>
            </a:prstGeom>
            <a:noFill/>
          </p:spPr>
        </p:pic>
        <p:pic>
          <p:nvPicPr>
            <p:cNvPr id="1064" name="Рисунок 11" descr="воЛк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5148064" y="4365104"/>
              <a:ext cx="834916" cy="802736"/>
            </a:xfrm>
            <a:prstGeom prst="rect">
              <a:avLst/>
            </a:prstGeom>
            <a:noFill/>
          </p:spPr>
        </p:pic>
        <p:pic>
          <p:nvPicPr>
            <p:cNvPr id="1063" name="Рисунок 12" descr="Ложка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6372200" y="4365104"/>
              <a:ext cx="834916" cy="802736"/>
            </a:xfrm>
            <a:prstGeom prst="rect">
              <a:avLst/>
            </a:prstGeom>
            <a:noFill/>
          </p:spPr>
        </p:pic>
        <p:pic>
          <p:nvPicPr>
            <p:cNvPr id="1062" name="Рисунок 13" descr="Лук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195736" y="5412650"/>
              <a:ext cx="936104" cy="912159"/>
            </a:xfrm>
            <a:prstGeom prst="rect">
              <a:avLst/>
            </a:prstGeom>
            <a:noFill/>
          </p:spPr>
        </p:pic>
        <p:pic>
          <p:nvPicPr>
            <p:cNvPr id="1061" name="Рисунок 14" descr="крокодиЛ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3707904" y="5445224"/>
              <a:ext cx="916115" cy="874744"/>
            </a:xfrm>
            <a:prstGeom prst="rect">
              <a:avLst/>
            </a:prstGeom>
            <a:noFill/>
          </p:spPr>
        </p:pic>
        <p:pic>
          <p:nvPicPr>
            <p:cNvPr id="1060" name="Рисунок 15" descr="Лопата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148064" y="5445224"/>
              <a:ext cx="834916" cy="80273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59" name="Рисунок 16" descr="пчеЛа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6372200" y="5445224"/>
              <a:ext cx="834916" cy="802736"/>
            </a:xfrm>
            <a:prstGeom prst="rect">
              <a:avLst/>
            </a:prstGeom>
            <a:noFill/>
          </p:spPr>
        </p:pic>
      </p:grpSp>
      <p:sp>
        <p:nvSpPr>
          <p:cNvPr id="61" name="TextBox 60"/>
          <p:cNvSpPr txBox="1"/>
          <p:nvPr/>
        </p:nvSpPr>
        <p:spPr>
          <a:xfrm>
            <a:off x="395536" y="203156"/>
            <a:ext cx="8208912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Звуковая таблица на звук 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Слова-подсказки: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игоЛка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пЛатье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Лошадь,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 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ёЛка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Ложка,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Лук,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крокодиЛ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Лопата,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Desktop\сердце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188640"/>
            <a:ext cx="2520280" cy="273630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3105835"/>
            <a:ext cx="7560840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всем успехов и удачи в Вашей творческой работе!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9022975c4a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548680"/>
            <a:ext cx="2038350" cy="2705100"/>
          </a:xfrm>
          <a:prstGeom prst="rect">
            <a:avLst/>
          </a:prstGeom>
          <a:noFill/>
        </p:spPr>
      </p:pic>
      <p:pic>
        <p:nvPicPr>
          <p:cNvPr id="2051" name="Picture 3" descr="C:\Users\Владелец\Desktop\e11ac3859a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692696"/>
            <a:ext cx="2638425" cy="2466975"/>
          </a:xfrm>
          <a:prstGeom prst="rect">
            <a:avLst/>
          </a:prstGeom>
          <a:noFill/>
        </p:spPr>
      </p:pic>
      <p:pic>
        <p:nvPicPr>
          <p:cNvPr id="2052" name="Picture 4" descr="C:\Users\Владелец\Desktop\56760ff17ef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3861048"/>
            <a:ext cx="3816424" cy="2292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640960" cy="39703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</a:t>
            </a:r>
          </a:p>
          <a:p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 Д. Ушинский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Мнемотехника-технология развития памяти, совокупность правил и приемов, облегчающих запоминание, история которой насчитывает более 2500 лет.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«Мнемотехника»  происходит от греческого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искусство запоминания.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razvivaysa.com/wp-content/uploads/2012/01/%D0%BC%D0%BD%D0%B5%D0%BC%D0%BE%D1%82%D0%B5%D1%85%D0%BD%D0%B8%D0%BA%D0%B0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844824"/>
            <a:ext cx="4392612" cy="18732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Считается, что это слово придумал Пифагор Самосский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(6 век до н.э.).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180344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Искусство запоминания названо словом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 имени древнегреческой богини памяти, Мнемозины – матери девяти муз. Первые сохранившиеся работы по мнемотехнике датируются примерно 86-82 гг. до н.э., и принадлежат перу Цицерона и Квинтиллиона 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http://socrates.berkeley.edu/~kihlstrm/images/mnemosy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71647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84784"/>
            <a:ext cx="7632848" cy="3416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это система методов и приемов, обеспечивающих эффективное запоминание, сохранение и воспроизведение информации, и конечно развитие речи.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обучения мнемотехнике - развитие памяти, мышления, воображения, внимания, а именно психических процессов, ведь именно они тесно связаны с полноценным развитием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23528" y="548680"/>
            <a:ext cx="8429625" cy="5105400"/>
            <a:chOff x="428625" y="214313"/>
            <a:chExt cx="8429625" cy="51054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Горизонтальный свиток 8"/>
            <p:cNvSpPr/>
            <p:nvPr/>
          </p:nvSpPr>
          <p:spPr>
            <a:xfrm>
              <a:off x="857250" y="214313"/>
              <a:ext cx="7500938" cy="1500187"/>
            </a:xfrm>
            <a:prstGeom prst="horizontalScroll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3600" b="1" dirty="0">
                  <a:solidFill>
                    <a:srgbClr val="002060"/>
                  </a:solidFill>
                  <a:cs typeface="Times New Roman" pitchFamily="18" charset="0"/>
                </a:rPr>
                <a:t> Мнемотехника помогает развивать: </a:t>
              </a:r>
              <a:endParaRPr lang="ru-RU" sz="3600" dirty="0">
                <a:solidFill>
                  <a:srgbClr val="002060"/>
                </a:solidFill>
              </a:endParaRPr>
            </a:p>
          </p:txBody>
        </p:sp>
        <p:sp>
          <p:nvSpPr>
            <p:cNvPr id="10" name="Горизонтальный свиток 9"/>
            <p:cNvSpPr/>
            <p:nvPr/>
          </p:nvSpPr>
          <p:spPr>
            <a:xfrm>
              <a:off x="428625" y="2286000"/>
              <a:ext cx="3429000" cy="1214438"/>
            </a:xfrm>
            <a:prstGeom prst="horizontalScroll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2060"/>
                  </a:solidFill>
                  <a:cs typeface="Times New Roman" pitchFamily="18" charset="0"/>
                </a:rPr>
                <a:t>ассоциативное </a:t>
              </a:r>
              <a:r>
                <a:rPr lang="ru-RU" sz="2800" b="1" dirty="0" smtClean="0">
                  <a:solidFill>
                    <a:srgbClr val="002060"/>
                  </a:solidFill>
                  <a:cs typeface="Times New Roman" pitchFamily="18" charset="0"/>
                </a:rPr>
                <a:t>мышление;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Горизонтальный свиток 10"/>
            <p:cNvSpPr/>
            <p:nvPr/>
          </p:nvSpPr>
          <p:spPr>
            <a:xfrm>
              <a:off x="428625" y="3929063"/>
              <a:ext cx="3857625" cy="1390650"/>
            </a:xfrm>
            <a:prstGeom prst="horizontalScroll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2060"/>
                  </a:solidFill>
                  <a:cs typeface="Times New Roman" pitchFamily="18" charset="0"/>
                </a:rPr>
                <a:t>зрительное и слуховое внимание; 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Горизонтальный свиток 11"/>
            <p:cNvSpPr/>
            <p:nvPr/>
          </p:nvSpPr>
          <p:spPr>
            <a:xfrm>
              <a:off x="5143500" y="2428875"/>
              <a:ext cx="3714750" cy="1357313"/>
            </a:xfrm>
            <a:prstGeom prst="horizontalScroll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2060"/>
                  </a:solidFill>
                  <a:cs typeface="Times New Roman" pitchFamily="18" charset="0"/>
                </a:rPr>
                <a:t>зрительную и слуховую память; 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Горизонтальный свиток 12"/>
            <p:cNvSpPr/>
            <p:nvPr/>
          </p:nvSpPr>
          <p:spPr>
            <a:xfrm>
              <a:off x="5357813" y="4214813"/>
              <a:ext cx="3500437" cy="1071562"/>
            </a:xfrm>
            <a:prstGeom prst="horizontalScroll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800" b="1" dirty="0">
                  <a:solidFill>
                    <a:srgbClr val="002060"/>
                  </a:solidFill>
                  <a:cs typeface="Times New Roman" pitchFamily="18" charset="0"/>
                </a:rPr>
                <a:t>воображение. 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2214563" y="1714500"/>
              <a:ext cx="857250" cy="5715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H="1">
              <a:off x="5951538" y="1692275"/>
              <a:ext cx="884237" cy="78581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 flipV="1">
              <a:off x="1209675" y="3505200"/>
              <a:ext cx="581025" cy="42862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16200000" flipH="1">
              <a:off x="7608094" y="3679032"/>
              <a:ext cx="571500" cy="50006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5400000">
              <a:off x="3250407" y="1678781"/>
              <a:ext cx="785812" cy="71437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6200000" flipH="1">
              <a:off x="4964907" y="1678781"/>
              <a:ext cx="857250" cy="785813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8289150" cy="5688632"/>
          </a:xfrm>
          <a:prstGeom prst="rect">
            <a:avLst/>
          </a:prstGeom>
          <a:solidFill>
            <a:srgbClr val="A5B592"/>
          </a:solidFill>
          <a:ln w="38100" cap="flat" cmpd="sng" algn="ctr">
            <a:solidFill>
              <a:srgbClr val="7030A0"/>
            </a:solidFill>
            <a:prstDash val="solid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служат дидактическим  материалом в нашей работе по автоматизации и дифференциации звуков</a:t>
            </a:r>
            <a:endParaRPr lang="ru-RU" sz="2400" b="1" i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19872" y="1412776"/>
            <a:ext cx="2376264" cy="986408"/>
            <a:chOff x="3347864" y="1772816"/>
            <a:chExt cx="2376264" cy="986408"/>
          </a:xfrm>
        </p:grpSpPr>
        <p:sp>
          <p:nvSpPr>
            <p:cNvPr id="4" name="Табличка 3"/>
            <p:cNvSpPr/>
            <p:nvPr/>
          </p:nvSpPr>
          <p:spPr>
            <a:xfrm>
              <a:off x="3347864" y="1772816"/>
              <a:ext cx="2376264" cy="986408"/>
            </a:xfrm>
            <a:prstGeom prst="plaqu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noFill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47864" y="1988840"/>
              <a:ext cx="2318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Мнемотаблица</a:t>
              </a:r>
              <a:endPara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" name="Прямая со стрелкой 7"/>
          <p:cNvCxnSpPr>
            <a:stCxn id="3" idx="1"/>
            <a:endCxn id="12" idx="3"/>
          </p:cNvCxnSpPr>
          <p:nvPr/>
        </p:nvCxnSpPr>
        <p:spPr>
          <a:xfrm flipH="1">
            <a:off x="2699792" y="1859633"/>
            <a:ext cx="720080" cy="226367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абличка 14"/>
          <p:cNvSpPr/>
          <p:nvPr/>
        </p:nvSpPr>
        <p:spPr>
          <a:xfrm>
            <a:off x="611560" y="4581128"/>
            <a:ext cx="2160240" cy="1202432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 художественной литературы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6444208" y="1412776"/>
            <a:ext cx="2520280" cy="1202432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Дифференциация звуков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4" idx="3"/>
            <a:endCxn id="16" idx="1"/>
          </p:cNvCxnSpPr>
          <p:nvPr/>
        </p:nvCxnSpPr>
        <p:spPr>
          <a:xfrm>
            <a:off x="5796136" y="1905980"/>
            <a:ext cx="648072" cy="108012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абличка 22"/>
          <p:cNvSpPr/>
          <p:nvPr/>
        </p:nvSpPr>
        <p:spPr>
          <a:xfrm>
            <a:off x="3707904" y="4581128"/>
            <a:ext cx="2160240" cy="1202432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и загадывание загадок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абличка 23"/>
          <p:cNvSpPr/>
          <p:nvPr/>
        </p:nvSpPr>
        <p:spPr>
          <a:xfrm>
            <a:off x="6660232" y="4581128"/>
            <a:ext cx="2016224" cy="1202432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endCxn id="24" idx="0"/>
          </p:cNvCxnSpPr>
          <p:nvPr/>
        </p:nvCxnSpPr>
        <p:spPr>
          <a:xfrm>
            <a:off x="5652120" y="2276872"/>
            <a:ext cx="2016224" cy="2304256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23" idx="0"/>
          </p:cNvCxnSpPr>
          <p:nvPr/>
        </p:nvCxnSpPr>
        <p:spPr>
          <a:xfrm>
            <a:off x="4608004" y="2399184"/>
            <a:ext cx="180020" cy="2181944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0"/>
          </p:cNvCxnSpPr>
          <p:nvPr/>
        </p:nvCxnSpPr>
        <p:spPr>
          <a:xfrm flipH="1">
            <a:off x="1691680" y="2276872"/>
            <a:ext cx="1872208" cy="2304256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абличка 11"/>
          <p:cNvSpPr/>
          <p:nvPr/>
        </p:nvSpPr>
        <p:spPr>
          <a:xfrm>
            <a:off x="323528" y="1484784"/>
            <a:ext cx="2376264" cy="1202432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  звуков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456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Автоматизация и дифференциация звуков с использованием мнемотаблиц.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и дифференциация звуков с использованием мнемотаблиц.</dc:title>
  <dc:creator>Владелец</dc:creator>
  <cp:lastModifiedBy>Владелец</cp:lastModifiedBy>
  <cp:revision>21</cp:revision>
  <dcterms:created xsi:type="dcterms:W3CDTF">2015-02-07T12:42:06Z</dcterms:created>
  <dcterms:modified xsi:type="dcterms:W3CDTF">2015-02-26T08:55:08Z</dcterms:modified>
</cp:coreProperties>
</file>