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4"/>
  </p:notesMasterIdLst>
  <p:sldIdLst>
    <p:sldId id="256" r:id="rId2"/>
    <p:sldId id="264" r:id="rId3"/>
    <p:sldId id="257" r:id="rId4"/>
    <p:sldId id="263" r:id="rId5"/>
    <p:sldId id="258" r:id="rId6"/>
    <p:sldId id="262" r:id="rId7"/>
    <p:sldId id="261" r:id="rId8"/>
    <p:sldId id="260" r:id="rId9"/>
    <p:sldId id="259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BDE516-3DFA-4BE0-99AF-1D7B889D84EE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1E2B16-699B-46F3-B409-BB37BC8F18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570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1E2B16-699B-46F3-B409-BB37BC8F189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104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00C54-FDB7-4703-9FA1-17857851ECB0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4EB91-A787-4301-9677-6E845D7401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00C54-FDB7-4703-9FA1-17857851ECB0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4EB91-A787-4301-9677-6E845D7401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00C54-FDB7-4703-9FA1-17857851ECB0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4EB91-A787-4301-9677-6E845D74011C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00C54-FDB7-4703-9FA1-17857851ECB0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4EB91-A787-4301-9677-6E845D74011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00C54-FDB7-4703-9FA1-17857851ECB0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4EB91-A787-4301-9677-6E845D7401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00C54-FDB7-4703-9FA1-17857851ECB0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4EB91-A787-4301-9677-6E845D74011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00C54-FDB7-4703-9FA1-17857851ECB0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4EB91-A787-4301-9677-6E845D7401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00C54-FDB7-4703-9FA1-17857851ECB0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4EB91-A787-4301-9677-6E845D7401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00C54-FDB7-4703-9FA1-17857851ECB0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4EB91-A787-4301-9677-6E845D7401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00C54-FDB7-4703-9FA1-17857851ECB0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4EB91-A787-4301-9677-6E845D74011C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00C54-FDB7-4703-9FA1-17857851ECB0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4EB91-A787-4301-9677-6E845D74011C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DE00C54-FDB7-4703-9FA1-17857851ECB0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B14EB91-A787-4301-9677-6E845D74011C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3.png"/><Relationship Id="rId7" Type="http://schemas.openxmlformats.org/officeDocument/2006/relationships/image" Target="../media/image1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15.png"/><Relationship Id="rId10" Type="http://schemas.openxmlformats.org/officeDocument/2006/relationships/image" Target="../media/image2.jpeg"/><Relationship Id="rId4" Type="http://schemas.openxmlformats.org/officeDocument/2006/relationships/image" Target="../media/image14.png"/><Relationship Id="rId9" Type="http://schemas.microsoft.com/office/2007/relationships/hdphoto" Target="../media/hdphoto2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820" y="2924944"/>
            <a:ext cx="1932494" cy="268055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085184"/>
            <a:ext cx="8496944" cy="1512168"/>
          </a:xfrm>
        </p:spPr>
        <p:txBody>
          <a:bodyPr>
            <a:normAutofit fontScale="90000"/>
          </a:bodyPr>
          <a:lstStyle/>
          <a:p>
            <a:r>
              <a:rPr lang="ru-RU" sz="4000" dirty="0">
                <a:solidFill>
                  <a:schemeClr val="tx1"/>
                </a:solidFill>
              </a:rPr>
              <a:t/>
            </a:r>
            <a:br>
              <a:rPr lang="ru-RU" sz="4000" dirty="0">
                <a:solidFill>
                  <a:schemeClr val="tx1"/>
                </a:solidFill>
              </a:rPr>
            </a:br>
            <a:r>
              <a:rPr lang="ru-RU" sz="1600" b="1" dirty="0" smtClean="0">
                <a:solidFill>
                  <a:schemeClr val="tx1"/>
                </a:solidFill>
              </a:rPr>
              <a:t>Автор</a:t>
            </a:r>
            <a:r>
              <a:rPr lang="ru-RU" sz="1600" b="1" dirty="0">
                <a:solidFill>
                  <a:schemeClr val="tx1"/>
                </a:solidFill>
              </a:rPr>
              <a:t>: Гонтарь Алла Петровна, воспитатель муниципального бюджетного дошкольного образовательного учреждения детского сада комбинированного вида № 14 муниципального образования Крымский район</a:t>
            </a:r>
            <a:br>
              <a:rPr lang="ru-RU" sz="1600" b="1" dirty="0">
                <a:solidFill>
                  <a:schemeClr val="tx1"/>
                </a:solidFill>
              </a:rPr>
            </a:br>
            <a:r>
              <a:rPr lang="ru-RU" sz="2800" dirty="0">
                <a:solidFill>
                  <a:schemeClr val="tx1"/>
                </a:solidFill>
              </a:rPr>
              <a:t/>
            </a:r>
            <a:br>
              <a:rPr lang="ru-RU" sz="2800" dirty="0">
                <a:solidFill>
                  <a:schemeClr val="tx1"/>
                </a:solidFill>
              </a:rPr>
            </a:br>
            <a:r>
              <a:rPr lang="ru-RU" sz="2800" dirty="0">
                <a:solidFill>
                  <a:schemeClr val="tx1"/>
                </a:solidFill>
              </a:rPr>
              <a:t/>
            </a:r>
            <a:br>
              <a:rPr lang="ru-RU" sz="2800" dirty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     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827584" y="404664"/>
            <a:ext cx="8145926" cy="3528392"/>
          </a:xfrm>
        </p:spPr>
        <p:txBody>
          <a:bodyPr>
            <a:noAutofit/>
          </a:bodyPr>
          <a:lstStyle/>
          <a:p>
            <a:pPr algn="l"/>
            <a:r>
              <a:rPr lang="ru-RU" sz="3200" dirty="0" smtClean="0">
                <a:solidFill>
                  <a:schemeClr val="tx1"/>
                </a:solidFill>
              </a:rPr>
              <a:t>Презентация открытого занятия</a:t>
            </a:r>
          </a:p>
          <a:p>
            <a:r>
              <a:rPr lang="ru-RU" sz="3200" dirty="0" smtClean="0">
                <a:solidFill>
                  <a:schemeClr val="tx1"/>
                </a:solidFill>
              </a:rPr>
              <a:t>по </a:t>
            </a:r>
            <a:r>
              <a:rPr lang="ru-RU" sz="3200" dirty="0">
                <a:solidFill>
                  <a:schemeClr val="tx1"/>
                </a:solidFill>
              </a:rPr>
              <a:t>математике </a:t>
            </a:r>
            <a:endParaRPr lang="ru-RU" sz="3200" dirty="0" smtClean="0">
              <a:solidFill>
                <a:schemeClr val="tx1"/>
              </a:solidFill>
            </a:endParaRPr>
          </a:p>
          <a:p>
            <a:r>
              <a:rPr lang="ru-RU" sz="3200" dirty="0" smtClean="0">
                <a:solidFill>
                  <a:schemeClr val="tx1"/>
                </a:solidFill>
              </a:rPr>
              <a:t>с   использованием ИКТ технологий</a:t>
            </a:r>
            <a:r>
              <a:rPr lang="ru-RU" sz="3200" dirty="0">
                <a:solidFill>
                  <a:schemeClr val="tx1"/>
                </a:solidFill>
              </a:rPr>
              <a:t/>
            </a:r>
            <a:br>
              <a:rPr lang="ru-RU" sz="3200" dirty="0">
                <a:solidFill>
                  <a:schemeClr val="tx1"/>
                </a:solidFill>
              </a:rPr>
            </a:br>
            <a:r>
              <a:rPr lang="ru-RU" sz="3200" dirty="0" smtClean="0">
                <a:solidFill>
                  <a:schemeClr val="tx1"/>
                </a:solidFill>
              </a:rPr>
              <a:t>в </a:t>
            </a:r>
            <a:r>
              <a:rPr lang="ru-RU" sz="3200" dirty="0">
                <a:solidFill>
                  <a:schemeClr val="tx1"/>
                </a:solidFill>
              </a:rPr>
              <a:t>старшей  </a:t>
            </a:r>
            <a:r>
              <a:rPr lang="ru-RU" sz="3200" dirty="0" smtClean="0">
                <a:solidFill>
                  <a:schemeClr val="tx1"/>
                </a:solidFill>
              </a:rPr>
              <a:t>группе</a:t>
            </a:r>
          </a:p>
          <a:p>
            <a:r>
              <a:rPr lang="ru-RU" sz="3200" dirty="0" smtClean="0">
                <a:solidFill>
                  <a:schemeClr val="tx1"/>
                </a:solidFill>
              </a:rPr>
              <a:t>     «Посылка от медвежонка</a:t>
            </a:r>
            <a:r>
              <a:rPr lang="ru-RU" sz="3200" dirty="0">
                <a:solidFill>
                  <a:schemeClr val="tx1"/>
                </a:solidFill>
              </a:rPr>
              <a:t>»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130893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6822" y="5237863"/>
            <a:ext cx="1428750" cy="142875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403648" y="548680"/>
            <a:ext cx="7128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Разложить фигуры в нужном порядке.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28628" y="3026982"/>
            <a:ext cx="84969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Первая фигура синего цвета. Какая это фигура?</a:t>
            </a:r>
          </a:p>
          <a:p>
            <a:r>
              <a:rPr lang="ru-RU" sz="2400" dirty="0" smtClean="0"/>
              <a:t>Затем  фигура желтого цвета. Какая это фигура?</a:t>
            </a:r>
          </a:p>
          <a:p>
            <a:r>
              <a:rPr lang="ru-RU" sz="2400" dirty="0" smtClean="0"/>
              <a:t>После нее фигура красного цвета….Какая это фигура?</a:t>
            </a:r>
          </a:p>
          <a:p>
            <a:r>
              <a:rPr lang="ru-RU" sz="2400" dirty="0" smtClean="0"/>
              <a:t>Затем фигура зеленого цвета…Какая это фигура?</a:t>
            </a:r>
          </a:p>
          <a:p>
            <a:r>
              <a:rPr lang="ru-RU" sz="2400" dirty="0" smtClean="0"/>
              <a:t>После нее фигура фиолетового цвета. Какая это фигура?</a:t>
            </a:r>
          </a:p>
          <a:p>
            <a:pPr algn="ctr"/>
            <a:r>
              <a:rPr lang="ru-RU" sz="2400" dirty="0" smtClean="0"/>
              <a:t>В каком порядке расположены фигуры?</a:t>
            </a:r>
            <a:endParaRPr lang="ru-RU" sz="2400" dirty="0"/>
          </a:p>
        </p:txBody>
      </p:sp>
      <p:sp>
        <p:nvSpPr>
          <p:cNvPr id="4" name="Равнобедренный треугольник 3"/>
          <p:cNvSpPr>
            <a:spLocks noChangeArrowheads="1"/>
          </p:cNvSpPr>
          <p:nvPr/>
        </p:nvSpPr>
        <p:spPr bwMode="auto">
          <a:xfrm>
            <a:off x="516732" y="1951302"/>
            <a:ext cx="1224136" cy="1054596"/>
          </a:xfrm>
          <a:prstGeom prst="triangle">
            <a:avLst>
              <a:gd name="adj" fmla="val 50000"/>
            </a:avLst>
          </a:prstGeom>
          <a:solidFill>
            <a:srgbClr val="00B050"/>
          </a:solidFill>
          <a:ln w="25400" algn="ctr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Блок-схема: узел 4"/>
          <p:cNvSpPr>
            <a:spLocks noChangeArrowheads="1"/>
          </p:cNvSpPr>
          <p:nvPr/>
        </p:nvSpPr>
        <p:spPr bwMode="auto">
          <a:xfrm>
            <a:off x="1979712" y="1512474"/>
            <a:ext cx="1080120" cy="1054596"/>
          </a:xfrm>
          <a:prstGeom prst="flowChartConnector">
            <a:avLst/>
          </a:prstGeom>
          <a:solidFill>
            <a:srgbClr val="FF0000"/>
          </a:solidFill>
          <a:ln w="25400" algn="ctr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5779666" y="1478872"/>
            <a:ext cx="1002289" cy="944860"/>
          </a:xfrm>
          <a:prstGeom prst="rect">
            <a:avLst/>
          </a:prstGeom>
          <a:solidFill>
            <a:srgbClr val="FFFF00"/>
          </a:solidFill>
          <a:ln w="25400" algn="ctr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Овал 6"/>
          <p:cNvSpPr>
            <a:spLocks noChangeArrowheads="1"/>
          </p:cNvSpPr>
          <p:nvPr/>
        </p:nvSpPr>
        <p:spPr bwMode="auto">
          <a:xfrm>
            <a:off x="3595773" y="1557676"/>
            <a:ext cx="1800200" cy="944860"/>
          </a:xfrm>
          <a:prstGeom prst="ellipse">
            <a:avLst/>
          </a:prstGeom>
          <a:solidFill>
            <a:srgbClr val="0070C0"/>
          </a:solidFill>
          <a:ln w="25400" algn="ctr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7116731" y="1896434"/>
            <a:ext cx="1684517" cy="1054596"/>
          </a:xfrm>
          <a:prstGeom prst="rect">
            <a:avLst/>
          </a:prstGeom>
          <a:solidFill>
            <a:srgbClr val="7030A0"/>
          </a:solidFill>
          <a:ln w="25400" algn="ctr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Равнобедренный треугольник 8"/>
          <p:cNvSpPr>
            <a:spLocks noChangeArrowheads="1"/>
          </p:cNvSpPr>
          <p:nvPr/>
        </p:nvSpPr>
        <p:spPr bwMode="auto">
          <a:xfrm>
            <a:off x="5167598" y="6139315"/>
            <a:ext cx="612068" cy="527298"/>
          </a:xfrm>
          <a:prstGeom prst="triangle">
            <a:avLst>
              <a:gd name="adj" fmla="val 50000"/>
            </a:avLst>
          </a:prstGeom>
          <a:solidFill>
            <a:srgbClr val="00B050"/>
          </a:solidFill>
          <a:ln w="25400" algn="ctr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Овал 9"/>
          <p:cNvSpPr>
            <a:spLocks noChangeArrowheads="1"/>
          </p:cNvSpPr>
          <p:nvPr/>
        </p:nvSpPr>
        <p:spPr bwMode="auto">
          <a:xfrm>
            <a:off x="1611198" y="6193118"/>
            <a:ext cx="908574" cy="561120"/>
          </a:xfrm>
          <a:prstGeom prst="ellipse">
            <a:avLst/>
          </a:prstGeom>
          <a:solidFill>
            <a:srgbClr val="0070C0"/>
          </a:solidFill>
          <a:ln w="25400" algn="ctr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2970363" y="6183247"/>
            <a:ext cx="650190" cy="558430"/>
          </a:xfrm>
          <a:prstGeom prst="rect">
            <a:avLst/>
          </a:prstGeom>
          <a:solidFill>
            <a:srgbClr val="FFFF00"/>
          </a:solidFill>
          <a:ln w="25400" algn="ctr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Блок-схема: узел 11"/>
          <p:cNvSpPr>
            <a:spLocks noChangeArrowheads="1"/>
          </p:cNvSpPr>
          <p:nvPr/>
        </p:nvSpPr>
        <p:spPr bwMode="auto">
          <a:xfrm>
            <a:off x="4137040" y="6226940"/>
            <a:ext cx="540060" cy="527298"/>
          </a:xfrm>
          <a:prstGeom prst="flowChartConnector">
            <a:avLst/>
          </a:prstGeom>
          <a:solidFill>
            <a:srgbClr val="FF0000"/>
          </a:solidFill>
          <a:ln w="25400" algn="ctr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6156176" y="6285766"/>
            <a:ext cx="756084" cy="353392"/>
          </a:xfrm>
          <a:prstGeom prst="rect">
            <a:avLst/>
          </a:prstGeom>
          <a:solidFill>
            <a:srgbClr val="7030A0"/>
          </a:solidFill>
          <a:ln w="25400" algn="ctr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5933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2822" y="1827854"/>
            <a:ext cx="2465242" cy="2465242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384273" y="1633704"/>
            <a:ext cx="1296144" cy="1631032"/>
          </a:xfrm>
          <a:prstGeom prst="rect">
            <a:avLst/>
          </a:prstGeom>
          <a:solidFill>
            <a:srgbClr val="FFFF99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7032345" y="4411960"/>
            <a:ext cx="1296144" cy="1631032"/>
          </a:xfrm>
          <a:prstGeom prst="rect">
            <a:avLst/>
          </a:prstGeom>
          <a:solidFill>
            <a:srgbClr val="FFFF99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347864" y="5013176"/>
            <a:ext cx="1296144" cy="1631032"/>
          </a:xfrm>
          <a:prstGeom prst="rect">
            <a:avLst/>
          </a:prstGeom>
          <a:solidFill>
            <a:srgbClr val="FFFF99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989872" y="3694268"/>
            <a:ext cx="1296144" cy="1631032"/>
          </a:xfrm>
          <a:prstGeom prst="rect">
            <a:avLst/>
          </a:prstGeom>
          <a:solidFill>
            <a:srgbClr val="FFFF99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128936" y="1826174"/>
            <a:ext cx="1296144" cy="1631032"/>
          </a:xfrm>
          <a:prstGeom prst="rect">
            <a:avLst/>
          </a:prstGeom>
          <a:solidFill>
            <a:srgbClr val="FFFF99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576625" y="4179970"/>
            <a:ext cx="1296144" cy="1631032"/>
          </a:xfrm>
          <a:prstGeom prst="rect">
            <a:avLst/>
          </a:prstGeom>
          <a:solidFill>
            <a:srgbClr val="FFFF99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5405028" y="3968985"/>
            <a:ext cx="5040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/>
              <a:t>1</a:t>
            </a:r>
            <a:endParaRPr lang="ru-RU" sz="6000" dirty="0"/>
          </a:p>
        </p:txBody>
      </p:sp>
      <p:sp>
        <p:nvSpPr>
          <p:cNvPr id="14" name="TextBox 13"/>
          <p:cNvSpPr txBox="1"/>
          <p:nvPr/>
        </p:nvSpPr>
        <p:spPr>
          <a:xfrm>
            <a:off x="972669" y="4487654"/>
            <a:ext cx="5040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/>
              <a:t>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80317" y="1941388"/>
            <a:ext cx="5040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/>
              <a:t>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743908" y="5320860"/>
            <a:ext cx="5040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/>
              <a:t>4</a:t>
            </a:r>
            <a:endParaRPr lang="ru-RU" sz="6000" dirty="0"/>
          </a:p>
        </p:txBody>
      </p:sp>
      <p:sp>
        <p:nvSpPr>
          <p:cNvPr id="17" name="TextBox 16"/>
          <p:cNvSpPr txBox="1"/>
          <p:nvPr/>
        </p:nvSpPr>
        <p:spPr>
          <a:xfrm>
            <a:off x="7428389" y="4719644"/>
            <a:ext cx="5040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/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620741" y="2133858"/>
            <a:ext cx="5040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/>
              <a:t>2</a:t>
            </a:r>
            <a:endParaRPr lang="ru-RU" sz="60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1128936" y="439099"/>
            <a:ext cx="78488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Разложить карточки с цифрами по порядку</a:t>
            </a:r>
          </a:p>
        </p:txBody>
      </p:sp>
    </p:spTree>
    <p:extLst>
      <p:ext uri="{BB962C8B-B14F-4D97-AF65-F5344CB8AC3E}">
        <p14:creationId xmlns:p14="http://schemas.microsoft.com/office/powerpoint/2010/main" val="4226427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63688" y="666274"/>
            <a:ext cx="5832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/>
              <a:t>Итог занятия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19169" y="1556792"/>
            <a:ext cx="792088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/>
              <a:t>Ребята, какие мы с вами молодцы, выполнили все задания медвежонка. А давайте вспомним, что мы с вами сегодня делали (повторяли состав числи, геометрические фигуры, цвет, порядковый счет). Вам понравились задания, которые приготовил для нас медвежонок? А давайте мы пригласим его к нам в гости, и покажем, что мы без труда можем выполнить все его задания.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38093"/>
            <a:ext cx="1428750" cy="142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465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31640" y="1556792"/>
            <a:ext cx="705678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u="sng" dirty="0"/>
              <a:t>Цель:</a:t>
            </a:r>
            <a:r>
              <a:rPr lang="ru-RU" sz="2400" dirty="0"/>
              <a:t> упражнять в порядковом счете, закрепить знания о геометрических фигурах, о составе числа, закрепить умение сравнивать предметы (по ширине, высоте), воспитывать интерес к занятиям по математике.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331640" y="4869160"/>
            <a:ext cx="7272808" cy="1139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u="sng" dirty="0"/>
              <a:t>Материал:</a:t>
            </a:r>
            <a:r>
              <a:rPr lang="ru-RU" sz="2400" dirty="0"/>
              <a:t> Коробка – посылка, конверты с цифрами (6шт, от1 до 6), предметные картинки</a:t>
            </a:r>
          </a:p>
        </p:txBody>
      </p:sp>
    </p:spTree>
    <p:extLst>
      <p:ext uri="{BB962C8B-B14F-4D97-AF65-F5344CB8AC3E}">
        <p14:creationId xmlns:p14="http://schemas.microsoft.com/office/powerpoint/2010/main" val="408146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861048"/>
            <a:ext cx="3732778" cy="2639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650639"/>
            <a:ext cx="2016224" cy="2423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259632" y="980728"/>
            <a:ext cx="7344816" cy="2247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dirty="0"/>
              <a:t>Здравствуйте ребята, сегодня почтальон принес нам посылку от медвежонка. Давайте посмотрим что внутри. Ребята медвежонок прислал нам посылку с заданиями.</a:t>
            </a:r>
          </a:p>
        </p:txBody>
      </p:sp>
    </p:spTree>
    <p:extLst>
      <p:ext uri="{BB962C8B-B14F-4D97-AF65-F5344CB8AC3E}">
        <p14:creationId xmlns:p14="http://schemas.microsoft.com/office/powerpoint/2010/main" val="3076193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сессия зима 2011\дмитриев\i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626318"/>
            <a:ext cx="2369989" cy="2369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Admin\Desktop\сессия зима 2011\дмитриев\i - копия (2)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7671" y="2204864"/>
            <a:ext cx="2076460" cy="2076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Admin\Desktop\сессия зима 2011\дмитриев\i - копия (3).jpe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226" y="1247270"/>
            <a:ext cx="2749037" cy="2749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Admin\Desktop\сессия зима 2011\дмитриев\i - копия (4).jpe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50" y="3996307"/>
            <a:ext cx="2160240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Admin\Desktop\сессия зима 2011\дмитриев\i - копия (5).jpe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8413" y="3784600"/>
            <a:ext cx="2236688" cy="2236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Admin\Desktop\сессия зима 2011\дмитриев\i - копия (6).jpe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7861" y="4281324"/>
            <a:ext cx="2496649" cy="2496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550934" y="404664"/>
            <a:ext cx="6621466" cy="1139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dirty="0"/>
              <a:t>Здесь 6 конвертов с цифрами. </a:t>
            </a:r>
            <a:endParaRPr lang="ru-RU" sz="2400" dirty="0" smtClean="0"/>
          </a:p>
          <a:p>
            <a:pPr algn="ctr">
              <a:lnSpc>
                <a:spcPct val="150000"/>
              </a:lnSpc>
            </a:pPr>
            <a:r>
              <a:rPr lang="ru-RU" sz="2400" dirty="0" smtClean="0"/>
              <a:t>Давайте </a:t>
            </a:r>
            <a:r>
              <a:rPr lang="ru-RU" sz="2400" dirty="0"/>
              <a:t>откроем сначала </a:t>
            </a:r>
            <a:r>
              <a:rPr lang="ru-RU" sz="2400" dirty="0" smtClean="0"/>
              <a:t>первый.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8413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59632" y="188640"/>
            <a:ext cx="6768752" cy="1139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dirty="0" smtClean="0"/>
              <a:t>Медвежонок </a:t>
            </a:r>
            <a:r>
              <a:rPr lang="ru-RU" sz="2400" dirty="0"/>
              <a:t>не </a:t>
            </a:r>
            <a:r>
              <a:rPr lang="ru-RU" sz="2400" dirty="0" smtClean="0"/>
              <a:t>знает, </a:t>
            </a:r>
          </a:p>
          <a:p>
            <a:pPr algn="ctr">
              <a:lnSpc>
                <a:spcPct val="150000"/>
              </a:lnSpc>
            </a:pPr>
            <a:r>
              <a:rPr lang="ru-RU" sz="2400" dirty="0" smtClean="0"/>
              <a:t>с </a:t>
            </a:r>
            <a:r>
              <a:rPr lang="ru-RU" sz="2400" dirty="0"/>
              <a:t>какой бочкой ему лучше пойти за медом.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492896"/>
            <a:ext cx="2304256" cy="28488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2204864"/>
            <a:ext cx="3024336" cy="373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199" y="2833340"/>
            <a:ext cx="2555775" cy="3187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94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7504" y="11266"/>
            <a:ext cx="8928992" cy="1523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dirty="0" smtClean="0"/>
              <a:t>          </a:t>
            </a:r>
            <a:r>
              <a:rPr lang="ru-RU" sz="2600" dirty="0" smtClean="0"/>
              <a:t>Что </a:t>
            </a:r>
            <a:r>
              <a:rPr lang="ru-RU" sz="2600" dirty="0"/>
              <a:t>еще кроме меда любит кушать медвежонок?</a:t>
            </a:r>
          </a:p>
          <a:p>
            <a:pPr algn="ctr"/>
            <a:r>
              <a:rPr lang="ru-RU" dirty="0" smtClean="0"/>
              <a:t>            На картинках рядом с рисунком  записаны примеры.  </a:t>
            </a:r>
          </a:p>
          <a:p>
            <a:pPr algn="ctr"/>
            <a:r>
              <a:rPr lang="ru-RU" dirty="0"/>
              <a:t> </a:t>
            </a:r>
            <a:r>
              <a:rPr lang="ru-RU" dirty="0" smtClean="0"/>
              <a:t>          Вы должны выбрать только те карточки,   </a:t>
            </a:r>
          </a:p>
          <a:p>
            <a:pPr algn="ctr"/>
            <a:r>
              <a:rPr lang="ru-RU" dirty="0"/>
              <a:t> </a:t>
            </a:r>
            <a:r>
              <a:rPr lang="ru-RU" dirty="0" smtClean="0"/>
              <a:t>          где ответ в примерах будет равен шести.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429" y="2280492"/>
            <a:ext cx="1428750" cy="13525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860179" y="2289695"/>
            <a:ext cx="1486842" cy="135255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844626" y="2572046"/>
            <a:ext cx="14868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/>
              <a:t>4+1</a:t>
            </a:r>
            <a:endParaRPr lang="ru-RU" sz="4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844626" y="3828450"/>
            <a:ext cx="1486842" cy="135255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844626" y="4120004"/>
            <a:ext cx="14868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/>
              <a:t>5+1</a:t>
            </a:r>
            <a:endParaRPr lang="ru-RU" sz="44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781" y="3828450"/>
            <a:ext cx="1428750" cy="13525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5130" y="3821500"/>
            <a:ext cx="1419746" cy="13525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7184876" y="3821500"/>
            <a:ext cx="1486842" cy="135255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7184876" y="4113054"/>
            <a:ext cx="14868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/>
              <a:t>1+5</a:t>
            </a:r>
            <a:endParaRPr lang="ru-RU" sz="4400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D6D7D3"/>
              </a:clrFrom>
              <a:clrTo>
                <a:srgbClr val="D6D7D3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-50000"/>
                    </a14:imgEffect>
                    <a14:imgEffect>
                      <a14:saturation sat="2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301208"/>
            <a:ext cx="1428750" cy="13525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Прямоугольник 13"/>
          <p:cNvSpPr/>
          <p:nvPr/>
        </p:nvSpPr>
        <p:spPr>
          <a:xfrm>
            <a:off x="1824286" y="5301208"/>
            <a:ext cx="1486842" cy="135255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7252940" y="2280491"/>
            <a:ext cx="1486842" cy="135255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7209333" y="5296148"/>
            <a:ext cx="1486842" cy="135255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844626" y="5592762"/>
            <a:ext cx="14868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/>
              <a:t>4+1</a:t>
            </a:r>
            <a:endParaRPr lang="ru-RU" sz="4400" dirty="0"/>
          </a:p>
        </p:txBody>
      </p:sp>
      <p:sp>
        <p:nvSpPr>
          <p:cNvPr id="18" name="TextBox 17"/>
          <p:cNvSpPr txBox="1"/>
          <p:nvPr/>
        </p:nvSpPr>
        <p:spPr>
          <a:xfrm>
            <a:off x="7193880" y="5610720"/>
            <a:ext cx="14868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/>
              <a:t>1</a:t>
            </a:r>
            <a:r>
              <a:rPr lang="ru-RU" sz="4400" dirty="0" smtClean="0"/>
              <a:t>+2</a:t>
            </a:r>
            <a:endParaRPr lang="ru-RU" sz="4400" dirty="0"/>
          </a:p>
        </p:txBody>
      </p:sp>
      <p:sp>
        <p:nvSpPr>
          <p:cNvPr id="19" name="TextBox 18"/>
          <p:cNvSpPr txBox="1"/>
          <p:nvPr/>
        </p:nvSpPr>
        <p:spPr>
          <a:xfrm>
            <a:off x="7252940" y="2534045"/>
            <a:ext cx="14868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/>
              <a:t>3+1</a:t>
            </a:r>
            <a:endParaRPr lang="ru-RU" sz="4400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2485" y="2280491"/>
            <a:ext cx="1450455" cy="13525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5130" y="5301208"/>
            <a:ext cx="1428750" cy="134749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021" y="3424880"/>
            <a:ext cx="2292846" cy="2292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10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4992" y="2797696"/>
            <a:ext cx="2431504" cy="243150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619672" y="548680"/>
            <a:ext cx="59046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«СОСЧИТАЙ-КА»</a:t>
            </a:r>
            <a:endParaRPr lang="ru-RU" sz="4800" dirty="0"/>
          </a:p>
        </p:txBody>
      </p:sp>
      <p:pic>
        <p:nvPicPr>
          <p:cNvPr id="3" name="Рисунок 2"/>
          <p:cNvPicPr/>
          <p:nvPr/>
        </p:nvPicPr>
        <p:blipFill rotWithShape="1">
          <a:blip r:embed="rId3"/>
          <a:srcRect l="9379" r="8526"/>
          <a:stretch/>
        </p:blipFill>
        <p:spPr>
          <a:xfrm>
            <a:off x="260276" y="1916832"/>
            <a:ext cx="6615980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033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116632"/>
            <a:ext cx="78488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/>
              <a:t>Медвежонок </a:t>
            </a:r>
            <a:r>
              <a:rPr lang="ru-RU" sz="2400" dirty="0"/>
              <a:t>очень хочет полезть на дерево </a:t>
            </a:r>
            <a:r>
              <a:rPr lang="ru-RU" sz="2400" dirty="0" smtClean="0"/>
              <a:t>за </a:t>
            </a:r>
            <a:r>
              <a:rPr lang="ru-RU" sz="2400" dirty="0"/>
              <a:t>медом, но не знает высокие ли бывают деревья и сможет ли он туда долезть</a:t>
            </a:r>
            <a:r>
              <a:rPr lang="ru-RU" sz="2400" dirty="0" smtClean="0"/>
              <a:t>.    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14" y="2996952"/>
            <a:ext cx="5082479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u="sng" dirty="0"/>
              <a:t>Физкультминутка </a:t>
            </a:r>
            <a:endParaRPr lang="ru-RU" sz="3000" b="1" u="sng" dirty="0" smtClean="0"/>
          </a:p>
          <a:p>
            <a:pPr algn="ctr"/>
            <a:endParaRPr lang="ru-RU" sz="2000" b="1" u="sng" dirty="0" smtClean="0"/>
          </a:p>
          <a:p>
            <a:pPr algn="ctr"/>
            <a:r>
              <a:rPr lang="ru-RU" sz="3000" b="1" u="sng" dirty="0" smtClean="0"/>
              <a:t>Выросли </a:t>
            </a:r>
            <a:r>
              <a:rPr lang="ru-RU" sz="3000" b="1" u="sng" dirty="0"/>
              <a:t>деревья в </a:t>
            </a:r>
            <a:r>
              <a:rPr lang="ru-RU" sz="3000" b="1" u="sng" dirty="0" smtClean="0"/>
              <a:t>поле</a:t>
            </a:r>
          </a:p>
          <a:p>
            <a:pPr algn="ctr"/>
            <a:endParaRPr lang="ru-RU" sz="1400" b="1" u="sng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49152" y="1616709"/>
            <a:ext cx="77433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/>
              <a:t>Давайте покажем какие деревья бывают.</a:t>
            </a:r>
            <a:endParaRPr lang="ru-RU" sz="28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2976" y="2564904"/>
            <a:ext cx="2827456" cy="4123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8989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2008" y="1484784"/>
            <a:ext cx="8892480" cy="5184576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-108520" y="1484784"/>
            <a:ext cx="93245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dirty="0">
                <a:solidFill>
                  <a:srgbClr val="000000"/>
                </a:solidFill>
              </a:rPr>
              <a:t>Выросли деревья в поле.</a:t>
            </a:r>
          </a:p>
          <a:p>
            <a:pPr lvl="0" algn="ctr"/>
            <a:r>
              <a:rPr lang="ru-RU" sz="2400" dirty="0">
                <a:solidFill>
                  <a:srgbClr val="000000"/>
                </a:solidFill>
              </a:rPr>
              <a:t>Хорошо расти на воле! (Потягивания - руки в стороны.)</a:t>
            </a:r>
          </a:p>
          <a:p>
            <a:pPr lvl="0" algn="ctr"/>
            <a:r>
              <a:rPr lang="ru-RU" sz="2400" dirty="0">
                <a:solidFill>
                  <a:srgbClr val="000000"/>
                </a:solidFill>
              </a:rPr>
              <a:t>Каждое старается,</a:t>
            </a:r>
          </a:p>
          <a:p>
            <a:pPr lvl="0" algn="ctr"/>
            <a:r>
              <a:rPr lang="ru-RU" sz="2400" dirty="0">
                <a:solidFill>
                  <a:srgbClr val="000000"/>
                </a:solidFill>
              </a:rPr>
              <a:t>К небу, к солнцу тянется. (Потягивания — руки вверх.)</a:t>
            </a:r>
          </a:p>
          <a:p>
            <a:pPr lvl="0" algn="ctr"/>
            <a:r>
              <a:rPr lang="ru-RU" sz="2400" dirty="0">
                <a:solidFill>
                  <a:srgbClr val="000000"/>
                </a:solidFill>
              </a:rPr>
              <a:t>Вот подул весёлый ветер,</a:t>
            </a:r>
          </a:p>
          <a:p>
            <a:pPr lvl="0" algn="ctr"/>
            <a:r>
              <a:rPr lang="ru-RU" sz="2400" dirty="0">
                <a:solidFill>
                  <a:srgbClr val="000000"/>
                </a:solidFill>
              </a:rPr>
              <a:t>Закачались тут же ветки, (Дети машут руками.)</a:t>
            </a:r>
          </a:p>
          <a:p>
            <a:pPr lvl="0" algn="ctr"/>
            <a:r>
              <a:rPr lang="ru-RU" sz="2400" dirty="0">
                <a:solidFill>
                  <a:srgbClr val="000000"/>
                </a:solidFill>
              </a:rPr>
              <a:t>Даже толстые стволы</a:t>
            </a:r>
          </a:p>
          <a:p>
            <a:pPr lvl="0" algn="ctr"/>
            <a:r>
              <a:rPr lang="ru-RU" sz="2400" dirty="0">
                <a:solidFill>
                  <a:srgbClr val="000000"/>
                </a:solidFill>
              </a:rPr>
              <a:t>Наклонились до земли. (Наклоны вперёд.)</a:t>
            </a:r>
          </a:p>
          <a:p>
            <a:pPr lvl="0" algn="ctr"/>
            <a:r>
              <a:rPr lang="ru-RU" sz="2400" dirty="0">
                <a:solidFill>
                  <a:srgbClr val="000000"/>
                </a:solidFill>
              </a:rPr>
              <a:t>Вправо-влево, взад-вперёд —</a:t>
            </a:r>
          </a:p>
          <a:p>
            <a:pPr lvl="0" algn="ctr"/>
            <a:r>
              <a:rPr lang="ru-RU" sz="2400" dirty="0">
                <a:solidFill>
                  <a:srgbClr val="000000"/>
                </a:solidFill>
              </a:rPr>
              <a:t>Так деревья ветер гнёт. </a:t>
            </a:r>
            <a:r>
              <a:rPr lang="ru-RU" sz="2200" dirty="0">
                <a:solidFill>
                  <a:srgbClr val="000000"/>
                </a:solidFill>
              </a:rPr>
              <a:t>(Наклоны вправо-влево, вперёд-назад.)</a:t>
            </a:r>
          </a:p>
          <a:p>
            <a:pPr lvl="0" algn="ctr"/>
            <a:r>
              <a:rPr lang="ru-RU" sz="2400" dirty="0">
                <a:solidFill>
                  <a:srgbClr val="000000"/>
                </a:solidFill>
              </a:rPr>
              <a:t>Он их вертит, он их крутит.</a:t>
            </a:r>
          </a:p>
          <a:p>
            <a:pPr lvl="0" algn="ctr"/>
            <a:r>
              <a:rPr lang="ru-RU" sz="2400" dirty="0">
                <a:solidFill>
                  <a:srgbClr val="000000"/>
                </a:solidFill>
              </a:rPr>
              <a:t>Да когда же отдых будет? (Вращение туловищем.)</a:t>
            </a:r>
          </a:p>
        </p:txBody>
      </p:sp>
    </p:spTree>
    <p:extLst>
      <p:ext uri="{BB962C8B-B14F-4D97-AF65-F5344CB8AC3E}">
        <p14:creationId xmlns:p14="http://schemas.microsoft.com/office/powerpoint/2010/main" val="61640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</TotalTime>
  <Words>420</Words>
  <Application>Microsoft Office PowerPoint</Application>
  <PresentationFormat>Экран (4:3)</PresentationFormat>
  <Paragraphs>57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Волна</vt:lpstr>
      <vt:lpstr> Автор: Гонтарь Алла Петровна, воспитатель муниципального бюджетного дошкольного образовательного учреждения детского сада комбинированного вида № 14 муниципального образования Крымский район   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Конспект занятия по математике  «Посылка от медвежонка»</dc:title>
  <dc:creator>Admin</dc:creator>
  <cp:lastModifiedBy>Lenovo</cp:lastModifiedBy>
  <cp:revision>22</cp:revision>
  <dcterms:created xsi:type="dcterms:W3CDTF">2011-01-13T17:44:46Z</dcterms:created>
  <dcterms:modified xsi:type="dcterms:W3CDTF">2014-12-03T14:17:58Z</dcterms:modified>
</cp:coreProperties>
</file>