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1" r:id="rId3"/>
    <p:sldId id="260" r:id="rId4"/>
    <p:sldId id="259" r:id="rId5"/>
    <p:sldId id="261" r:id="rId6"/>
    <p:sldId id="289" r:id="rId7"/>
    <p:sldId id="262" r:id="rId8"/>
    <p:sldId id="263" r:id="rId9"/>
    <p:sldId id="290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custDataLst>
    <p:tags r:id="rId3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882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37237-1FCE-4DDF-A1F5-061A0D4F13B7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741FC-0937-4982-8933-25BBCA903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3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78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86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8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7970" algn="just">
              <a:lnSpc>
                <a:spcPct val="120000"/>
              </a:lnSpc>
              <a:spcBef>
                <a:spcPts val="0"/>
              </a:spcBef>
              <a:tabLst>
                <a:tab pos="90170" algn="l"/>
                <a:tab pos="43878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Ребенок 7 лет:</a:t>
            </a:r>
            <a:endParaRPr lang="ru-RU" sz="11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обладает сформированной мотивацией к школьному обучению;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усваивает значения новых слов на основе углубленных знаний о предметах и явлениях окружающего мира;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употребляет слова, обозначающие личностные характеристики, с эмотивным значением, многозначные;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слова с противоположным и сходным значением;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осмысливать образные выражения и объяснять смысл поговорок (при необходимости прибегает к помощи взрослого);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правильно употребляет грамматические формы слова; продуктивные и непродуктивные словообразовательные модели;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однокоренные слова, образовывать сложные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слова;умеет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строить простые распространенные предложения; предложения с однородными членами; простейшие виды сложносочиненных и сложноподчиненных предложений; сложноподчиненных предложений с использование подчинительных союзов;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составляет различные виды описательных рассказов, текстов (описание, повествование, с элементами рассуждения) с соблюдением цельности и связности высказывания;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составлять творческие рассказы;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осуществляет слуховую и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слухопроизносительную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дифференциацию звуков по всем дифференциальным признакам;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понятиями «слово» и «слог», «предложение»;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составлять графические схемы слогов, слов, предложений;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знает печатные буквы (без употребления алфавитных названий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45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7970" algn="just">
              <a:lnSpc>
                <a:spcPct val="120000"/>
              </a:lnSpc>
              <a:spcBef>
                <a:spcPts val="0"/>
              </a:spcBef>
              <a:tabLst>
                <a:tab pos="90170" algn="l"/>
                <a:tab pos="43878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Ребенок 7 лет:</a:t>
            </a:r>
            <a:endParaRPr lang="ru-RU" sz="11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обладает сформированной мотивацией к школьному обучению;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усваивает значения новых слов на основе углубленных знаний о предметах и явлениях окружающего мира;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употребляет слова, обозначающие личностные характеристики, с эмотивным значением, многозначные;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слова с противоположным и сходным значением;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осмысливать образные выражения и объяснять смысл поговорок (при необходимости прибегает к помощи взрослого);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правильно употребляет грамматические формы слова; продуктивные и непродуктивные словообразовательные модели;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однокоренные слова, образовывать сложные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слова;умеет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строить простые распространенные предложения; предложения с однородными членами; простейшие виды сложносочиненных и сложноподчиненных предложений; сложноподчиненных предложений с использование подчинительных союзов;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составляет различные виды описательных рассказов, текстов (описание, повествование, с элементами рассуждения) с соблюдением цельности и связности высказывания;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составлять творческие рассказы;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осуществляет слуховую и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слухопроизносительную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дифференциацию звуков по всем дифференциальным признакам;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понятиями «слово» и «слог», «предложение»;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составлять графические схемы слогов, слов, предложений;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знает печатные буквы (без употребления алфавитных названий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4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7970" algn="just">
              <a:lnSpc>
                <a:spcPct val="120000"/>
              </a:lnSpc>
              <a:spcBef>
                <a:spcPts val="0"/>
              </a:spcBef>
              <a:tabLst>
                <a:tab pos="90170" algn="l"/>
                <a:tab pos="43878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Ребенок 7 лет:</a:t>
            </a:r>
            <a:endParaRPr lang="ru-RU" sz="11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обладает сформированной мотивацией к школьному обучению;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усваивает значения новых слов на основе углубленных знаний о предметах и явлениях окружающего мира;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употребляет слова, обозначающие личностные характеристики, с эмотивным значением, многозначные;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слова с противоположным и сходным значением;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осмысливать образные выражения и объяснять смысл поговорок (при необходимости прибегает к помощи взрослого);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правильно употребляет грамматические формы слова; продуктивные и непродуктивные словообразовательные модели;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однокоренные слова, образовывать сложные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слова;умеет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строить простые распространенные предложения; предложения с однородными членами; простейшие виды сложносочиненных и сложноподчиненных предложений; сложноподчиненных предложений с использование подчинительных союзов;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составляет различные виды описательных рассказов, текстов (описание, повествование, с элементами рассуждения) с соблюдением цельности и связности высказывания;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составлять творческие рассказы;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осуществляет слуховую и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слухопроизносительную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дифференциацию звуков по всем дифференциальным признакам;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понятиями «слово» и «слог», «предложение»;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составлять графические схемы слогов, слов, предложений;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знает печатные буквы (без употребления алфавитных названий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45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7970" algn="just">
              <a:lnSpc>
                <a:spcPct val="120000"/>
              </a:lnSpc>
              <a:spcBef>
                <a:spcPts val="0"/>
              </a:spcBef>
              <a:tabLst>
                <a:tab pos="90170" algn="l"/>
                <a:tab pos="43878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Ребенок 7 лет:</a:t>
            </a:r>
            <a:endParaRPr lang="ru-RU" sz="11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обладает сформированной мотивацией к школьному обучению;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усваивает значения новых слов на основе углубленных знаний о предметах и явлениях окружающего мира;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употребляет слова, обозначающие личностные характеристики, с эмотивным значением, многозначные;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слова с противоположным и сходным значением;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осмысливать образные выражения и объяснять смысл поговорок (при необходимости прибегает к помощи взрослого);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правильно употребляет грамматические формы слова; продуктивные и непродуктивные словообразовательные модели;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однокоренные слова, образовывать сложные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слова;умеет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строить простые распространенные предложения; предложения с однородными членами; простейшие виды сложносочиненных и сложноподчиненных предложений; сложноподчиненных предложений с использование подчинительных союзов;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составляет различные виды описательных рассказов, текстов (описание, повествование, с элементами рассуждения) с соблюдением цельности и связности высказывания;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составлять творческие рассказы;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осуществляет слуховую и </a:t>
            </a:r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слухопроизносительную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дифференциацию звуков по всем дифференциальным признакам;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понятиями «слово» и «слог», «предложение»;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составлять графические схемы слогов, слов, предложений;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знает печатные буквы (без употребления алфавитных названий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45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7970" algn="just">
              <a:lnSpc>
                <a:spcPct val="120000"/>
              </a:lnSpc>
              <a:spcBef>
                <a:spcPts val="0"/>
              </a:spcBef>
              <a:tabLst>
                <a:tab pos="90170" algn="l"/>
                <a:tab pos="438785" algn="l"/>
              </a:tabLs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45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6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365-512F-41DC-8849-9A6C73477ED6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3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D7A-4206-48C6-93F8-E6907FD938CE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6569-964B-4412-9E76-15BC1A02706E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087C-BE2A-4F27-9918-4FBEF4AB5FBE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3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28C2-D1C6-4197-9A02-92A3B50D4064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8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4316-6C7C-47C2-865D-6F0D16D0EA06}" type="datetime1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1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FDEF-0244-40D8-AAC6-52ED99E818E7}" type="datetime1">
              <a:rPr lang="ru-RU" smtClean="0"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3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C220-E69C-496D-BEEF-2600E9A68CF9}" type="datetime1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96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A996-8D73-4964-BCE8-F22C279FF4B1}" type="datetime1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5847-1E5D-4F17-A79E-99C0B985EB2A}" type="datetime1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B654-54EA-438C-B958-9D5BC250620F}" type="datetime1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4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20BF-D80C-4642-B71C-FA04F35E7C22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95943"/>
            <a:ext cx="9144000" cy="566058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40910" y="2286000"/>
            <a:ext cx="5574081" cy="1651734"/>
          </a:xfrm>
          <a:prstGeom prst="rect">
            <a:avLst/>
          </a:prstGeom>
          <a:noFill/>
          <a:effectLst>
            <a:outerShdw blurRad="76200" dist="50800" dir="3780000" sx="72000" sy="72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52070" algn="ctr">
              <a:spcBef>
                <a:spcPts val="36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УЧЕБНАЯ РАБОЧАЯ ПРОГРАММА </a:t>
            </a:r>
          </a:p>
          <a:p>
            <a:pPr marL="52070" algn="ctr">
              <a:spcBef>
                <a:spcPts val="36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по </a:t>
            </a:r>
            <a:r>
              <a:rPr lang="ru-RU" sz="1600" b="1" dirty="0">
                <a:latin typeface="Times New Roman"/>
                <a:ea typeface="Times New Roman"/>
              </a:rPr>
              <a:t>речевому </a:t>
            </a:r>
            <a:r>
              <a:rPr lang="ru-RU" sz="1600" b="1" dirty="0" smtClean="0">
                <a:latin typeface="Times New Roman"/>
                <a:ea typeface="Times New Roman"/>
              </a:rPr>
              <a:t>развитию </a:t>
            </a:r>
          </a:p>
          <a:p>
            <a:pPr marL="52070" algn="ctr">
              <a:spcBef>
                <a:spcPts val="36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для детей группы </a:t>
            </a:r>
            <a:r>
              <a:rPr lang="ru-RU" sz="1600" b="1" dirty="0">
                <a:latin typeface="Times New Roman"/>
                <a:ea typeface="Times New Roman"/>
              </a:rPr>
              <a:t>компенсирующей направленности 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52070" algn="ctr">
              <a:spcBef>
                <a:spcPts val="36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от </a:t>
            </a:r>
            <a:r>
              <a:rPr lang="ru-RU" sz="1600" b="1" dirty="0">
                <a:latin typeface="Times New Roman"/>
                <a:ea typeface="Times New Roman"/>
              </a:rPr>
              <a:t>5</a:t>
            </a:r>
            <a:r>
              <a:rPr lang="ru-RU" sz="1600" b="1" dirty="0" smtClean="0">
                <a:latin typeface="Times New Roman"/>
                <a:ea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</a:rPr>
              <a:t>до 7 </a:t>
            </a:r>
            <a:r>
              <a:rPr lang="ru-RU" sz="1600" b="1" dirty="0" smtClean="0">
                <a:latin typeface="Times New Roman"/>
                <a:ea typeface="Times New Roman"/>
              </a:rPr>
              <a:t>лет с ТНР</a:t>
            </a:r>
            <a:endParaRPr lang="ru-RU" sz="1100" b="1" dirty="0">
              <a:latin typeface="Times New Roman"/>
              <a:ea typeface="Times New Roman"/>
            </a:endParaRPr>
          </a:p>
          <a:p>
            <a:pPr marL="52070" algn="ctr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692" y="294306"/>
            <a:ext cx="6729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ТРОПИНА ТАТЬЯНА ДМИТРИЕВНА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29600" y="6400799"/>
            <a:ext cx="974271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599" y="6400799"/>
            <a:ext cx="359229" cy="365125"/>
          </a:xfrm>
        </p:spPr>
        <p:txBody>
          <a:bodyPr/>
          <a:lstStyle/>
          <a:p>
            <a:fld id="{BA0B86C3-D961-4742-A985-E2DD5ED7371A}" type="slidenum">
              <a:rPr lang="ru-RU" sz="1100" smtClean="0"/>
              <a:t>1</a:t>
            </a:fld>
            <a:endParaRPr lang="ru-RU" sz="11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625" y="1412813"/>
            <a:ext cx="6762750" cy="592376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b="1" dirty="0" smtClean="0">
                <a:latin typeface="Times New Roman"/>
                <a:ea typeface="Times New Roman"/>
              </a:rPr>
              <a:t>ФОРМЫ И СРЕДСТВА КОРРЕКЦИОННОЙ НЕПОСРЕДСТВЕННО ОБРАЗОВАТЕЛЬНОЙ ДЕЯТЕЛЬНОСТИ</a:t>
            </a:r>
            <a: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7911" y="1733197"/>
            <a:ext cx="6661150" cy="3198964"/>
          </a:xfrm>
        </p:spPr>
        <p:txBody>
          <a:bodyPr anchor="t"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800" b="1" u="sng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Учитель-логопед</a:t>
            </a:r>
            <a:r>
              <a:rPr lang="ru-RU" sz="4800" b="1" dirty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5490845" algn="l"/>
              </a:tabLst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фронтальные (подгрупповые) коррекционные занятия;</a:t>
            </a:r>
          </a:p>
          <a:p>
            <a:pPr marR="195326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индивидуальные коррекционные занятия</a:t>
            </a:r>
          </a:p>
          <a:p>
            <a:pPr marR="1953260" algn="just">
              <a:lnSpc>
                <a:spcPct val="170000"/>
              </a:lnSpc>
              <a:spcBef>
                <a:spcPts val="0"/>
              </a:spcBef>
            </a:pPr>
            <a:r>
              <a:rPr lang="ru-RU" sz="4800" b="1" u="sng" dirty="0">
                <a:solidFill>
                  <a:schemeClr val="tx1"/>
                </a:solidFill>
                <a:latin typeface="Times New Roman"/>
                <a:ea typeface="Times New Roman"/>
              </a:rPr>
              <a:t>Воспитатель</a:t>
            </a:r>
            <a:r>
              <a:rPr lang="ru-RU" sz="4800" b="1" dirty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фронтальные, подгрупповые занятия по развитию речи с применением дидактических игр и упражнений на развитие всех компонентов речи;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экскурсии, наблюдения, экспериментальная деятельность;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беседы, ознакомление с произведениями художественной литературы</a:t>
            </a:r>
          </a:p>
          <a:p>
            <a:pPr marR="935355" algn="just">
              <a:lnSpc>
                <a:spcPct val="170000"/>
              </a:lnSpc>
              <a:spcBef>
                <a:spcPts val="0"/>
              </a:spcBef>
            </a:pPr>
            <a:r>
              <a:rPr lang="ru-RU" sz="4800" b="1" u="sng" dirty="0">
                <a:solidFill>
                  <a:schemeClr val="tx1"/>
                </a:solidFill>
                <a:latin typeface="Times New Roman"/>
                <a:ea typeface="Times New Roman"/>
              </a:rPr>
              <a:t>Музыкальный руководитель</a:t>
            </a:r>
            <a:r>
              <a:rPr lang="ru-RU" sz="4800" b="1" dirty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музыкально-ритмические игры;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упражнения на развитие слухового восприятия, двигательной памяти;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этюды на развитие выразительности мимики, жеста;</a:t>
            </a:r>
          </a:p>
          <a:p>
            <a:pPr marR="21209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игры-драматизации. </a:t>
            </a:r>
          </a:p>
          <a:p>
            <a:pPr indent="35052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	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32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10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-192869"/>
            <a:ext cx="9144000" cy="1299180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30657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0964" y="1299924"/>
            <a:ext cx="6867525" cy="592376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3067" y="1408640"/>
            <a:ext cx="6683022" cy="3275165"/>
          </a:xfrm>
        </p:spPr>
        <p:txBody>
          <a:bodyPr anchor="t"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800" b="1" u="sng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Специалист </a:t>
            </a:r>
            <a:r>
              <a:rPr lang="ru-RU" sz="4800" b="1" u="sng" dirty="0">
                <a:solidFill>
                  <a:schemeClr val="tx1"/>
                </a:solidFill>
                <a:latin typeface="Times New Roman"/>
                <a:ea typeface="Times New Roman"/>
              </a:rPr>
              <a:t>по </a:t>
            </a:r>
            <a:r>
              <a:rPr lang="ru-RU" sz="4800" b="1" dirty="0">
                <a:solidFill>
                  <a:schemeClr val="tx1"/>
                </a:solidFill>
                <a:latin typeface="Times New Roman"/>
                <a:ea typeface="Times New Roman"/>
              </a:rPr>
              <a:t>ИЗО: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игры, упражнения на восприятие цвета и формы;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упражнения на развитие слухового восприятия, двигательной памяти;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  <a:tabLst>
                <a:tab pos="450215" algn="l"/>
                <a:tab pos="540385" algn="l"/>
              </a:tabLst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комментирование своей деятельности (проговаривание вслух последующие действия);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обсуждение характерных признаков и пропорций предметов, явлений. </a:t>
            </a:r>
          </a:p>
          <a:p>
            <a:pPr marR="935355" algn="just">
              <a:lnSpc>
                <a:spcPts val="2000"/>
              </a:lnSpc>
              <a:spcBef>
                <a:spcPts val="0"/>
              </a:spcBef>
            </a:pPr>
            <a:r>
              <a:rPr lang="ru-RU" sz="4800" b="1" u="sng" dirty="0">
                <a:solidFill>
                  <a:schemeClr val="tx1"/>
                </a:solidFill>
                <a:latin typeface="Times New Roman"/>
                <a:ea typeface="Times New Roman"/>
              </a:rPr>
              <a:t>Специалист по ФИЗО: </a:t>
            </a:r>
            <a:endParaRPr lang="ru-RU" sz="4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игры и упражнения на развитие общей, мелкой моторики;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упражнения на формирование правильного физиологического дыхания  и фонационного выдоха</a:t>
            </a: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подвижные, спортивные игры с речевым сопровождением на закрепление навыков правильного произношения звуков;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Игры 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на развитие пространственной ориентации. </a:t>
            </a:r>
          </a:p>
          <a:p>
            <a:pPr marR="2352675" algn="just">
              <a:lnSpc>
                <a:spcPts val="2000"/>
              </a:lnSpc>
              <a:spcBef>
                <a:spcPts val="0"/>
              </a:spcBef>
            </a:pPr>
            <a:r>
              <a:rPr lang="ru-RU" sz="4800" b="1" u="sng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Родители</a:t>
            </a:r>
            <a:r>
              <a:rPr lang="ru-RU" sz="4800" b="1" dirty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игры и упражнения на развитие артикуляционной моторики ребенка;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контроль за выполнением заданий и произношением ребенка; </a:t>
            </a:r>
          </a:p>
          <a:p>
            <a:pPr lvl="0" algn="just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выполнение рекомендаций </a:t>
            </a: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учителя-логопеда.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11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049867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6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675" y="1503124"/>
            <a:ext cx="6867525" cy="801926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b="1" dirty="0" smtClean="0">
                <a:latin typeface="Times New Roman"/>
                <a:ea typeface="Times New Roman"/>
              </a:rPr>
              <a:t>ВЗАИМОДЕЙСТВИЕ УЧИТЕЛЯ – ЛОГОПЕДА И ВОСПИТАТЕЛЕЙ</a:t>
            </a:r>
            <a: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2514600"/>
            <a:ext cx="6838950" cy="2846539"/>
          </a:xfrm>
        </p:spPr>
        <p:txBody>
          <a:bodyPr anchor="t"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Взаимодействие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с воспитателями осуществляется в разных формах:</a:t>
            </a:r>
          </a:p>
          <a:p>
            <a:pPr marL="1440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совместное составление перспективного планирования работы на текущий период; </a:t>
            </a:r>
          </a:p>
          <a:p>
            <a:pPr marL="1440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обсуждение и выбор форм, методов и приемов коррекционно-развивающей работы; </a:t>
            </a:r>
          </a:p>
          <a:p>
            <a:pPr marL="1440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оснащение развивающего предметного пространства в групповом помещении; </a:t>
            </a:r>
          </a:p>
          <a:p>
            <a:pPr marL="1440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взаимопосещение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 и участие в интегрированной образовательной деятельности; </a:t>
            </a:r>
          </a:p>
          <a:p>
            <a:pPr marL="1440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совместное осуществление образовательной деятельности в ходе режимных моментов; </a:t>
            </a:r>
          </a:p>
          <a:p>
            <a:pPr marL="144000" lv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еженедельные задания учителя-логопеда воспитателям.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140178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161874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62049" y="1952625"/>
            <a:ext cx="6734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Логопедические </a:t>
            </a:r>
            <a:r>
              <a:rPr lang="ru-RU" sz="1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пятиминутки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служат для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логопедизации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совместной деятельности воспитателя с детьми и содержат материалы по развитию лексики, грамматики, фонетики, связной речи, упражнения по закреплению или дифференциации поставленных звуков, развитию навыков звукового и слогового анализа и синтеза, фонематических представлений и неречевых психических функций, связной речи и коммуникативных навыков, то есть для повторения и закрепления материала, отработанного с детьми логопедом. Обычно планируется 2 – 3 пятиминутки на неделю, и они обязательно должны быть выдержаны в рамках изучаемой лексической темы. Логопед не только дает рекомендации по проведению пятиминуток, но в некоторых случаях и предоставляет материалы и пособия для их проведения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.. </a:t>
            </a:r>
            <a:endParaRPr lang="ru-RU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49867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52808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90650" y="1545104"/>
            <a:ext cx="638175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Подвижные </a:t>
            </a:r>
            <a:r>
              <a:rPr lang="ru-RU" sz="1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игры, упражнения, пальчиковая гимнастика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служат для развития общей и тонкой моторики, координации движений, координации речи с движением, развития подражательности и творческих способностей. Они могут быть использованы воспитателями в качестве физкультминуток в организованной образовательной деятельности, подвижных игр на прогулке или в свободное время во второй половине дня. Они тоже обязательно выдерживаются в рамках изучаемой лексической темы. Именно в играх и игровых заданиях наиболее успешно раскрывается эмоциональное отношение ребенка к значению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слова.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Планируя </a:t>
            </a:r>
            <a:r>
              <a:rPr lang="ru-RU" sz="1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индивидуальную работ</a:t>
            </a:r>
            <a:r>
              <a:rPr lang="ru-RU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1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воспитателей с детьми, логопед рекомендует им занятия с двумя – тремя детьми в день по тем разделам программы, при усвоении которых эти дети испытывают наибольшие затруднения. Важно, чтобы в течение недели каждый ребенок хотя бы по одному разу позанимался с воспитателями индивидуально. Прежде всего рекомендуется индивидуальная работа по автоматизации и дифференциации звуков. </a:t>
            </a:r>
          </a:p>
          <a:p>
            <a:pPr algn="just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-122567"/>
            <a:ext cx="9144000" cy="985594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514475"/>
            <a:ext cx="7886700" cy="581025"/>
          </a:xfrm>
        </p:spPr>
        <p:txBody>
          <a:bodyPr anchor="ctr">
            <a:normAutofit/>
          </a:bodyPr>
          <a:lstStyle/>
          <a:p>
            <a:pPr algn="ctr"/>
            <a:r>
              <a:rPr lang="ru-RU" sz="1400" b="1" dirty="0" smtClean="0">
                <a:latin typeface="Times New Roman"/>
                <a:ea typeface="Times New Roman"/>
              </a:rPr>
              <a:t>ВЗАИМОДЕЙСТВИЕ С СЕМЬЯМИ ВОСПИТАННИКОВ</a:t>
            </a:r>
            <a:endParaRPr lang="ru-RU" sz="1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981201"/>
            <a:ext cx="6734176" cy="321945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В логопедической группе учитель – логопед и другие специалисты пытаются привлечь родителей к коррекционно-развивающей работе через </a:t>
            </a:r>
            <a:r>
              <a:rPr lang="ru-RU" sz="4800" i="1" dirty="0">
                <a:solidFill>
                  <a:srgbClr val="000000"/>
                </a:solidFill>
                <a:latin typeface="Times New Roman"/>
                <a:ea typeface="Times New Roman"/>
              </a:rPr>
              <a:t>систему методических рекомендаций. 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Эти рекомендации родители получают в устной форме на вечерних приемах и еженедельно по четвергам, пятницам в письменной форме на карточках или в специальных тетрадях. Рекомендации родителям по организации домашней работы с детьми необходимы для того, чтобы как можно скорее ликвидировать отставание детей – как в речевом, так и в общем развитии.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Специально для родителей детей, посещающих логопедическую группу, в папках – передвижках, на стенде «</a:t>
            </a:r>
            <a:r>
              <a:rPr lang="ru-RU" sz="4800" dirty="0" err="1">
                <a:solidFill>
                  <a:srgbClr val="000000"/>
                </a:solidFill>
                <a:latin typeface="Times New Roman"/>
                <a:ea typeface="Times New Roman"/>
              </a:rPr>
              <a:t>Речевичок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» размещаются материалы, которые помогают им организовать развивающее общение с ребенком и дома, и на прогулке, содержат описание опытов, подвижных игр, художественные произведения для чтения и заучивания. </a:t>
            </a:r>
            <a:endParaRPr lang="ru-RU" sz="4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Для родителей проводятся тематические родительские собрания и круглые столы, семинары, мастер-классы, организуются диспуты и др.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15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061156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00150" y="1478997"/>
            <a:ext cx="67817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200" b="1" dirty="0" smtClean="0">
                <a:latin typeface="Times New Roman"/>
                <a:ea typeface="Times New Roman"/>
              </a:rPr>
              <a:t>ОСОБЕННОСТИ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b="1" dirty="0" smtClean="0">
                <a:latin typeface="Times New Roman"/>
                <a:ea typeface="Times New Roman"/>
              </a:rPr>
              <a:t>ОРГАНИЗАЦИИ ДИАГНОСТИКИ И МОНИТОРИНГА РЕЧЕВОГО РАЗВИТИЯ СТАРШЕГО ДОШКОЛЬНОГО ВОЗРАСТА С ОНР</a:t>
            </a:r>
            <a:endParaRPr lang="ru-RU" sz="900" b="1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Углубленное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логопедическое обследование детей осуществляется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учителем – логопедом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. Углубленная диагностика проводится в первые две недели сентября. </a:t>
            </a:r>
            <a:endParaRPr lang="ru-RU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Задачами углубленного логопедического обследования являются выявление особенностей общего и речевого развития детей: состояния компонентов речевой системы, соотношения развития различных компонентов речи, сопоставление уровня развития языковых средств с их активизацией (использованием в речевой деятельности). </a:t>
            </a:r>
            <a:endParaRPr lang="ru-RU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Углубленное логопедическое обследование позволяет выявить не только негативную симптоматику в отношении общего и речевого развития ребенка, но и позитивные симптомы, компенсаторные возможности, зону ближайшего развития. </a:t>
            </a:r>
            <a:endParaRPr lang="ru-RU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Диагностика позволяет решать задачи развивающего обучения и адаптировать программу в соответствии с возможностями и способностями каждого ребенка. </a:t>
            </a:r>
            <a:endParaRPr lang="ru-RU" sz="11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95022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03017" y="1578157"/>
            <a:ext cx="656082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Речевая карта к Программе разработана для детей с общим недоразвитием речи с 5 до 7, что позволяет проследить динамику речевого развития ребенка на протяжении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двух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лет.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После заполнения учителем – логопедом речевой карты каждого ребенка составляется таблица состояния общего и речевого развития детей. Оценка промежуточных результатов развития осуществляется в январе после зимних каникул и в конце учебного года. В это время учитель – логопед вновь заполняет таблицу состояния общего и речевого развития детей. </a:t>
            </a:r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Мониторинг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общего развития детей осуществляется так же воспитателями в содружестве с психологом, музыкальным руководителем и руководителем физического воспитания в начале учебного года. Воспитатели заполняют листы индивидуального развития детей. </a:t>
            </a:r>
            <a:endParaRPr lang="ru-RU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Мониторинг освоения программы осуществляется совместно учителем – логопедом, воспитателями, музыкальным руководителем, руководителем физического воспитания. Воспитатели заполняют листы оценки освоения программы.</a:t>
            </a:r>
            <a:endParaRPr lang="ru-RU" sz="9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128889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110289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97429" y="1570949"/>
            <a:ext cx="6749142" cy="434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 smtClean="0">
                <a:latin typeface="Times New Roman"/>
                <a:ea typeface="Times New Roman"/>
              </a:rPr>
              <a:t>ОРГАНИЗАЦИЯ КОРРЕКЦИОННО-РАЗВИВАЮЩЕЙ РАБОТЫ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Учебный год в начинается с 1 сентября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заканчивается 31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мая. 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Логопедическое обследование проводится с 1 по 15 сентября, с 15 мая по 31 мая. Таким образом  НОД проводится с 16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сентября.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В </a:t>
            </a:r>
            <a:r>
              <a:rPr lang="ru-RU" sz="1200" dirty="0">
                <a:latin typeface="Times New Roman"/>
                <a:ea typeface="Times New Roman"/>
              </a:rPr>
              <a:t>середине учебного года, с </a:t>
            </a:r>
            <a:r>
              <a:rPr lang="ru-RU" sz="1200" dirty="0" smtClean="0">
                <a:latin typeface="Times New Roman"/>
                <a:ea typeface="Times New Roman"/>
              </a:rPr>
              <a:t>01 января </a:t>
            </a:r>
            <a:r>
              <a:rPr lang="ru-RU" sz="1200" dirty="0">
                <a:latin typeface="Times New Roman"/>
                <a:ea typeface="Times New Roman"/>
              </a:rPr>
              <a:t>по </a:t>
            </a:r>
            <a:r>
              <a:rPr lang="ru-RU" sz="1200" dirty="0" smtClean="0">
                <a:latin typeface="Times New Roman"/>
                <a:ea typeface="Times New Roman"/>
              </a:rPr>
              <a:t>10 января, </a:t>
            </a:r>
            <a:r>
              <a:rPr lang="ru-RU" sz="1200" dirty="0">
                <a:latin typeface="Times New Roman"/>
                <a:ea typeface="Times New Roman"/>
              </a:rPr>
              <a:t>в группах компенсирующей направленности устраиваются зимние каникулы. Если на этот период выпадают рабочие дни, то в эти дни проводятся только индивидуальные занятия. Так же организуется коррекционно-развивающая работа в июне </a:t>
            </a:r>
            <a:r>
              <a:rPr lang="ru-RU" sz="1200" dirty="0" smtClean="0">
                <a:latin typeface="Times New Roman"/>
                <a:ea typeface="Times New Roman"/>
              </a:rPr>
              <a:t>месяце при </a:t>
            </a:r>
            <a:r>
              <a:rPr lang="ru-RU" sz="1200" dirty="0">
                <a:latin typeface="Times New Roman"/>
                <a:ea typeface="Times New Roman"/>
              </a:rPr>
              <a:t>переходе детского сада на летний период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endParaRPr lang="ru-RU" sz="12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По </a:t>
            </a:r>
            <a:r>
              <a:rPr lang="ru-RU" sz="1200" dirty="0">
                <a:latin typeface="Times New Roman"/>
                <a:ea typeface="Times New Roman"/>
              </a:rPr>
              <a:t>форме логопедическая </a:t>
            </a:r>
            <a:r>
              <a:rPr lang="ru-RU" sz="1200" dirty="0" smtClean="0">
                <a:latin typeface="Times New Roman"/>
                <a:ea typeface="Times New Roman"/>
              </a:rPr>
              <a:t>непосредственно образовательная деятельность (НОД) </a:t>
            </a:r>
            <a:r>
              <a:rPr lang="ru-RU" sz="1200" dirty="0">
                <a:latin typeface="Times New Roman"/>
                <a:ea typeface="Times New Roman"/>
              </a:rPr>
              <a:t>делится на фронтальную (со всей группой), подгрупповую и индивидуальную. Индивидуальная и фронтальная логопедическая работа планируется с 8.30 до 12.30</a:t>
            </a:r>
            <a:r>
              <a:rPr lang="ru-RU" sz="1200" dirty="0" smtClean="0">
                <a:latin typeface="Times New Roman"/>
                <a:ea typeface="Times New Roman"/>
              </a:rPr>
              <a:t>. На  </a:t>
            </a:r>
            <a:r>
              <a:rPr lang="ru-RU" sz="1200" dirty="0">
                <a:latin typeface="Times New Roman"/>
                <a:ea typeface="Times New Roman"/>
              </a:rPr>
              <a:t>фронтальную или подгрупповую работу с детьми дошкольного возраста отводится  в соответствии с СанПиН 2.4.1. </a:t>
            </a:r>
            <a:r>
              <a:rPr lang="ru-RU" sz="1200" dirty="0" smtClean="0">
                <a:latin typeface="Times New Roman"/>
                <a:ea typeface="Times New Roman"/>
              </a:rPr>
              <a:t>3049-13: 5-6 лет не более 25 минут, 6-7 лет не более 30 минут.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Фронтальная логопедическая НОД  проводится в утренние часы, их количество зависит от периода обучения.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900" dirty="0">
              <a:latin typeface="Times New Roman"/>
              <a:ea typeface="Times New Roman"/>
            </a:endParaRPr>
          </a:p>
          <a:p>
            <a:endParaRPr lang="ru-RU" sz="12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83733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80848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6542" y="1414200"/>
            <a:ext cx="67709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Для детей 5-6 лет предусматриваются следующие виды занятий: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формированию лексико-грамматических средств языка и связной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речи; по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формированию произношения. </a:t>
            </a:r>
            <a:endParaRPr lang="ru-RU" sz="1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Количество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занятий: 3 раза в неделю (индивидуальные и фронтальные). Количество занятий, проводимых в течение недели в группе компенсирующей  направленности для детей от 5 до 6 лет, не меняется в зависимости от периодов и соответствует требованиям к максимальной образовательной нагрузке на ребёнка в ДОУ определёнными СанПиНами № 2.4.1.-1249-03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первом, втором и третьем периоде проводятся 3раза в неделю: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занятие по формированию лексико-грамматических средств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языка;1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занятие по развитию связной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речи;1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– по формированию произношения.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Работа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по  коррекции звукопроизношения проводится индивидуально. </a:t>
            </a:r>
          </a:p>
          <a:p>
            <a:pPr lvl="0" algn="just"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В каждом периоде обучения выделяются лексические темы, связанные  с ближайшим  окружением детей, имеющие большую практическую значимость и важные для организации общения. В их контексте проводится специальная работа по совершенствованию фонетико-фонематической и лексико-грамматической сторон речи детей. Подлежащий изучению и отработке фонетический материал распределяется по периодам обучения в соответствии с программой.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128889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4" y="15623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95943"/>
            <a:ext cx="9144000" cy="566058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692" y="294306"/>
            <a:ext cx="6729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ТРОПИНА ТАТЬЯНА ДМИТРИЕВНА</a:t>
            </a:r>
            <a:endParaRPr lang="ru-RU" sz="1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29600" y="6400799"/>
            <a:ext cx="974271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599" y="6400799"/>
            <a:ext cx="359229" cy="365125"/>
          </a:xfrm>
        </p:spPr>
        <p:txBody>
          <a:bodyPr/>
          <a:lstStyle/>
          <a:p>
            <a:fld id="{BA0B86C3-D961-4742-A985-E2DD5ED7371A}" type="slidenum">
              <a:rPr lang="ru-RU" sz="1100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sz="11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30489" y="462804"/>
            <a:ext cx="666044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endParaRPr lang="ru-RU" sz="11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</a:pP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</a:pPr>
            <a:endParaRPr lang="ru-RU" sz="11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</a:pP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ru-RU" sz="11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Данная 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Times New Roman"/>
              </a:rPr>
              <a:t>программа предназначена для обучения и воспитания детей с тяжелыми нарушениями речи (ТНР) </a:t>
            </a:r>
            <a:r>
              <a:rPr lang="ru-RU" sz="11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от 5 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Times New Roman"/>
              </a:rPr>
              <a:t>до 7 – ми лет. </a:t>
            </a:r>
            <a:r>
              <a:rPr lang="ru-RU" sz="1100" b="1" i="1" dirty="0">
                <a:solidFill>
                  <a:prstClr val="black"/>
                </a:solidFill>
                <a:latin typeface="Times New Roman"/>
                <a:ea typeface="Times New Roman"/>
              </a:rPr>
              <a:t>К группе детей с ТНР относятся дети с общим недоразвитием речи различного </a:t>
            </a:r>
            <a:r>
              <a:rPr lang="ru-RU" sz="11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генеза </a:t>
            </a:r>
            <a:r>
              <a:rPr lang="ru-RU" sz="1100" dirty="0" smtClean="0">
                <a:solidFill>
                  <a:prstClr val="black"/>
                </a:solidFill>
                <a:latin typeface="Times New Roman"/>
                <a:ea typeface="Times New Roman"/>
              </a:rPr>
              <a:t>(по 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Times New Roman"/>
              </a:rPr>
              <a:t>клинико-педагогической классификации Р. Е. Левиной, Т. Б. Филичевой: со вторым, третьим и четвертым уровнем речевого развития, с нормальным слухом и интеллектом). Общее недоразвитие речи (ОНР) у </a:t>
            </a:r>
            <a:r>
              <a:rPr lang="ru-RU" sz="11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детей с 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Times New Roman"/>
              </a:rPr>
              <a:t>нормальным слухом и сохранным интеллектом представляет собой нару­шение, охватывающее как фонетико-фонематическую, так и лексико-грамматическую системы языка. </a:t>
            </a:r>
          </a:p>
          <a:p>
            <a:pPr lvl="0" algn="just">
              <a:lnSpc>
                <a:spcPct val="150000"/>
              </a:lnSpc>
            </a:pPr>
            <a:r>
              <a:rPr lang="ru-RU" sz="1100" dirty="0">
                <a:solidFill>
                  <a:prstClr val="black"/>
                </a:solidFill>
                <a:latin typeface="Times New Roman"/>
                <a:ea typeface="Times New Roman"/>
              </a:rPr>
              <a:t>Программа составлена в соответствии с Законом Российской Федерации «Об образовании», Федеральным государственным образовательным стандартом дошкольного образования (ФГОС ДО), Конвенцией ООН о правах ребенка, Всемирной декларацией об </a:t>
            </a:r>
            <a:r>
              <a:rPr lang="ru-RU" sz="1100" dirty="0" err="1">
                <a:solidFill>
                  <a:prstClr val="black"/>
                </a:solidFill>
                <a:latin typeface="Times New Roman"/>
                <a:ea typeface="Times New Roman"/>
              </a:rPr>
              <a:t>обеспечивании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Times New Roman"/>
              </a:rPr>
              <a:t> выживания, защиты и развития детей, Декларацией прав ребенка, Санитарно-эпидемиологическими требованиями к устройству, содержанию и организации режима работы в дошкольных организациях, а также разработками отечественных ученых в области общей и специальной педагогики и психологии. Программа  обеспечивает развитие ребенка с речевыми расстройствами и подготовку его к школьному обучению, с учетом особенностей психофизического развития и индивидуальных возможностей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0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6543" y="1415874"/>
            <a:ext cx="6792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В группе компенсирующей направленности для детей от 6 до 7 лет с ТНР логопедическая НОД проводятся ежедневно согласно сетке занятий.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Для детей 6 -7 лет предусматриваются следующие виды </a:t>
            </a:r>
            <a:r>
              <a:rPr lang="ru-RU" sz="1200" dirty="0" smtClean="0">
                <a:latin typeface="Times New Roman"/>
                <a:ea typeface="Times New Roman"/>
              </a:rPr>
              <a:t>НОД: по </a:t>
            </a:r>
            <a:r>
              <a:rPr lang="ru-RU" sz="1200" dirty="0">
                <a:latin typeface="Times New Roman"/>
                <a:ea typeface="Times New Roman"/>
              </a:rPr>
              <a:t>формированию лексико-грамматических средств языка  и связной </a:t>
            </a:r>
            <a:r>
              <a:rPr lang="ru-RU" sz="1200" dirty="0" smtClean="0">
                <a:latin typeface="Times New Roman"/>
                <a:ea typeface="Times New Roman"/>
              </a:rPr>
              <a:t>речи; по </a:t>
            </a:r>
            <a:r>
              <a:rPr lang="ru-RU" sz="1200" dirty="0">
                <a:latin typeface="Times New Roman"/>
                <a:ea typeface="Times New Roman"/>
              </a:rPr>
              <a:t>формированию произношения</a:t>
            </a:r>
            <a:r>
              <a:rPr lang="ru-RU" sz="1200" dirty="0" smtClean="0">
                <a:latin typeface="Times New Roman"/>
                <a:ea typeface="Times New Roman"/>
              </a:rPr>
              <a:t>; </a:t>
            </a:r>
            <a:r>
              <a:rPr lang="ru-RU" sz="1200" dirty="0">
                <a:latin typeface="Times New Roman"/>
                <a:ea typeface="Times New Roman"/>
              </a:rPr>
              <a:t>по обучению элементам грамоты.</a:t>
            </a:r>
          </a:p>
          <a:p>
            <a:pPr marR="184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Все </a:t>
            </a:r>
            <a:r>
              <a:rPr lang="ru-RU" sz="1200" dirty="0">
                <a:latin typeface="Times New Roman"/>
                <a:ea typeface="Times New Roman"/>
              </a:rPr>
              <a:t>обучение условно делится на 3 периода</a:t>
            </a:r>
            <a:r>
              <a:rPr lang="ru-RU" sz="1200" dirty="0" smtClean="0">
                <a:latin typeface="Times New Roman"/>
                <a:ea typeface="Times New Roman"/>
              </a:rPr>
              <a:t>: </a:t>
            </a:r>
            <a:r>
              <a:rPr lang="ru-RU" sz="1200" b="1" dirty="0">
                <a:latin typeface="Times New Roman"/>
                <a:ea typeface="Times New Roman"/>
              </a:rPr>
              <a:t>1 период обучения: </a:t>
            </a:r>
            <a:r>
              <a:rPr lang="ru-RU" sz="1200" dirty="0">
                <a:latin typeface="Times New Roman"/>
                <a:ea typeface="Times New Roman"/>
              </a:rPr>
              <a:t>3 фронтальных НОД по формированию лексико-грамматических средств языка и развитию связной речи, 2  НОД по формированию звукопроизношения</a:t>
            </a:r>
            <a:r>
              <a:rPr lang="ru-RU" sz="1200" dirty="0" smtClean="0">
                <a:latin typeface="Times New Roman"/>
                <a:ea typeface="Times New Roman"/>
              </a:rPr>
              <a:t>. </a:t>
            </a:r>
            <a:r>
              <a:rPr lang="ru-RU" sz="1200" b="1" dirty="0">
                <a:latin typeface="Times New Roman"/>
                <a:ea typeface="Times New Roman"/>
              </a:rPr>
              <a:t>2 период обучения: </a:t>
            </a:r>
            <a:r>
              <a:rPr lang="ru-RU" sz="1200" dirty="0">
                <a:latin typeface="Times New Roman"/>
                <a:ea typeface="Times New Roman"/>
              </a:rPr>
              <a:t>проводится 2 фронтальных НОД по формированию лексико-грамматических средств языка и развитию связной речи, 2 НОД по формированию произношения, 1 НОД по обучению грамоте</a:t>
            </a:r>
            <a:r>
              <a:rPr lang="ru-RU" sz="1200" dirty="0" smtClean="0">
                <a:latin typeface="Times New Roman"/>
                <a:ea typeface="Times New Roman"/>
              </a:rPr>
              <a:t>. </a:t>
            </a:r>
            <a:r>
              <a:rPr lang="ru-RU" sz="1200" b="1" dirty="0">
                <a:latin typeface="Times New Roman"/>
                <a:ea typeface="Times New Roman"/>
              </a:rPr>
              <a:t>3 период обучения: </a:t>
            </a:r>
            <a:r>
              <a:rPr lang="ru-RU" sz="1200" dirty="0">
                <a:latin typeface="Times New Roman"/>
                <a:ea typeface="Times New Roman"/>
              </a:rPr>
              <a:t>2 НОД по формированию лексико-грамматического строя, 1- по формированию произношения, 2 – по обучению грамоте.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49867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" y="116718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9199" y="1617345"/>
            <a:ext cx="67273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Основная задача </a:t>
            </a:r>
            <a:r>
              <a:rPr lang="ru-RU" sz="1200" b="1" dirty="0">
                <a:latin typeface="Times New Roman"/>
                <a:ea typeface="Times New Roman"/>
              </a:rPr>
              <a:t>индивидуальных занятий </a:t>
            </a:r>
            <a:r>
              <a:rPr lang="ru-RU" sz="1200" dirty="0">
                <a:latin typeface="Times New Roman"/>
                <a:ea typeface="Times New Roman"/>
              </a:rPr>
              <a:t>заключается в первоначальном формировании звуковой стороны речи, что включает в себя комплекс подготовительных артикуляционных упражнений; коррекцию произношения дефектных звуков, слоговой структуры слова; развитие фонематического восприятия.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Существенной особенностью индивидуальных занятий является предваряющая отработка артикуляции звуков и первоначальное их различение до изучения на фронтальных логопедических </a:t>
            </a:r>
            <a:r>
              <a:rPr lang="ru-RU" sz="1200" dirty="0" smtClean="0">
                <a:latin typeface="Times New Roman"/>
                <a:ea typeface="Times New Roman"/>
              </a:rPr>
              <a:t>занятиях.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Интеграция </a:t>
            </a:r>
            <a:r>
              <a:rPr lang="ru-RU" sz="1200" dirty="0">
                <a:latin typeface="Times New Roman"/>
                <a:ea typeface="Times New Roman"/>
              </a:rPr>
              <a:t>содержания осуществляется с образовательными областями: «Художественно-эстетическое развитие»,  «Социально-коммуникативное развитие», «Познавательное развитие», «Физическое развитие</a:t>
            </a:r>
            <a:r>
              <a:rPr lang="ru-RU" sz="1200" dirty="0" smtClean="0">
                <a:latin typeface="Times New Roman"/>
                <a:ea typeface="Times New Roman"/>
              </a:rPr>
              <a:t>».</a:t>
            </a:r>
            <a:endParaRPr lang="ru-RU" sz="11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Региональный </a:t>
            </a:r>
            <a:r>
              <a:rPr lang="ru-RU" sz="1200" dirty="0">
                <a:latin typeface="Times New Roman"/>
                <a:ea typeface="Times New Roman"/>
              </a:rPr>
              <a:t>компонент внедряется в соответствии с изучаемыми лексическими темами.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07911" y="1425727"/>
            <a:ext cx="6762046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ОСОБЕННОСТИ ОРГАНИЗАЦИИ ПРЕДМЕТНО-ПРОСТРАНСТВЕННОЙ РАЗВИВАЮЩЕЙ СРЕДЫ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оформлении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логопедического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кабинета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использованы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мягкие пастель­ные цвета,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отдается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предпочтение нежно-голубой и нежно-зе­леной гамме – именно эти цвета спектра способствуют ус­пешному речевому развитию.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Продуман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вопрос с дополнительным освещением каждого рабочего уголка, каж­дого центра. В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помещении уютно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светло и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ра­достно. Развивающая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среда организуется таким образом, чтобы способствовать совершенствованию всех сторон речи, обеспечить самостоятельность детей, стимулировать их активность и инициативность. В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кабинете представлено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достаточное количество игр и пособий для подготовки детей к обучению грамоте и развитию интереса к учебной деятельности. Обязательными в оборудовании кабинета становятся настенный и разрезной алфавит, магнитная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азбука,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кубики с буквами, слоговые таблицы, карточки со словами и знаками для составления и чтения предложений, атрибуты для игры в школу, дидактические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игры. </a:t>
            </a:r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12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74044" y="1713090"/>
            <a:ext cx="68297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Делая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акцент на развитие связной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речи, логопед оснащает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кабинет более сложными схемами и алгоритмами для составления рассказов о предметах и объектах, большим количеством серий сюжетных картинок, сюжетных картин. В центре развития связной речи в кабинете логопеда постоянно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находятся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две – три серии картинок и две – три сюжетных картины. В работе над лексическими темами используются репродукции картин известных художников. Столы для подгрупповых занятий в подготовительной к школе группе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рассчитаны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на двух человек для того, чтобы дети привыкали к работе за партами в школе в дальнейшем.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72519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74044" y="1399823"/>
            <a:ext cx="67507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latin typeface="Times New Roman"/>
                <a:ea typeface="Times New Roman"/>
              </a:rPr>
              <a:t>Список литературы</a:t>
            </a:r>
            <a:endParaRPr lang="ru-RU" sz="900" b="1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latin typeface="Times New Roman"/>
                <a:ea typeface="Times New Roman"/>
              </a:rPr>
              <a:t>Учебно-методический комплект для обеспечения коррекционно-развивающей деятельности</a:t>
            </a:r>
            <a:endParaRPr lang="ru-RU" sz="900" b="1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Левина, Р. Е. Основы теории и практики логопедии. – М.: Просвещение, 1968.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 err="1">
                <a:latin typeface="Times New Roman"/>
                <a:ea typeface="Times New Roman"/>
              </a:rPr>
              <a:t>Овчинникова</a:t>
            </a:r>
            <a:r>
              <a:rPr lang="ru-RU" sz="1200" dirty="0">
                <a:latin typeface="Times New Roman"/>
                <a:ea typeface="Times New Roman"/>
              </a:rPr>
              <a:t>, Т. С. Артикуляционная и пальчиковая гимнастика на занятиях в детском саду. – СПб.: КАРО, 2006.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Филичева, Т. Б., Туманова, Т. В., Чиркина, Г. В. Воспитание и обучение детей дошкольного возраста с общим недоразвитием речи. – М.: ДРОФА, 2009.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Филичева, Т. Б., Чиркина, Г. В. Устранение общего недоразвития речи у детей дошкольного возраста. – М., 2005.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Программы для ДОУ компенсирующего и комбинированного видов. – М.: Творческий центр «Сфера», 2008.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Программы дошкольных образовательных учреждений компенсирующего вида для детей  с нарушениями речи. – М.: «Просвещение», 2008.</a:t>
            </a:r>
            <a:endParaRPr lang="ru-RU" sz="9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200" dirty="0" err="1">
                <a:latin typeface="Times New Roman"/>
                <a:ea typeface="Times New Roman"/>
              </a:rPr>
              <a:t>Курдвановская</a:t>
            </a:r>
            <a:r>
              <a:rPr lang="ru-RU" sz="1200" dirty="0">
                <a:latin typeface="Times New Roman"/>
                <a:ea typeface="Times New Roman"/>
              </a:rPr>
              <a:t>,  Н. В. Планирование работы логопеда с детьми 5 – 7 лет. – М.: Творческий Центр «Сфера», 2007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endParaRPr lang="ru-RU" sz="900" dirty="0">
              <a:latin typeface="Times New Roman"/>
              <a:ea typeface="Times New Roman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083733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07911" y="1467264"/>
            <a:ext cx="676204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8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r>
              <a:rPr lang="ru-RU" sz="1200" dirty="0" smtClean="0">
                <a:latin typeface="Times New Roman"/>
                <a:ea typeface="Times New Roman"/>
              </a:rPr>
              <a:t>Смирнова</a:t>
            </a:r>
            <a:r>
              <a:rPr lang="ru-RU" sz="1200" dirty="0">
                <a:latin typeface="Times New Roman"/>
                <a:ea typeface="Times New Roman"/>
              </a:rPr>
              <a:t>, Л. Н. Логопедия в детском саду. Занятия с детьми 6 -7 лет с общим недоразвитием речи. – М.: Мозаика – Синтез. Творческий Центр «Сфера», 2003.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9.Цуканова</a:t>
            </a:r>
            <a:r>
              <a:rPr lang="ru-RU" sz="1200" dirty="0">
                <a:latin typeface="Times New Roman"/>
                <a:ea typeface="Times New Roman"/>
              </a:rPr>
              <a:t>, С. П., </a:t>
            </a:r>
            <a:r>
              <a:rPr lang="ru-RU" sz="1200" dirty="0" err="1">
                <a:latin typeface="Times New Roman"/>
                <a:ea typeface="Times New Roman"/>
              </a:rPr>
              <a:t>Бетц</a:t>
            </a:r>
            <a:r>
              <a:rPr lang="ru-RU" sz="1200" dirty="0">
                <a:latin typeface="Times New Roman"/>
                <a:ea typeface="Times New Roman"/>
              </a:rPr>
              <a:t>, Л. Л. Учим ребенка говорить и читать. 1,2,3 периоды. Конспекты занятий по развитию фонематической стороны речи и обучению грамоте детей старшего дошкольного возраста. – М.: Издательство «Гном и Д», </a:t>
            </a:r>
            <a:r>
              <a:rPr lang="ru-RU" sz="1200" dirty="0" smtClean="0">
                <a:latin typeface="Times New Roman"/>
                <a:ea typeface="Times New Roman"/>
              </a:rPr>
              <a:t>2007.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10.Гомзяк</a:t>
            </a:r>
            <a:r>
              <a:rPr lang="ru-RU" sz="1200" dirty="0">
                <a:latin typeface="Times New Roman"/>
                <a:ea typeface="Times New Roman"/>
              </a:rPr>
              <a:t>, О. С. Развитие Связной речи у шестилетних детей, конспекты занятий. – М.: Творческий Центр «Сфера», 2007.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11.Кузнецова</a:t>
            </a:r>
            <a:r>
              <a:rPr lang="ru-RU" sz="1200" dirty="0">
                <a:latin typeface="Times New Roman"/>
                <a:ea typeface="Times New Roman"/>
              </a:rPr>
              <a:t>, Е.В. Тихонова, Н. В. Ступеньки к школе. Обучение грамоте детей с нарушениями речи. – М.: Творческий Центр «Сфера», 2000.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12.Граб</a:t>
            </a:r>
            <a:r>
              <a:rPr lang="ru-RU" sz="1200" dirty="0">
                <a:latin typeface="Times New Roman"/>
                <a:ea typeface="Times New Roman"/>
              </a:rPr>
              <a:t>, Л. М. Тематическое планирование коррекционной работы в логопедической группе для детей 5 – 6 лет с ОНР. – М.: Издательство «Гном и Д»,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13.Коноваленко</a:t>
            </a:r>
            <a:r>
              <a:rPr lang="ru-RU" sz="1200" dirty="0">
                <a:latin typeface="Times New Roman"/>
                <a:ea typeface="Times New Roman"/>
              </a:rPr>
              <a:t>, В.В. Коноваленко, С. В. Фронтальные логопедические занятия в подготовительной группе для детей с ФФНР. – М.: Издательство «Гном и Д», 2004.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04711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30053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07911" y="1499107"/>
            <a:ext cx="67507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14.Тимонен</a:t>
            </a:r>
            <a:r>
              <a:rPr lang="ru-RU" sz="1200" dirty="0">
                <a:latin typeface="Times New Roman"/>
                <a:ea typeface="Times New Roman"/>
              </a:rPr>
              <a:t>, Е. И. Формирование лексико-грамматических навыков на занятиях по подготовке к обучению грамоте в условиях специальной группы детского сада для детей с тяжелыми нарушениями речи. – СПб, «Детство – Пресс», 2002.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15.Филичева</a:t>
            </a:r>
            <a:r>
              <a:rPr lang="ru-RU" sz="1200" dirty="0">
                <a:latin typeface="Times New Roman"/>
                <a:ea typeface="Times New Roman"/>
              </a:rPr>
              <a:t>, Т. Б. Чиркина, Г. В. Подготовка к школе детей с общим недоразвитием речи в условиях специального детского сада: В 2 ч. – М., 1993.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16.Морозова</a:t>
            </a:r>
            <a:r>
              <a:rPr lang="ru-RU" sz="1200" dirty="0">
                <a:latin typeface="Times New Roman"/>
                <a:ea typeface="Times New Roman"/>
              </a:rPr>
              <a:t>, И. А. Пушкарева, М. А. Подготовка к обучению грамоте. Для работы с детьми 6 – 7 лет с ЗПР. – М.: издательство «Мозаика – Синтез», </a:t>
            </a:r>
            <a:r>
              <a:rPr lang="ru-RU" sz="1200" dirty="0" smtClean="0">
                <a:latin typeface="Times New Roman"/>
                <a:ea typeface="Times New Roman"/>
              </a:rPr>
              <a:t>2007.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17.Быстрова</a:t>
            </a:r>
            <a:r>
              <a:rPr lang="ru-RU" sz="1200" dirty="0">
                <a:latin typeface="Times New Roman"/>
                <a:ea typeface="Times New Roman"/>
              </a:rPr>
              <a:t>, Г. А. </a:t>
            </a:r>
            <a:r>
              <a:rPr lang="ru-RU" sz="1200" dirty="0" err="1">
                <a:latin typeface="Times New Roman"/>
                <a:ea typeface="Times New Roman"/>
              </a:rPr>
              <a:t>Сизова</a:t>
            </a:r>
            <a:r>
              <a:rPr lang="ru-RU" sz="1200" dirty="0">
                <a:latin typeface="Times New Roman"/>
                <a:ea typeface="Times New Roman"/>
              </a:rPr>
              <a:t>, Э. А. Шуйская, Т. А. Логопедические игры и задания. – СПб., «</a:t>
            </a:r>
            <a:r>
              <a:rPr lang="ru-RU" sz="1200" dirty="0" err="1">
                <a:latin typeface="Times New Roman"/>
                <a:ea typeface="Times New Roman"/>
              </a:rPr>
              <a:t>Каро</a:t>
            </a:r>
            <a:r>
              <a:rPr lang="ru-RU" sz="1200" dirty="0">
                <a:latin typeface="Times New Roman"/>
                <a:ea typeface="Times New Roman"/>
              </a:rPr>
              <a:t>», 2001.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18.Коррекция </a:t>
            </a:r>
            <a:r>
              <a:rPr lang="ru-RU" sz="1200" dirty="0">
                <a:latin typeface="Times New Roman"/>
                <a:ea typeface="Times New Roman"/>
              </a:rPr>
              <a:t>речевого и психического развития детей  4 – 7 лет / под редакцией Лосева П.Н. – М.: Творческий Центр «Сфера», 2005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r>
              <a:rPr lang="ru-RU" sz="1200" dirty="0">
                <a:latin typeface="Times New Roman"/>
                <a:ea typeface="Times New Roman"/>
              </a:rPr>
              <a:t> Филичева, Т. Б. Чиркина, Г. В. Коррекционное обучение детей 5-летнего возраста с общим недоразвитием речи. – М.: 1991.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19.Лиманская</a:t>
            </a:r>
            <a:r>
              <a:rPr lang="ru-RU" sz="1200" dirty="0">
                <a:latin typeface="Times New Roman"/>
                <a:ea typeface="Times New Roman"/>
              </a:rPr>
              <a:t>, О. Н. Конспекты логопедических занятий. Первый год обучения. – М.: Творческий Центр «Сфера», 2009.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993422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0178" y="1417727"/>
            <a:ext cx="68410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20.Лиманская</a:t>
            </a:r>
            <a:r>
              <a:rPr lang="ru-RU" sz="1200" dirty="0">
                <a:latin typeface="Times New Roman"/>
                <a:ea typeface="Times New Roman"/>
              </a:rPr>
              <a:t>, О. Н. Конспекты логопедических занятий. Второй год обучения. – М.: Творческий Центр «Сфера», 2009.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21.Ткаченко</a:t>
            </a:r>
            <a:r>
              <a:rPr lang="ru-RU" sz="1200" dirty="0">
                <a:latin typeface="Times New Roman"/>
                <a:ea typeface="Times New Roman"/>
              </a:rPr>
              <a:t>, Т. А. В первом классе – без дефектов речи. – СПб., 1999.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22.Ткаченко</a:t>
            </a:r>
            <a:r>
              <a:rPr lang="ru-RU" sz="1200" dirty="0">
                <a:latin typeface="Times New Roman"/>
                <a:ea typeface="Times New Roman"/>
              </a:rPr>
              <a:t>, Т. А. Если дошкольник плохо говорит. – СПб., 1998.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23.Нищева, Н. В. Программа </a:t>
            </a:r>
            <a:r>
              <a:rPr lang="ru-RU" sz="1200" dirty="0" err="1" smtClean="0">
                <a:latin typeface="Times New Roman"/>
                <a:ea typeface="Times New Roman"/>
              </a:rPr>
              <a:t>коррекционно</a:t>
            </a:r>
            <a:r>
              <a:rPr lang="ru-RU" sz="1200" dirty="0" smtClean="0">
                <a:latin typeface="Times New Roman"/>
                <a:ea typeface="Times New Roman"/>
              </a:rPr>
              <a:t> – развивающей работы в логопедической группе детского сада для детей с общим недоразвитием речи (с 4 до 7 лет). – СПб., «Детство – Пресс, 2007.</a:t>
            </a:r>
            <a:endParaRPr lang="ru-RU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24.Лопухина</a:t>
            </a:r>
            <a:r>
              <a:rPr lang="ru-RU" sz="1200" dirty="0">
                <a:latin typeface="Times New Roman"/>
                <a:ea typeface="Times New Roman"/>
              </a:rPr>
              <a:t>, И. С. Логопедия. Речь. Движение. – М., «Дельта», 1997.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25.Агранович</a:t>
            </a:r>
            <a:r>
              <a:rPr lang="ru-RU" sz="1200" dirty="0">
                <a:latin typeface="Times New Roman"/>
                <a:ea typeface="Times New Roman"/>
              </a:rPr>
              <a:t>, З. Е. Сборник домашних заданий в помощь логопедам и родителям для преодоления лексико-грамматического недоразвития речи у дошкольников с ОНР. – СПб., «Детство – Пресс», 2009.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26.Коноваленко</a:t>
            </a:r>
            <a:r>
              <a:rPr lang="ru-RU" sz="1200" dirty="0">
                <a:latin typeface="Times New Roman"/>
                <a:ea typeface="Times New Roman"/>
              </a:rPr>
              <a:t>, В. В., Коноваленко, С. В. Индивидуально-подгрупповая работа по коррекции звукопроизношения. – М: ООО «Гном-Пресс», 1999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r>
              <a:rPr lang="ru-RU" sz="1200" dirty="0">
                <a:latin typeface="Times New Roman"/>
                <a:ea typeface="Times New Roman"/>
              </a:rPr>
              <a:t> 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27.Кузнецова</a:t>
            </a:r>
            <a:r>
              <a:rPr lang="ru-RU" sz="1200" dirty="0">
                <a:latin typeface="Times New Roman"/>
                <a:ea typeface="Times New Roman"/>
              </a:rPr>
              <a:t>, Е. В., Тихонова, И. А. Развитие и коррекция речи детей 5 – 6 лет. Сценарии занятий. – М.: Творческий центр «Сфера», 2007.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72444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96622" y="1502688"/>
            <a:ext cx="66943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28.Коноваленко</a:t>
            </a:r>
            <a:r>
              <a:rPr lang="ru-RU" sz="1200" dirty="0">
                <a:latin typeface="Times New Roman"/>
                <a:ea typeface="Times New Roman"/>
              </a:rPr>
              <a:t>, В.В. Коноваленко, С. В. Фронтальные логопедические занятия в старшей группе с ОНР. – М.: издательство «Гном и Д», 2004.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29.Нищева</a:t>
            </a:r>
            <a:r>
              <a:rPr lang="ru-RU" sz="1200" dirty="0">
                <a:latin typeface="Times New Roman"/>
                <a:ea typeface="Times New Roman"/>
              </a:rPr>
              <a:t>, Н. В. Конспекты подгрупповых логопедических занятий в средней группе детского сада для детей с ОНР. – СПб.: Издательство «Детство – Пресс»,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30.Нищева</a:t>
            </a:r>
            <a:r>
              <a:rPr lang="ru-RU" sz="1200" dirty="0">
                <a:latin typeface="Times New Roman"/>
                <a:ea typeface="Times New Roman"/>
              </a:rPr>
              <a:t>, Н. В. Конспекты подгрупповых логопедических занятий в старшей группе детского сада для детей с ОНР. – СПб.: издательство «Детство – Пресс»,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31.Смирнова</a:t>
            </a:r>
            <a:r>
              <a:rPr lang="ru-RU" sz="1200" dirty="0">
                <a:latin typeface="Times New Roman"/>
                <a:ea typeface="Times New Roman"/>
              </a:rPr>
              <a:t>, Л. Н. Логопедия в детском саду. Занятия с детьми 4 – 5 лет с общим недоразвитием речи.  – М.: Мозаика – Синтез. Творческий Центр «Сфера»,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32.Мир </a:t>
            </a:r>
            <a:r>
              <a:rPr lang="ru-RU" sz="1200" dirty="0">
                <a:latin typeface="Times New Roman"/>
                <a:ea typeface="Times New Roman"/>
              </a:rPr>
              <a:t>природы. Животные.. – СПб., «ДЕТСТВО – ПРЕСС», 2005. 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33.Живая </a:t>
            </a:r>
            <a:r>
              <a:rPr lang="ru-RU" sz="1200" dirty="0">
                <a:latin typeface="Times New Roman"/>
                <a:ea typeface="Times New Roman"/>
              </a:rPr>
              <a:t>природа. В мире растений.– СПб., «ДЕТСТВО – ПРЕСС»,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34.природа</a:t>
            </a:r>
            <a:r>
              <a:rPr lang="ru-RU" sz="1200" dirty="0">
                <a:latin typeface="Times New Roman"/>
                <a:ea typeface="Times New Roman"/>
              </a:rPr>
              <a:t>. В мире животных.– СПб., «ДЕТСТВО – ПРЕСС»,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35.Все </a:t>
            </a:r>
            <a:r>
              <a:rPr lang="ru-RU" sz="1200" dirty="0">
                <a:latin typeface="Times New Roman"/>
                <a:ea typeface="Times New Roman"/>
              </a:rPr>
              <a:t>работы хороши. Серия демонстрационных картин с методическими рекомендациями. – СПб., «ДЕТСТВО – ПРЕСС», 2005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140178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48499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5333" y="1514609"/>
            <a:ext cx="67620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36.Нищева</a:t>
            </a:r>
            <a:r>
              <a:rPr lang="ru-RU" sz="1200" dirty="0">
                <a:latin typeface="Times New Roman"/>
                <a:ea typeface="Times New Roman"/>
              </a:rPr>
              <a:t>, Н. В. Серии картинок для обучения дошкольников рассказыванию. Выпуск 1. – СПб., ДЕТСТВО – ПРЕСС,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37.Нищева</a:t>
            </a:r>
            <a:r>
              <a:rPr lang="ru-RU" sz="1200" dirty="0">
                <a:latin typeface="Times New Roman"/>
                <a:ea typeface="Times New Roman"/>
              </a:rPr>
              <a:t>, Н. В. Серии картинок для обучения дошкольников рассказыванию. Выпуск 2. – СПб., ДЕТСТВО – ПРЕСС,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38.Нищева</a:t>
            </a:r>
            <a:r>
              <a:rPr lang="ru-RU" sz="1200" dirty="0">
                <a:latin typeface="Times New Roman"/>
                <a:ea typeface="Times New Roman"/>
              </a:rPr>
              <a:t>,</a:t>
            </a:r>
            <a:r>
              <a:rPr lang="ru-RU" sz="1200" i="1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Н. В. Наш детский сад. Серия демонстрационных картин с методическими рекомендациями. – СПб.: ДЕТСТВО – ПРЕСС,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39.Нищева</a:t>
            </a:r>
            <a:r>
              <a:rPr lang="ru-RU" sz="1200" dirty="0">
                <a:latin typeface="Times New Roman"/>
                <a:ea typeface="Times New Roman"/>
              </a:rPr>
              <a:t>, Н. В.</a:t>
            </a:r>
            <a:r>
              <a:rPr lang="ru-RU" sz="1200" i="1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Все работы хороши. Детям о профессиях. Серия демонстрационных картин с методическими рекомендациями. – СПб.: ДЕТСТВО – ПРЕСС, 2005.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40.Нищева</a:t>
            </a:r>
            <a:r>
              <a:rPr lang="ru-RU" sz="1200" dirty="0">
                <a:latin typeface="Times New Roman"/>
                <a:ea typeface="Times New Roman"/>
              </a:rPr>
              <a:t>, Н. В. </a:t>
            </a:r>
            <a:r>
              <a:rPr lang="ru-RU" sz="1200" dirty="0" err="1">
                <a:latin typeface="Times New Roman"/>
                <a:ea typeface="Times New Roman"/>
              </a:rPr>
              <a:t>Играйка</a:t>
            </a:r>
            <a:r>
              <a:rPr lang="ru-RU" sz="1200" dirty="0">
                <a:latin typeface="Times New Roman"/>
                <a:ea typeface="Times New Roman"/>
              </a:rPr>
              <a:t> 1. Дидактические игры для развития речи дошкольников – СПб.: ДЕТСТВО – ПРЕСС,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41.Нищева</a:t>
            </a:r>
            <a:r>
              <a:rPr lang="ru-RU" sz="1200" dirty="0">
                <a:latin typeface="Times New Roman"/>
                <a:ea typeface="Times New Roman"/>
              </a:rPr>
              <a:t>, Н.В. </a:t>
            </a:r>
            <a:r>
              <a:rPr lang="ru-RU" sz="1200" dirty="0" err="1">
                <a:latin typeface="Times New Roman"/>
                <a:ea typeface="Times New Roman"/>
              </a:rPr>
              <a:t>Играйка</a:t>
            </a:r>
            <a:r>
              <a:rPr lang="ru-RU" sz="1200" dirty="0">
                <a:latin typeface="Times New Roman"/>
                <a:ea typeface="Times New Roman"/>
              </a:rPr>
              <a:t> 2. Дидактические игры для развития речи дошкольников – СПб.: ДЕТСТВО – ПРЕСС,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42.Нищева</a:t>
            </a:r>
            <a:r>
              <a:rPr lang="ru-RU" sz="1200" dirty="0">
                <a:latin typeface="Times New Roman"/>
                <a:ea typeface="Times New Roman"/>
              </a:rPr>
              <a:t>, Н. В. </a:t>
            </a:r>
            <a:r>
              <a:rPr lang="ru-RU" sz="1200" dirty="0" err="1">
                <a:latin typeface="Times New Roman"/>
                <a:ea typeface="Times New Roman"/>
              </a:rPr>
              <a:t>Играйка</a:t>
            </a:r>
            <a:r>
              <a:rPr lang="ru-RU" sz="1200" dirty="0">
                <a:latin typeface="Times New Roman"/>
                <a:ea typeface="Times New Roman"/>
              </a:rPr>
              <a:t> 3. Игры для развития речи дошкольников – СПб.: ДЕТСТВО – ПРЕСС,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117600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" y="47458"/>
            <a:ext cx="9144000" cy="863027"/>
            <a:chOff x="-179614" y="47458"/>
            <a:chExt cx="9383485" cy="86302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9614" y="47458"/>
              <a:ext cx="863027" cy="863027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8229600" y="6400799"/>
            <a:ext cx="974271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599" y="6400799"/>
            <a:ext cx="359229" cy="365125"/>
          </a:xfrm>
        </p:spPr>
        <p:txBody>
          <a:bodyPr/>
          <a:lstStyle/>
          <a:p>
            <a:fld id="{BA0B86C3-D961-4742-A985-E2DD5ED7371A}" type="slidenum">
              <a:rPr lang="ru-RU" sz="1100" smtClean="0"/>
              <a:t>3</a:t>
            </a:fld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65337" y="1872514"/>
            <a:ext cx="6475956" cy="2987586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solidFill>
                  <a:schemeClr val="tx1"/>
                </a:solidFill>
                <a:latin typeface="Times New Roman"/>
                <a:ea typeface="Times New Roman"/>
              </a:rPr>
              <a:t>Цель и задачи реализации Программы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/>
                <a:ea typeface="Times New Roman"/>
              </a:rPr>
              <a:t>Целью данной Программы является создание оптимальных условий для коррекционно-развивающей работы и всестороннего гармоничного развития детей с ОНР.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/>
                <a:ea typeface="Times New Roman"/>
              </a:rPr>
              <a:t>Задачи Программы:   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/>
                <a:ea typeface="Times New Roman"/>
              </a:rPr>
              <a:t>         -практическое усвоение лексических и грамматических средств языка;                            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/>
                <a:ea typeface="Times New Roman"/>
              </a:rPr>
              <a:t>         - формирование правильного произношения (воспитание артикуляционных навыков, звукопроизношения, слоговой структуры и фонематического восприятия);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/>
                <a:ea typeface="Times New Roman"/>
              </a:rPr>
              <a:t>         - подготовка к обучению грамоте;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/>
                <a:ea typeface="Times New Roman"/>
              </a:rPr>
              <a:t>         - развитие навыков связной речи.</a:t>
            </a:r>
            <a:endParaRPr lang="ru-RU" sz="1200" i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30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75643" y="1630194"/>
            <a:ext cx="66152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43.Нищева</a:t>
            </a:r>
            <a:r>
              <a:rPr lang="ru-RU" sz="1200" dirty="0">
                <a:latin typeface="Times New Roman"/>
                <a:ea typeface="Times New Roman"/>
              </a:rPr>
              <a:t>, Н. В. </a:t>
            </a:r>
            <a:r>
              <a:rPr lang="ru-RU" sz="1200" dirty="0" err="1">
                <a:latin typeface="Times New Roman"/>
                <a:ea typeface="Times New Roman"/>
              </a:rPr>
              <a:t>Играйка</a:t>
            </a:r>
            <a:r>
              <a:rPr lang="ru-RU" sz="1200" dirty="0">
                <a:latin typeface="Times New Roman"/>
                <a:ea typeface="Times New Roman"/>
              </a:rPr>
              <a:t> 5. – СПб.: ДЕТСТВО – ПРЕСС, 2005. 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44.Нищева</a:t>
            </a:r>
            <a:r>
              <a:rPr lang="ru-RU" sz="1200" dirty="0">
                <a:latin typeface="Times New Roman"/>
                <a:ea typeface="Times New Roman"/>
              </a:rPr>
              <a:t>, Н. В. </a:t>
            </a:r>
            <a:r>
              <a:rPr lang="ru-RU" sz="1200" dirty="0" err="1">
                <a:latin typeface="Times New Roman"/>
                <a:ea typeface="Times New Roman"/>
              </a:rPr>
              <a:t>Играйка</a:t>
            </a:r>
            <a:r>
              <a:rPr lang="ru-RU" sz="1200" dirty="0">
                <a:latin typeface="Times New Roman"/>
                <a:ea typeface="Times New Roman"/>
              </a:rPr>
              <a:t> 6. Грамотейка. — СПб.: «ИЗДАТЕЛЬСТВО «ДЕТСТВО-ПРЕСС»,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45.Нищева</a:t>
            </a:r>
            <a:r>
              <a:rPr lang="ru-RU" sz="1200" dirty="0">
                <a:latin typeface="Times New Roman"/>
                <a:ea typeface="Times New Roman"/>
              </a:rPr>
              <a:t>, Н. В. Речевая карта ребенка с общим недоразвитием речи (с 4 до 7 лет) – СПб.: «ИЗДАТЕЛЬСТВО «ДЕТСТВО – ПРЕСС»,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46.Нищева</a:t>
            </a:r>
            <a:r>
              <a:rPr lang="ru-RU" sz="1200" dirty="0">
                <a:latin typeface="Times New Roman"/>
                <a:ea typeface="Times New Roman"/>
              </a:rPr>
              <a:t>, Н. В. Картинный материал к речевой карте ребенка с общим недоразвитием речи (с 4 до 7 лет) – СПб.: «ИЗДАТЕЛЬСТВО «ДЕТСТВО – ПРЕСС», 2005.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47.Примерная </a:t>
            </a:r>
            <a:r>
              <a:rPr lang="ru-RU" sz="1200" dirty="0">
                <a:latin typeface="Times New Roman"/>
                <a:ea typeface="Times New Roman"/>
              </a:rPr>
              <a:t>основная общеобразовательная программа дошкольного образования «Детство». – СПб., 2014.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993422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496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31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9199" y="1578186"/>
            <a:ext cx="67168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630555" algn="l"/>
              </a:tabLst>
            </a:pPr>
            <a:r>
              <a:rPr lang="ru-RU" sz="1200" b="1" dirty="0" smtClean="0">
                <a:latin typeface="Times New Roman"/>
                <a:ea typeface="Times New Roman"/>
              </a:rPr>
              <a:t>УЧЕБНО-МЕТОДИЧЕСКАЯ ЛИТЕРАТУРА ДЛЯ РАСШИРЕНИЯ ПРОФЕССИОНАЛЬНОЙ КОМПЕТЕНТНОСТИ ПЕДАГОГОВ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 err="1" smtClean="0">
                <a:latin typeface="Times New Roman"/>
                <a:ea typeface="Times New Roman"/>
              </a:rPr>
              <a:t>Арушанова</a:t>
            </a:r>
            <a:r>
              <a:rPr lang="ru-RU" sz="1200" dirty="0">
                <a:latin typeface="Times New Roman"/>
                <a:ea typeface="Times New Roman"/>
              </a:rPr>
              <a:t>,  А. Г. </a:t>
            </a:r>
            <a:r>
              <a:rPr lang="ru-RU" sz="1200" dirty="0" err="1">
                <a:latin typeface="Times New Roman"/>
                <a:ea typeface="Times New Roman"/>
              </a:rPr>
              <a:t>Рычагова</a:t>
            </a:r>
            <a:r>
              <a:rPr lang="ru-RU" sz="1200" dirty="0">
                <a:latin typeface="Times New Roman"/>
                <a:ea typeface="Times New Roman"/>
              </a:rPr>
              <a:t>,  Е. С. Поговорки от Егорки. – М.: Карапуз, 2003.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 err="1">
                <a:latin typeface="Times New Roman"/>
                <a:ea typeface="Times New Roman"/>
              </a:rPr>
              <a:t>Арушанова</a:t>
            </a:r>
            <a:r>
              <a:rPr lang="ru-RU" sz="1200" dirty="0">
                <a:latin typeface="Times New Roman"/>
                <a:ea typeface="Times New Roman"/>
              </a:rPr>
              <a:t>,  А. Г. </a:t>
            </a:r>
            <a:r>
              <a:rPr lang="ru-RU" sz="1200" dirty="0" err="1">
                <a:latin typeface="Times New Roman"/>
                <a:ea typeface="Times New Roman"/>
              </a:rPr>
              <a:t>Рычагова</a:t>
            </a:r>
            <a:r>
              <a:rPr lang="ru-RU" sz="1200" dirty="0">
                <a:latin typeface="Times New Roman"/>
                <a:ea typeface="Times New Roman"/>
              </a:rPr>
              <a:t>, Е. С. На каждого Егорку есть поговорка. – М.: Карапуз, 2003.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Жукова, Н. С. </a:t>
            </a:r>
            <a:r>
              <a:rPr lang="ru-RU" sz="1200" dirty="0" err="1">
                <a:latin typeface="Times New Roman"/>
                <a:ea typeface="Times New Roman"/>
              </a:rPr>
              <a:t>Мастюкова</a:t>
            </a:r>
            <a:r>
              <a:rPr lang="ru-RU" sz="1200" dirty="0">
                <a:latin typeface="Times New Roman"/>
                <a:ea typeface="Times New Roman"/>
              </a:rPr>
              <a:t>, Е. М. Филичева, Т. Б. Логопедия. Преодоление общего недоразвития речи у дошкольников. – М., 1998.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Селиверстов, В. И. Речевые игры с детьми. – М.: Педагогика, 1994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Шаховская, С. Н. Худенко, Е. Д. Планы занятий логопедов в детском саду для детей с нарушениями речи. – М., 1992.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Быкова, И. А. Обучение детей грамоте в игровой форме. – СПб., «Детство – Пресс», 2005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Филичева, Т. Б., Чиркина, Г. В. Устранение общего недоразвития речи у детей дошкольного возраста. – М.: «Айрис Пресс», 2004.</a:t>
            </a:r>
            <a:endParaRPr lang="ru-RU" sz="9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Логопедия / под ред. Л. С. Волковой. – М.: 2003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16000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99785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32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07911" y="1529884"/>
            <a:ext cx="6750756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sz="1200" dirty="0" smtClean="0">
                <a:latin typeface="Times New Roman"/>
                <a:ea typeface="Times New Roman"/>
              </a:rPr>
              <a:t>9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r>
              <a:rPr lang="ru-RU" sz="1200" dirty="0" smtClean="0">
                <a:latin typeface="Times New Roman"/>
                <a:ea typeface="Times New Roman"/>
              </a:rPr>
              <a:t>Руденко</a:t>
            </a:r>
            <a:r>
              <a:rPr lang="ru-RU" sz="1200" dirty="0">
                <a:latin typeface="Times New Roman"/>
                <a:ea typeface="Times New Roman"/>
              </a:rPr>
              <a:t>,  В. И. Логопедия. Практическое пособие для логопедов, студентов и родителей. – Ростов –на – Дону. Изд-во «Феникс», 2006.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1</a:t>
            </a:r>
            <a:r>
              <a:rPr lang="ru-RU" sz="1200" dirty="0" smtClean="0">
                <a:latin typeface="Times New Roman"/>
                <a:ea typeface="Times New Roman"/>
              </a:rPr>
              <a:t>0.Седых</a:t>
            </a:r>
            <a:r>
              <a:rPr lang="ru-RU" sz="1200" dirty="0">
                <a:latin typeface="Times New Roman"/>
                <a:ea typeface="Times New Roman"/>
              </a:rPr>
              <a:t>, Н. А. Воспитание правильной речи у детей: практическая логопедия. – М.: </a:t>
            </a:r>
            <a:r>
              <a:rPr lang="ru-RU" sz="1200" dirty="0" smtClean="0">
                <a:latin typeface="Times New Roman"/>
                <a:ea typeface="Times New Roman"/>
              </a:rPr>
              <a:t>Изд-во «</a:t>
            </a:r>
            <a:r>
              <a:rPr lang="ru-RU" sz="1200" dirty="0" err="1" smtClean="0">
                <a:latin typeface="Times New Roman"/>
                <a:ea typeface="Times New Roman"/>
              </a:rPr>
              <a:t>Сталкер</a:t>
            </a:r>
            <a:r>
              <a:rPr lang="ru-RU" sz="1200" dirty="0">
                <a:latin typeface="Times New Roman"/>
                <a:ea typeface="Times New Roman"/>
              </a:rPr>
              <a:t>», 2003.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11.Полякова</a:t>
            </a:r>
            <a:r>
              <a:rPr lang="ru-RU" sz="1200" dirty="0">
                <a:latin typeface="Times New Roman"/>
                <a:ea typeface="Times New Roman"/>
              </a:rPr>
              <a:t>, М. Самоучитель по логопедии. Универсальное руководство. – М.: «Айрис Пресс», 2006.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12.Волкова</a:t>
            </a:r>
            <a:r>
              <a:rPr lang="ru-RU" sz="1200" dirty="0">
                <a:latin typeface="Times New Roman"/>
                <a:ea typeface="Times New Roman"/>
              </a:rPr>
              <a:t>, Г. А. Методика психолого-логопедического обследования </a:t>
            </a:r>
            <a:r>
              <a:rPr lang="ru-RU" sz="1200" dirty="0" smtClean="0">
                <a:latin typeface="Times New Roman"/>
                <a:ea typeface="Times New Roman"/>
              </a:rPr>
              <a:t>детей </a:t>
            </a:r>
            <a:r>
              <a:rPr lang="ru-RU" sz="1200" dirty="0">
                <a:latin typeface="Times New Roman"/>
                <a:ea typeface="Times New Roman"/>
              </a:rPr>
              <a:t>с нарушениями речи. Вопросы дифференциальной диагностики. – </a:t>
            </a:r>
            <a:r>
              <a:rPr lang="ru-RU" sz="1200" dirty="0" smtClean="0">
                <a:latin typeface="Times New Roman"/>
                <a:ea typeface="Times New Roman"/>
              </a:rPr>
              <a:t>СПб</a:t>
            </a:r>
            <a:r>
              <a:rPr lang="ru-RU" sz="1200" dirty="0">
                <a:latin typeface="Times New Roman"/>
                <a:ea typeface="Times New Roman"/>
              </a:rPr>
              <a:t>., 2008.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200" smtClean="0">
                <a:latin typeface="Times New Roman"/>
                <a:ea typeface="Times New Roman"/>
              </a:rPr>
              <a:t>13.Примерная </a:t>
            </a:r>
            <a:r>
              <a:rPr lang="ru-RU" sz="1200" dirty="0">
                <a:latin typeface="Times New Roman"/>
                <a:ea typeface="Times New Roman"/>
              </a:rPr>
              <a:t>основная общеобразовательная программа дошкольного образования «Детство». – СПб., </a:t>
            </a:r>
            <a:r>
              <a:rPr lang="ru-RU" sz="1200" dirty="0" smtClean="0">
                <a:latin typeface="Times New Roman"/>
                <a:ea typeface="Times New Roman"/>
              </a:rPr>
              <a:t>2014.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1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953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1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953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61156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14632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927" y="1394100"/>
            <a:ext cx="5386191" cy="300625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750"/>
              </a:spcBef>
              <a:spcAft>
                <a:spcPts val="12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b="1" dirty="0" smtClean="0">
                <a:latin typeface="Times New Roman"/>
                <a:ea typeface="Times New Roman"/>
                <a:cs typeface="+mn-cs"/>
              </a:rPr>
              <a:t>ПРИНЦИПЫ И ПОДХОДЫ К ФОРМИРОВАНИЮ ПРОГРАММЫ</a:t>
            </a:r>
            <a: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8889" y="1588177"/>
            <a:ext cx="6874933" cy="368265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Основой 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Программы является создание оптимальных условий для коррекционно-развивающей работы и всестороннего гармоничного развития детей с ОНР. Это достигается за счет создания 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комплекса коррекционно-развивающей работы в логопедической группе с учетом особенностей психофизического развития детей данного контингента.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Одним 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из основных принципов Программы является 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принцип </a:t>
            </a:r>
            <a:r>
              <a:rPr lang="ru-RU" sz="48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природосообразности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 учитывает общность развития нормально развивающихся детей и детей с ОНР и основывается 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на онтогенетическом принципе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, учитывая закономерности развития детской речи в норме.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Кроме того, Программа имеет в своей основе следующие принципы, изложенные во ФГОС ДО: </a:t>
            </a:r>
            <a:endParaRPr lang="ru-RU" sz="4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принцип 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индивидуализации, учета возможностей, особенностей развития и потребностей каждого ребенка; </a:t>
            </a:r>
            <a:endParaRPr lang="ru-RU" sz="4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принцип 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признания каждого ребенка полноправным участником образовательного процесса; </a:t>
            </a:r>
            <a:endParaRPr lang="ru-RU" sz="4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принцип </a:t>
            </a: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поддержки детской инициативы и формирования познавательных интересов каждого ребенка;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принципы интеграции усилий специалистов;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принцип конкретности и доступности учебного материала, соответствия требований, методов, приемов и условия образования индивидуальным и возрастным особенностям детей;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принцип систематичности и взаимосвязи учебного материала;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принцип постепенности подачи учебного материала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4800" i="1" dirty="0">
                <a:solidFill>
                  <a:schemeClr val="tx1"/>
                </a:solidFill>
                <a:latin typeface="Times New Roman"/>
                <a:ea typeface="Times New Roman"/>
              </a:rPr>
              <a:t>принцип концентрического наращивания информации в каждой из последующих возрастных групп во всех пяти образовательных областях</a:t>
            </a:r>
            <a:r>
              <a:rPr lang="ru-RU" sz="4800" b="1" i="1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4</a:t>
            </a:fld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742" y="1593434"/>
            <a:ext cx="5386191" cy="300625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400" b="1" dirty="0" smtClean="0">
                <a:latin typeface="Times New Roman"/>
                <a:ea typeface="Times New Roman"/>
                <a:cs typeface="+mn-cs"/>
              </a:rPr>
              <a:t>ЦЕЛЕВЫЕ ОРИЕНТИРЫ ОСВОЕНИЯ ПРОГРАММЫ </a:t>
            </a:r>
            <a:r>
              <a:rPr lang="ru-RU" sz="5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5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1" y="1749777"/>
            <a:ext cx="6829777" cy="378069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12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</a:t>
            </a:r>
            <a:r>
              <a:rPr lang="ru-RU" sz="1200" b="1" i="1" smtClean="0">
                <a:solidFill>
                  <a:schemeClr val="tx1"/>
                </a:solidFill>
                <a:latin typeface="Times New Roman"/>
                <a:ea typeface="Times New Roman"/>
              </a:rPr>
              <a:t>Ребенок </a:t>
            </a:r>
            <a:r>
              <a:rPr lang="ru-RU" sz="1200" b="1" i="1" dirty="0">
                <a:solidFill>
                  <a:schemeClr val="tx1"/>
                </a:solidFill>
                <a:latin typeface="Times New Roman"/>
                <a:ea typeface="Times New Roman"/>
              </a:rPr>
              <a:t>6</a:t>
            </a:r>
            <a:r>
              <a:rPr lang="ru-RU" sz="1200" b="1" i="1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лет: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понимает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обращенную речь в соответствии с параметрами возрастной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группы;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фонетически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правильно оформляет звуковую сторону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речи;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правильно передает слоговую структуру слов, используемых самостоятельной речи;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пользуется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в самостоятельной речи простыми предложениями, владеть навыками объединения их в рассказ; </a:t>
            </a:r>
            <a:endParaRPr lang="ru-RU" sz="1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элементарными навыками пересказа; владеть навыками диалогической речи; </a:t>
            </a:r>
            <a:endParaRPr lang="ru-RU" sz="1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навыками словообразования: продуцировать названия существительных от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глаголов, прилагательных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от существительных и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глагола; уменьшительно-ласкательных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и увеличительных форм существительных и проч.; </a:t>
            </a:r>
            <a:endParaRPr lang="ru-RU" sz="1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endParaRPr lang="ru-RU" sz="1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5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9198" y="1911792"/>
            <a:ext cx="6739467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7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грамматически правильно оформляет самостоятельную речь в соответствии с нормами языка; </a:t>
            </a:r>
            <a:endParaRPr lang="ru-RU" sz="1200" dirty="0">
              <a:solidFill>
                <a:prstClr val="black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lvl="0" defTabSz="6858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падежные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родовидовые окончания слов проговаривает четко; простые и почти все сложные предлоги – употребляет  адекватно; </a:t>
            </a:r>
          </a:p>
          <a:p>
            <a:pPr lvl="0" defTabSz="6858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использует в спонтанном обращении слова различных грамматических категорий (существительных, глаголов, наречий, прилагательных, местоимений и т. д.); </a:t>
            </a:r>
          </a:p>
          <a:p>
            <a:pPr lvl="0" defTabSz="6858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владеет элементами грамоты: навыками чтения и печатания букв, слогов, слов, коротких предложений в пределах программы.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64" y="1503124"/>
            <a:ext cx="5386191" cy="259002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b="1" dirty="0" smtClean="0">
                <a:latin typeface="Times New Roman"/>
                <a:ea typeface="Times New Roman"/>
                <a:cs typeface="+mn-cs"/>
              </a:rPr>
              <a:t>ЦЕЛЕВЫЕ ОРИЕНТИРЫ ОСВОЕНИЯ ПРОГРАММЫ </a:t>
            </a:r>
            <a: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1790700"/>
            <a:ext cx="6838950" cy="3570440"/>
          </a:xfrm>
        </p:spPr>
        <p:txBody>
          <a:bodyPr>
            <a:normAutofit fontScale="25000" lnSpcReduction="20000"/>
          </a:bodyPr>
          <a:lstStyle/>
          <a:p>
            <a:pPr marL="267970" algn="just">
              <a:lnSpc>
                <a:spcPct val="170000"/>
              </a:lnSpc>
              <a:spcBef>
                <a:spcPts val="0"/>
              </a:spcBef>
              <a:tabLst>
                <a:tab pos="90170" algn="l"/>
                <a:tab pos="438785" algn="l"/>
              </a:tabLst>
            </a:pPr>
            <a:r>
              <a:rPr lang="ru-RU" sz="4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Ребенок 7 лет: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обладает сформированной мотивацией к школьному обучению;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усваивает значения новых слов на основе углубленных знаний о предметах и явлениях окружающего мира;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употребляет слова, обозначающие личностные характеристики, с эмотивным значением, многозначные;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слова с противоположным и сходным значением;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осмысливать образные выражения и объяснять смысл поговорок (при необходимости прибегает к помощи взрослого);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правильно употребляет грамматические формы слова; продуктивные и непродуктивные словообразовательные модели;</a:t>
            </a:r>
          </a:p>
          <a:p>
            <a:pPr marL="1440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умеет подбирать однокоренные слова, образовывать сложные слова;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4800" dirty="0">
                <a:latin typeface="Times New Roman"/>
                <a:ea typeface="Times New Roman"/>
              </a:rPr>
              <a:t> 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7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675" y="1503124"/>
            <a:ext cx="6753225" cy="592376"/>
          </a:xfrm>
        </p:spPr>
        <p:txBody>
          <a:bodyPr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 smtClean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5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2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777" y="1395235"/>
            <a:ext cx="6660445" cy="3446614"/>
          </a:xfrm>
        </p:spPr>
        <p:txBody>
          <a:bodyPr anchor="t">
            <a:normAutofit fontScale="25000" lnSpcReduction="20000"/>
          </a:bodyPr>
          <a:lstStyle/>
          <a:p>
            <a:pPr marL="144000"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ru-RU" sz="4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умеет строить простые распространенные предложения; предложения с однородными членами; простейшие виды сложносочиненных и сложноподчиненных предложений; сложноподчиненных предложений с использование подчинительных союзов;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составляет различные виды описательных рассказов, текстов (описание, повествование, с элементами рассуждения) с соблюдением цельности и связности высказывания;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составлять творческие рассказы</a:t>
            </a:r>
            <a:r>
              <a:rPr lang="ru-RU" sz="4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;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осуществляет слуховую и </a:t>
            </a:r>
            <a:r>
              <a:rPr lang="ru-RU" sz="4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слухопроизносительную</a:t>
            </a: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дифференциацию звуков по всем дифференциальным признакам;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tx1"/>
                </a:solidFill>
                <a:latin typeface="Symbol"/>
                <a:ea typeface="Times New Roman"/>
                <a:cs typeface="Symbol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понятиями «слово» и «слог», «предложение»;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57250" algn="l"/>
                <a:tab pos="3150235" algn="ctr"/>
              </a:tabLst>
            </a:pP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8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863027"/>
            <a:chOff x="-179614" y="47458"/>
            <a:chExt cx="9383485" cy="86302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-53101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5333" y="1595793"/>
            <a:ext cx="6671734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>
              <a:lnSpc>
                <a:spcPct val="170000"/>
              </a:lnSpc>
              <a:buFont typeface="Wingdings" pitchFamily="2" charset="2"/>
              <a:buChar char="v"/>
            </a:pPr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defTabSz="685800">
              <a:lnSpc>
                <a:spcPct val="17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 </a:t>
            </a:r>
            <a:r>
              <a:rPr lang="ru-RU" sz="8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</a:rPr>
              <a:t> </a:t>
            </a:r>
          </a:p>
          <a:p>
            <a:pPr lvl="0" algn="just" defTabSz="685800">
              <a:lnSpc>
                <a:spcPct val="17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умеет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составлять графические схемы слогов, слов, предложений;</a:t>
            </a:r>
          </a:p>
          <a:p>
            <a:pPr lvl="0" algn="just" defTabSz="685800">
              <a:lnSpc>
                <a:spcPct val="17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знает печатные буквы (без употребления алфавитных названий), умеет их воспроизводить;</a:t>
            </a:r>
          </a:p>
          <a:p>
            <a:pPr lvl="0" algn="just" defTabSz="685800">
              <a:lnSpc>
                <a:spcPct val="17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правильно произносит звуки (в соответствии с онтогенезом);</a:t>
            </a:r>
          </a:p>
          <a:p>
            <a:pPr lvl="0" algn="just" defTabSz="685800">
              <a:lnSpc>
                <a:spcPct val="170000"/>
              </a:lnSpc>
              <a:buFont typeface="Wingdings" pitchFamily="2" charset="2"/>
              <a:buChar char="v"/>
            </a:pP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воспроизводит слова различной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звукослоговой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структуры (изолированно и в условиях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контекста)</a:t>
            </a:r>
            <a:endParaRPr lang="ru-RU" sz="12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1016000"/>
            <a:chOff x="-179614" y="47458"/>
            <a:chExt cx="9383485" cy="8630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3" y="47458"/>
              <a:ext cx="863027" cy="86302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69176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67ca7d2b83d9f4e0db80cb2fe722e425f3e6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4893</Words>
  <Application>Microsoft Office PowerPoint</Application>
  <PresentationFormat>Экран (4:3)</PresentationFormat>
  <Paragraphs>335</Paragraphs>
  <Slides>32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 ПРИНЦИПЫ И ПОДХОДЫ К ФОРМИРОВАНИЮ ПРОГРАММЫ </vt:lpstr>
      <vt:lpstr> ЦЕЛЕВЫЕ ОРИЕНТИРЫ ОСВОЕНИЯ ПРОГРАММЫ   </vt:lpstr>
      <vt:lpstr>Презентация PowerPoint</vt:lpstr>
      <vt:lpstr>  ЦЕЛЕВЫЕ ОРИЕНТИРЫ ОСВОЕНИЯ ПРОГРАММЫ   </vt:lpstr>
      <vt:lpstr>    </vt:lpstr>
      <vt:lpstr>Презентация PowerPoint</vt:lpstr>
      <vt:lpstr>  ФОРМЫ И СРЕДСТВА КОРРЕКЦИОННОЙ НЕПОСРЕДСТВЕННО ОБРАЗОВАТЕЛЬНОЙ ДЕЯТЕЛЬНОСТИ  </vt:lpstr>
      <vt:lpstr>    </vt:lpstr>
      <vt:lpstr>   ВЗАИМОДЕЙСТВИЕ УЧИТЕЛЯ – ЛОГОПЕДА И ВОСПИТАТЕЛЕЙ  </vt:lpstr>
      <vt:lpstr>Презентация PowerPoint</vt:lpstr>
      <vt:lpstr>Презентация PowerPoint</vt:lpstr>
      <vt:lpstr>ВЗАИМОДЕЙСТВИЕ С СЕМЬЯМИ ВОСПИТАННИКОВ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1</cp:lastModifiedBy>
  <cp:revision>25</cp:revision>
  <dcterms:created xsi:type="dcterms:W3CDTF">2013-01-18T15:56:43Z</dcterms:created>
  <dcterms:modified xsi:type="dcterms:W3CDTF">2015-02-15T14:30:53Z</dcterms:modified>
</cp:coreProperties>
</file>