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822"/>
    <a:srgbClr val="F559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981200"/>
            <a:ext cx="8229600" cy="21336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Comic Sans MS" pitchFamily="66" charset="0"/>
              </a:rPr>
              <a:t>Логопедические</a:t>
            </a:r>
            <a:br>
              <a:rPr lang="ru-RU" sz="6600" b="1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Comic Sans MS" pitchFamily="66" charset="0"/>
              </a:rPr>
              <a:t> игры</a:t>
            </a:r>
            <a:endParaRPr lang="ru-RU" sz="66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9757/78468982.2ed/0_8b814_6ce47ae7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62400"/>
            <a:ext cx="2476500" cy="2426971"/>
          </a:xfrm>
          <a:prstGeom prst="rect">
            <a:avLst/>
          </a:prstGeom>
          <a:noFill/>
        </p:spPr>
      </p:pic>
      <p:pic>
        <p:nvPicPr>
          <p:cNvPr id="3" name="Рисунок 2" descr="C:\Users\Admin\Desktop\картинки\zvuki-s-sh-v-predlozheniyakh-2.jpg"/>
          <p:cNvPicPr/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057400"/>
            <a:ext cx="114300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картинки\модные сумки фото-800x800.jpg"/>
          <p:cNvPicPr/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28600"/>
            <a:ext cx="11525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ids-master.pro/assets/images/samokatiki/kettler_scooter.jpg"/>
          <p:cNvPicPr/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819400"/>
            <a:ext cx="1200150" cy="16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d3.ru/88/74/1383483020-8874f369bfb0604fae44645be92799d2.png"/>
          <p:cNvPicPr/>
          <p:nvPr/>
        </p:nvPicPr>
        <p:blipFill>
          <a:blip r:embed="rId7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219200" y="4724400"/>
            <a:ext cx="1295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картинки\nabor1 (1)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81000"/>
            <a:ext cx="1614805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img3.imgbb.ru/2/8/9/289db5064297231bb425bbfc29fcc779.jpg"/>
          <p:cNvPicPr/>
          <p:nvPr/>
        </p:nvPicPr>
        <p:blipFill>
          <a:blip r:embed="rId9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33400"/>
            <a:ext cx="1744980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картинки\scan_51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063"/>
          <a:stretch>
            <a:fillRect/>
          </a:stretch>
        </p:blipFill>
        <p:spPr bwMode="auto">
          <a:xfrm>
            <a:off x="381000" y="2590800"/>
            <a:ext cx="1828800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картинки\scan_51.jpg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8425" y="4829175"/>
            <a:ext cx="2162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ic12.insales.ru/images/products/1/4714/12825194/%D1%80%D0%B5%D0%B7%D0%B8%D0%BD%D0%BE%D0%B2%D1%8B%D0%B5_%D1%81%D0%B0%D0%BF%D0%BE%D0%B3%D0%B8_Little_Pals_Fashion_02-1000x1000.jpg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28600"/>
            <a:ext cx="1657350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-fotki.yandex.ru/get/5642/16969765.110/0_704fd_87115ba0_M.pn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1200" y="2743200"/>
            <a:ext cx="1219200" cy="14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335279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</a:t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полетит</a:t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космос?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3962400"/>
            <a:ext cx="685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для развития фонематических представлений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формирования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звукового анализа и синтеза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Описание игры.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Педагог предлагает  рассмотреть картинки с изображениями зверей и птиц (корова, коза, фламинго, кот, медведь,  курица, крокодил, слон)  и назвать их. Затем сообщает, что они должны отправить в космос только тех животных, названия которых начинаются со звука [к]. Ребенок  выбирает картинки и с помощью компьютерной мышки  «отправляют» их на космический корабль.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thumbs.dreamstime.com/z/space-rocket-cartoon-vector-illustration-3801783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-152400"/>
            <a:ext cx="5181600" cy="464820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 cstate="email">
            <a:clrChange>
              <a:clrFrom>
                <a:srgbClr val="E0DBE1"/>
              </a:clrFrom>
              <a:clrTo>
                <a:srgbClr val="E0DBE1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086600" y="4876800"/>
            <a:ext cx="1860652" cy="17044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моя папка КОЕ\открытки раскраски рамки\рисунки\48439984_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3800" y="381000"/>
            <a:ext cx="1336675" cy="1721721"/>
          </a:xfrm>
          <a:prstGeom prst="rect">
            <a:avLst/>
          </a:prstGeom>
          <a:noFill/>
        </p:spPr>
      </p:pic>
      <p:pic>
        <p:nvPicPr>
          <p:cNvPr id="1027" name="Picture 3" descr="E:\моя папка КОЕ\открытки раскраски рамки\рисунки\fdfcf9624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43800" y="2514600"/>
            <a:ext cx="1127409" cy="1628774"/>
          </a:xfrm>
          <a:prstGeom prst="rect">
            <a:avLst/>
          </a:prstGeom>
          <a:noFill/>
        </p:spPr>
      </p:pic>
      <p:pic>
        <p:nvPicPr>
          <p:cNvPr id="1029" name="Picture 5" descr="E:\моя папка КОЕ\открытки раскраски рамки\рисунки\0740f2f77a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1643063" cy="1531938"/>
          </a:xfrm>
          <a:prstGeom prst="rect">
            <a:avLst/>
          </a:prstGeom>
          <a:noFill/>
        </p:spPr>
      </p:pic>
      <p:pic>
        <p:nvPicPr>
          <p:cNvPr id="1030" name="Picture 6" descr="E:\моя папка КОЕ\открытки раскраски рамки\рисунки\0_57a5e_25e406ea_L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438400"/>
            <a:ext cx="1552033" cy="1954213"/>
          </a:xfrm>
          <a:prstGeom prst="rect">
            <a:avLst/>
          </a:prstGeom>
          <a:noFill/>
        </p:spPr>
      </p:pic>
      <p:pic>
        <p:nvPicPr>
          <p:cNvPr id="1031" name="Picture 7" descr="E:\моя папка КОЕ\открытки раскраски рамки\рисунки\1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3400" y="4572000"/>
            <a:ext cx="1793892" cy="1752600"/>
          </a:xfrm>
          <a:prstGeom prst="rect">
            <a:avLst/>
          </a:prstGeom>
          <a:noFill/>
        </p:spPr>
      </p:pic>
      <p:pic>
        <p:nvPicPr>
          <p:cNvPr id="1032" name="Picture 8" descr="E:\моя папка КОЕ\открытки раскраски рамки\рисунки\1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495800"/>
            <a:ext cx="2408237" cy="1981200"/>
          </a:xfrm>
          <a:prstGeom prst="rect">
            <a:avLst/>
          </a:prstGeom>
          <a:noFill/>
        </p:spPr>
      </p:pic>
      <p:pic>
        <p:nvPicPr>
          <p:cNvPr id="1033" name="Picture 9" descr="E:\моя папка КОЕ\открытки раскраски рамки\рисунки\2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419600"/>
            <a:ext cx="153383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4829E-6 L -0.38507 -0.423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2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6383E-6 L -0.18976 -0.047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9436 L 0.28525 -0.527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0694E-6 L -0.03333 -0.41073 " pathEditMode="relative" ptsTypes="AA">
                                      <p:cBhvr>
                                        <p:cTn id="4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1175E-6 L 0.44357 -0.044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Помоги Буратино и </a:t>
            </a:r>
            <a:r>
              <a:rPr lang="ru-RU" b="1" dirty="0" err="1" smtClean="0">
                <a:solidFill>
                  <a:srgbClr val="C00000"/>
                </a:solidFill>
              </a:rPr>
              <a:t>Мальвине</a:t>
            </a:r>
            <a:r>
              <a:rPr lang="ru-RU" b="1" dirty="0" smtClean="0">
                <a:solidFill>
                  <a:srgbClr val="C00000"/>
                </a:solidFill>
              </a:rPr>
              <a:t> собраться в школу.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47800" y="3200400"/>
            <a:ext cx="6400800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Цели: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Развитие фонетической стороны речи (автоматизация правильного произношения звуков [</a:t>
            </a:r>
            <a:r>
              <a:rPr kumimoji="0" lang="ru-RU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и [л] </a:t>
            </a:r>
            <a:r>
              <a:rPr lang="ru-RU" sz="5900" dirty="0" smtClean="0">
                <a:solidFill>
                  <a:srgbClr val="002060"/>
                </a:solidFill>
              </a:rPr>
              <a:t>в словах, их дифференциация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5900" dirty="0" smtClean="0">
                <a:solidFill>
                  <a:srgbClr val="002060"/>
                </a:solidFill>
              </a:rPr>
              <a:t>Уточнение и активизация словаря по теме «Школьные принадлежности». </a:t>
            </a:r>
            <a:endParaRPr kumimoji="0" lang="ru-RU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7086600" cy="4648200"/>
          </a:xfrm>
        </p:spPr>
        <p:txBody>
          <a:bodyPr>
            <a:noAutofit/>
          </a:bodyPr>
          <a:lstStyle/>
          <a:p>
            <a:pPr algn="l"/>
            <a:r>
              <a:rPr lang="en-US" sz="2400" b="1" spc="50" dirty="0" err="1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Описание</a:t>
            </a:r>
            <a:r>
              <a:rPr lang="en-US" sz="2400" b="1" spc="50" dirty="0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игры</a:t>
            </a:r>
            <a:r>
              <a:rPr lang="en-US" sz="2400" b="1" spc="50" dirty="0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spc="50" dirty="0" smtClean="0">
                <a:ln w="11430"/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Логопед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предлагает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рассмотреть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и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назвать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предметные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картинки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с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изображениями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Буратино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Мальвина</a:t>
            </a:r>
            <a:r>
              <a:rPr lang="ru-RU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ручка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карандаш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тетрадь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пенал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закладка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обложка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мел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краски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фломастеры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).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Педагог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объясняет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,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что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Буратино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и </a:t>
            </a:r>
            <a:r>
              <a:rPr lang="ru-RU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кукла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Мальвина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собираются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в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школу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Нужно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дать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Буратино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школьные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принадлежности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в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названиях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которых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есть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звук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[</a:t>
            </a:r>
            <a:r>
              <a:rPr lang="ru-RU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р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], а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Мальвине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— в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названиях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которых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есть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звук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[</a:t>
            </a:r>
            <a:r>
              <a:rPr lang="ru-RU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л</a:t>
            </a:r>
            <a:r>
              <a:rPr lang="en-US" sz="24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]. </a:t>
            </a:r>
            <a:endParaRPr lang="ru-RU" sz="2400" spc="50" dirty="0">
              <a:ln w="11430"/>
              <a:solidFill>
                <a:schemeClr val="accent2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4419600"/>
            <a:ext cx="3810000" cy="1905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4419600"/>
            <a:ext cx="3886200" cy="1905000"/>
          </a:xfrm>
          <a:prstGeom prst="rect">
            <a:avLst/>
          </a:prstGeom>
          <a:solidFill>
            <a:srgbClr val="F5599C"/>
          </a:solidFill>
          <a:ln>
            <a:solidFill>
              <a:srgbClr val="F5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1524000" y="3733800"/>
            <a:ext cx="1752600" cy="1295400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943600" y="3733800"/>
            <a:ext cx="1752600" cy="1295400"/>
          </a:xfrm>
          <a:prstGeom prst="donut">
            <a:avLst/>
          </a:prstGeom>
          <a:solidFill>
            <a:srgbClr val="F5599C"/>
          </a:solidFill>
          <a:ln>
            <a:solidFill>
              <a:srgbClr val="F5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E:\моя папка КОЕ\открытки раскраски рамки\рисунки\4204503_ec3b9b98_2_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57200"/>
            <a:ext cx="2395682" cy="3162300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b/4/104/475/104475412_malvina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83864" y="304800"/>
            <a:ext cx="2460136" cy="36576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3886200" y="2286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181600" y="15240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791200" y="2286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362200" y="14478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 cstate="email">
            <a:lum bright="10000"/>
          </a:blip>
          <a:stretch>
            <a:fillRect/>
          </a:stretch>
        </p:blipFill>
        <p:spPr bwMode="auto">
          <a:xfrm>
            <a:off x="3429000" y="2971800"/>
            <a:ext cx="990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9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657600" y="14478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0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5867400" y="23622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1" cstate="email">
            <a:clrChange>
              <a:clrFrom>
                <a:srgbClr val="EFEAF0"/>
              </a:clrFrom>
              <a:clrTo>
                <a:srgbClr val="EFEAF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24384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2" cstate="email">
            <a:clrChange>
              <a:clrFrom>
                <a:srgbClr val="F2EDF3"/>
              </a:clrFrom>
              <a:clrTo>
                <a:srgbClr val="F2EDF3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209800" y="2590800"/>
            <a:ext cx="1044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allpolus.com/uploads/posts/2012-06/1340083968_cedbdfinkrvwety.jpe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28600"/>
            <a:ext cx="1140398" cy="111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4607E-6 L 0.18455 0.74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037E-6 L -0.01545 0.415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4607E-6 L -0.29878 0.614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3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6549E-6 L -0.19045 0.437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0.33871 0.28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3293E-6 L -0.34045 0.570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042E-8 L 0.21788 0.281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067E-7 L 0.27622 0.392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55042E-8 L 0.01789 0.392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9685E-6 L -0.03733 0.617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  <a:t>Помоги Маше</a:t>
            </a:r>
            <a:endParaRPr lang="ru-RU" sz="6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5908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A2822"/>
                </a:solidFill>
              </a:rPr>
              <a:t>Цели: </a:t>
            </a:r>
          </a:p>
          <a:p>
            <a:pPr algn="ctr"/>
            <a:r>
              <a:rPr lang="ru-RU" sz="3200" b="1" i="1" dirty="0" smtClean="0">
                <a:solidFill>
                  <a:srgbClr val="1A2822"/>
                </a:solidFill>
              </a:rPr>
              <a:t>Автоматизация звука [</a:t>
            </a:r>
            <a:r>
              <a:rPr lang="ru-RU" sz="3200" b="1" i="1" dirty="0" err="1" smtClean="0">
                <a:solidFill>
                  <a:srgbClr val="1A2822"/>
                </a:solidFill>
              </a:rPr>
              <a:t>ш</a:t>
            </a:r>
            <a:r>
              <a:rPr lang="ru-RU" sz="3200" b="1" i="1" dirty="0" smtClean="0">
                <a:solidFill>
                  <a:srgbClr val="1A2822"/>
                </a:solidFill>
              </a:rPr>
              <a:t>] в словах (разные позиции), дифференциация звуков [</a:t>
            </a:r>
            <a:r>
              <a:rPr lang="ru-RU" sz="3200" b="1" i="1" dirty="0" err="1" smtClean="0">
                <a:solidFill>
                  <a:srgbClr val="1A2822"/>
                </a:solidFill>
              </a:rPr>
              <a:t>ш</a:t>
            </a:r>
            <a:r>
              <a:rPr lang="ru-RU" sz="3200" b="1" i="1" dirty="0" smtClean="0">
                <a:solidFill>
                  <a:srgbClr val="1A2822"/>
                </a:solidFill>
              </a:rPr>
              <a:t>] — [с] в словах.</a:t>
            </a:r>
            <a:endParaRPr lang="ru-RU" sz="3200" b="1" i="1" dirty="0">
              <a:solidFill>
                <a:srgbClr val="1A28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8382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игры.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 объясняет, что нужно помочь Маше собрать предметы, в названиях которых есть звук [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]. А поэтому сначала стоит «убрать» все предметы, в названиях которых есть звук [с]. Ребенок с помощью компьютерной мышки  «убирает » изображения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сумки, лисы, самоката, сапог и носка.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Затем педагог объясняет, что мишка примет помощь, если он правильно будут произносить звук [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картинке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четко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произнося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 можно предложить ребенку составить с этими словами предложение.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181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Логопедические  игры</vt:lpstr>
      <vt:lpstr>Кто  полетит  в космос?</vt:lpstr>
      <vt:lpstr>Описание игры.  Педагог предлагает  рассмотреть картинки с изображениями зверей и птиц (корова, коза, фламинго, кот, медведь,  курица, крокодил, слон)  и назвать их. Затем сообщает, что они должны отправить в космос только тех животных, названия которых начинаются со звука [к]. Ребенок  выбирает картинки и с помощью компьютерной мышки  «отправляют» их на космический корабль. </vt:lpstr>
      <vt:lpstr>Слайд 4</vt:lpstr>
      <vt:lpstr>Помоги Буратино и Мальвине собраться в школу.</vt:lpstr>
      <vt:lpstr>Описание игры.  Логопед предлагает рассмотреть и назвать предметные картинки с изображениями (Буратино, Мальвина, ручка, карандаш, тетрадь, пенал, закладка, обложка, мел, краски, фломастеры). Педагог объясняет , что Буратино и кукла Мальвина собираются в школу. Нужно дать Буратино школьные принадлежности, в названиях которых есть звук [р], а Мальвине — в названиях которых есть звук [л]. </vt:lpstr>
      <vt:lpstr>Слайд 7</vt:lpstr>
      <vt:lpstr>Помоги Маше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2015-01-15T10:32:15Z</dcterms:created>
  <dcterms:modified xsi:type="dcterms:W3CDTF">2015-02-15T18:07:37Z</dcterms:modified>
</cp:coreProperties>
</file>