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4" r:id="rId3"/>
    <p:sldId id="265" r:id="rId4"/>
    <p:sldId id="266" r:id="rId5"/>
    <p:sldId id="268" r:id="rId6"/>
    <p:sldId id="267" r:id="rId7"/>
    <p:sldId id="269" r:id="rId8"/>
    <p:sldId id="270" r:id="rId9"/>
    <p:sldId id="272" r:id="rId10"/>
    <p:sldId id="273" r:id="rId11"/>
    <p:sldId id="276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6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E92DE-143F-41C8-8664-853A5CE54924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F32B0-B6D8-43F8-94B6-FC4FA3BDC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6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Определите, где находится звук Л в слове ЛУК? МОЛОКО? ПЕНАЛ? ЯБЛОКО? Посмотрите на эти картинки, какая лишняя? Почему?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F32B0-B6D8-43F8-94B6-FC4FA3BDCAD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15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Отгадайте загадки, выделяя голосом звук Ш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F32B0-B6D8-43F8-94B6-FC4FA3BDCAD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86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Упражнение «Назови ласково»,</a:t>
            </a:r>
            <a:r>
              <a:rPr lang="ru-RU" baseline="0" dirty="0" smtClean="0"/>
              <a:t> проговаривай в словах звук Ш.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F32B0-B6D8-43F8-94B6-FC4FA3BDCAD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2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4;&#1077;&#1090;&#1089;&#1082;&#1080;&#1077;%20&#1087;&#1077;&#1089;&#1085;&#1080;%20-%20&#1042;&#1077;&#1089;&#1077;&#1085;&#1085;&#1103;&#1103;%20&#1050;&#1072;&#1087;&#1077;&#1083;&#1100;%20(mp3ostrov%5b1%5d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image" Target="../media/image33.jpeg"/><Relationship Id="rId4" Type="http://schemas.openxmlformats.org/officeDocument/2006/relationships/image" Target="../media/image7.pn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33.jpeg"/><Relationship Id="rId5" Type="http://schemas.openxmlformats.org/officeDocument/2006/relationships/image" Target="../media/image10.jpeg"/><Relationship Id="rId10" Type="http://schemas.openxmlformats.org/officeDocument/2006/relationships/image" Target="../media/image35.gif"/><Relationship Id="rId4" Type="http://schemas.openxmlformats.org/officeDocument/2006/relationships/image" Target="../media/image7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37.jpeg"/><Relationship Id="rId12" Type="http://schemas.openxmlformats.org/officeDocument/2006/relationships/image" Target="../media/image3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2;&#1077;&#1089;&#1077;&#1085;&#1085;&#1080;&#1077;%20&#1075;&#1086;&#1083;&#1086;&#1089;&#1072;%20(&#1064;&#1090;&#1088;&#1072;&#1091;&#1089;%20&#1048;&#1086;&#1075;&#1072;&#1085;)%20(mp3ostrov%5b1%5d.com).mp3" TargetMode="External"/><Relationship Id="rId6" Type="http://schemas.openxmlformats.org/officeDocument/2006/relationships/image" Target="../media/image36.jpeg"/><Relationship Id="rId11" Type="http://schemas.openxmlformats.org/officeDocument/2006/relationships/image" Target="../media/image39.gif"/><Relationship Id="rId5" Type="http://schemas.openxmlformats.org/officeDocument/2006/relationships/image" Target="../media/image7.png"/><Relationship Id="rId10" Type="http://schemas.openxmlformats.org/officeDocument/2006/relationships/image" Target="../media/image38.jpeg"/><Relationship Id="rId4" Type="http://schemas.openxmlformats.org/officeDocument/2006/relationships/image" Target="../media/image6.jpeg"/><Relationship Id="rId9" Type="http://schemas.openxmlformats.org/officeDocument/2006/relationships/image" Target="../media/image9.gif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4;&#1077;&#1090;&#1089;&#1082;&#1080;&#1077;%20&#1087;&#1077;&#1089;&#1085;&#1080;%20-%20&#1042;&#1077;&#1089;&#1077;&#1085;&#1085;&#1103;&#1103;%20&#1050;&#1072;&#1087;&#1077;&#1083;&#1100;%20(mp3ostrov%5b1%5d.com)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2;&#1077;&#1089;&#1077;&#1085;&#1085;&#1080;&#1077;%20&#1075;&#1086;&#1083;&#1086;&#1089;&#1072;%20(&#1064;&#1090;&#1088;&#1072;&#1091;&#1089;%20&#1048;&#1086;&#1075;&#1072;&#1085;)%20(mp3ostrov%5b1%5d.com).mp3" TargetMode="Externa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2;&#1077;&#1089;&#1077;&#1085;&#1085;&#1080;&#1077;%20&#1075;&#1086;&#1083;&#1086;&#1089;&#1072;%20(&#1064;&#1090;&#1088;&#1072;&#1091;&#1089;%20&#1048;&#1086;&#1075;&#1072;&#1085;)%20(mp3ostrov%5b1%5d.com).mp3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77280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Логопедическое занятие</a:t>
            </a:r>
            <a:br>
              <a:rPr lang="ru-RU" sz="3600" b="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endParaRPr lang="ru-RU" sz="3600" b="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8208584" cy="1596752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«Звуки на весенней полянке</a:t>
            </a:r>
            <a:r>
              <a:rPr lang="ru-RU" sz="4800" b="1" dirty="0" smtClean="0">
                <a:solidFill>
                  <a:srgbClr val="FF0000"/>
                </a:solidFill>
              </a:rPr>
              <a:t>»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Учитель-логопед: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Шварц Ольга Валерьевна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д/с Березка, с.Иогач, 2012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Детские песни - Весенняя Капель (mp3ostrov[1]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83768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94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ook-2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08920"/>
            <a:ext cx="1600879" cy="14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927908lnh9r64j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2204864"/>
            <a:ext cx="1255885" cy="1871634"/>
          </a:xfrm>
          <a:prstGeom prst="rect">
            <a:avLst/>
          </a:prstGeom>
        </p:spPr>
      </p:pic>
      <p:pic>
        <p:nvPicPr>
          <p:cNvPr id="13" name="Рисунок 12" descr="1212812880_12801731458.jpg"/>
          <p:cNvPicPr>
            <a:picLocks noChangeAspect="1"/>
          </p:cNvPicPr>
          <p:nvPr/>
        </p:nvPicPr>
        <p:blipFill>
          <a:blip r:embed="rId5" cstate="print"/>
          <a:srcRect l="18597" r="4641" b="4982"/>
          <a:stretch>
            <a:fillRect/>
          </a:stretch>
        </p:blipFill>
        <p:spPr>
          <a:xfrm>
            <a:off x="1763688" y="4581128"/>
            <a:ext cx="1724424" cy="1599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9885.jpg"/>
          <p:cNvPicPr>
            <a:picLocks noChangeAspect="1"/>
          </p:cNvPicPr>
          <p:nvPr/>
        </p:nvPicPr>
        <p:blipFill>
          <a:blip r:embed="rId6" cstate="print"/>
          <a:srcRect l="7875" t="6128" r="9439" b="5011"/>
          <a:stretch>
            <a:fillRect/>
          </a:stretch>
        </p:blipFill>
        <p:spPr>
          <a:xfrm>
            <a:off x="7308304" y="4437112"/>
            <a:ext cx="151216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329304607_icons_vesna.jpg"/>
          <p:cNvPicPr>
            <a:picLocks noChangeAspect="1"/>
          </p:cNvPicPr>
          <p:nvPr/>
        </p:nvPicPr>
        <p:blipFill>
          <a:blip r:embed="rId7" cstate="print"/>
          <a:srcRect l="3536" t="47900" r="61991" b="35300"/>
          <a:stretch>
            <a:fillRect/>
          </a:stretch>
        </p:blipFill>
        <p:spPr>
          <a:xfrm>
            <a:off x="4499992" y="5357562"/>
            <a:ext cx="1800200" cy="1252313"/>
          </a:xfrm>
          <a:prstGeom prst="rect">
            <a:avLst/>
          </a:prstGeom>
        </p:spPr>
      </p:pic>
      <p:pic>
        <p:nvPicPr>
          <p:cNvPr id="3" name="Рисунок 2" descr="66523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2421" y="757482"/>
            <a:ext cx="3729380" cy="3052518"/>
          </a:xfrm>
          <a:prstGeom prst="rect">
            <a:avLst/>
          </a:prstGeom>
        </p:spPr>
      </p:pic>
      <p:pic>
        <p:nvPicPr>
          <p:cNvPr id="10" name="Рисунок 9" descr="f294a7d12821.jpg"/>
          <p:cNvPicPr>
            <a:picLocks noChangeAspect="1"/>
          </p:cNvPicPr>
          <p:nvPr/>
        </p:nvPicPr>
        <p:blipFill>
          <a:blip r:embed="rId9" cstate="print"/>
          <a:srcRect r="427" b="16925"/>
          <a:stretch>
            <a:fillRect/>
          </a:stretch>
        </p:blipFill>
        <p:spPr>
          <a:xfrm>
            <a:off x="899592" y="260648"/>
            <a:ext cx="1749422" cy="2187624"/>
          </a:xfrm>
          <a:prstGeom prst="rect">
            <a:avLst/>
          </a:prstGeom>
        </p:spPr>
      </p:pic>
      <p:pic>
        <p:nvPicPr>
          <p:cNvPr id="11" name="Рисунок 10" descr="434904448.jpg"/>
          <p:cNvPicPr>
            <a:picLocks noChangeAspect="1"/>
          </p:cNvPicPr>
          <p:nvPr/>
        </p:nvPicPr>
        <p:blipFill>
          <a:blip r:embed="rId10" cstate="print"/>
          <a:srcRect l="5040" r="9282" b="6762"/>
          <a:stretch>
            <a:fillRect/>
          </a:stretch>
        </p:blipFill>
        <p:spPr>
          <a:xfrm>
            <a:off x="7236296" y="332656"/>
            <a:ext cx="1440160" cy="1567233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ook-2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08920"/>
            <a:ext cx="1600879" cy="14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927908lnh9r64j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2204864"/>
            <a:ext cx="1255885" cy="1871634"/>
          </a:xfrm>
          <a:prstGeom prst="rect">
            <a:avLst/>
          </a:prstGeom>
        </p:spPr>
      </p:pic>
      <p:pic>
        <p:nvPicPr>
          <p:cNvPr id="13" name="Рисунок 12" descr="1212812880_12801731458.jpg"/>
          <p:cNvPicPr>
            <a:picLocks noChangeAspect="1"/>
          </p:cNvPicPr>
          <p:nvPr/>
        </p:nvPicPr>
        <p:blipFill>
          <a:blip r:embed="rId5" cstate="print"/>
          <a:srcRect l="18597" r="4641" b="4982"/>
          <a:stretch>
            <a:fillRect/>
          </a:stretch>
        </p:blipFill>
        <p:spPr>
          <a:xfrm>
            <a:off x="2051720" y="4797152"/>
            <a:ext cx="1724424" cy="1599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9885.jpg"/>
          <p:cNvPicPr>
            <a:picLocks noChangeAspect="1"/>
          </p:cNvPicPr>
          <p:nvPr/>
        </p:nvPicPr>
        <p:blipFill>
          <a:blip r:embed="rId6" cstate="print"/>
          <a:srcRect l="7875" t="6128" r="9439" b="5011"/>
          <a:stretch>
            <a:fillRect/>
          </a:stretch>
        </p:blipFill>
        <p:spPr>
          <a:xfrm>
            <a:off x="7308304" y="4437112"/>
            <a:ext cx="151216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329304607_icons_vesna.jpg"/>
          <p:cNvPicPr>
            <a:picLocks noChangeAspect="1"/>
          </p:cNvPicPr>
          <p:nvPr/>
        </p:nvPicPr>
        <p:blipFill>
          <a:blip r:embed="rId7" cstate="print"/>
          <a:srcRect l="3536" t="47900" r="61991" b="35300"/>
          <a:stretch>
            <a:fillRect/>
          </a:stretch>
        </p:blipFill>
        <p:spPr>
          <a:xfrm>
            <a:off x="4499992" y="5357562"/>
            <a:ext cx="1800200" cy="1252313"/>
          </a:xfrm>
          <a:prstGeom prst="rect">
            <a:avLst/>
          </a:prstGeom>
        </p:spPr>
      </p:pic>
      <p:pic>
        <p:nvPicPr>
          <p:cNvPr id="3" name="Рисунок 2" descr="66523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19400" y="819853"/>
            <a:ext cx="3886200" cy="3180876"/>
          </a:xfrm>
          <a:prstGeom prst="rect">
            <a:avLst/>
          </a:prstGeom>
        </p:spPr>
      </p:pic>
      <p:pic>
        <p:nvPicPr>
          <p:cNvPr id="10" name="Рисунок 9" descr="f294a7d12821.jpg"/>
          <p:cNvPicPr>
            <a:picLocks noChangeAspect="1"/>
          </p:cNvPicPr>
          <p:nvPr/>
        </p:nvPicPr>
        <p:blipFill>
          <a:blip r:embed="rId9" cstate="print"/>
          <a:srcRect r="427" b="16925"/>
          <a:stretch>
            <a:fillRect/>
          </a:stretch>
        </p:blipFill>
        <p:spPr>
          <a:xfrm>
            <a:off x="899592" y="260648"/>
            <a:ext cx="1749422" cy="2187624"/>
          </a:xfrm>
          <a:prstGeom prst="rect">
            <a:avLst/>
          </a:prstGeom>
        </p:spPr>
      </p:pic>
      <p:pic>
        <p:nvPicPr>
          <p:cNvPr id="11" name="Рисунок 10" descr="40c7c69f1141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709590">
            <a:off x="179512" y="5013176"/>
            <a:ext cx="1738784" cy="1193192"/>
          </a:xfrm>
          <a:prstGeom prst="rect">
            <a:avLst/>
          </a:prstGeom>
        </p:spPr>
      </p:pic>
      <p:pic>
        <p:nvPicPr>
          <p:cNvPr id="12" name="Рисунок 11" descr="434904448.jpg"/>
          <p:cNvPicPr>
            <a:picLocks noChangeAspect="1"/>
          </p:cNvPicPr>
          <p:nvPr/>
        </p:nvPicPr>
        <p:blipFill>
          <a:blip r:embed="rId11" cstate="print"/>
          <a:srcRect l="5040" r="9282" b="6762"/>
          <a:stretch>
            <a:fillRect/>
          </a:stretch>
        </p:blipFill>
        <p:spPr>
          <a:xfrm>
            <a:off x="7236296" y="332656"/>
            <a:ext cx="1440160" cy="1567233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ook-26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268" y="2708920"/>
            <a:ext cx="1387123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927908lnh9r64j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8115" y="1340768"/>
            <a:ext cx="1255885" cy="1871634"/>
          </a:xfrm>
          <a:prstGeom prst="rect">
            <a:avLst/>
          </a:prstGeom>
        </p:spPr>
      </p:pic>
      <p:pic>
        <p:nvPicPr>
          <p:cNvPr id="13" name="Рисунок 12" descr="1212812880_12801731458.jpg"/>
          <p:cNvPicPr>
            <a:picLocks noChangeAspect="1"/>
          </p:cNvPicPr>
          <p:nvPr/>
        </p:nvPicPr>
        <p:blipFill>
          <a:blip r:embed="rId6" cstate="print"/>
          <a:srcRect l="18597" r="4641" b="4982"/>
          <a:stretch>
            <a:fillRect/>
          </a:stretch>
        </p:blipFill>
        <p:spPr>
          <a:xfrm>
            <a:off x="2195736" y="5199572"/>
            <a:ext cx="1368152" cy="1268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9885.jpg"/>
          <p:cNvPicPr>
            <a:picLocks noChangeAspect="1"/>
          </p:cNvPicPr>
          <p:nvPr/>
        </p:nvPicPr>
        <p:blipFill>
          <a:blip r:embed="rId7" cstate="print"/>
          <a:srcRect l="7875" t="6128" r="9439" b="5011"/>
          <a:stretch>
            <a:fillRect/>
          </a:stretch>
        </p:blipFill>
        <p:spPr>
          <a:xfrm>
            <a:off x="7092280" y="4941168"/>
            <a:ext cx="109501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329304607_icons_vesna.jpg"/>
          <p:cNvPicPr>
            <a:picLocks noChangeAspect="1"/>
          </p:cNvPicPr>
          <p:nvPr/>
        </p:nvPicPr>
        <p:blipFill>
          <a:blip r:embed="rId8" cstate="print"/>
          <a:srcRect l="3536" t="47900" r="61991" b="35300"/>
          <a:stretch>
            <a:fillRect/>
          </a:stretch>
        </p:blipFill>
        <p:spPr>
          <a:xfrm>
            <a:off x="4572000" y="5229200"/>
            <a:ext cx="1552673" cy="1080120"/>
          </a:xfrm>
          <a:prstGeom prst="rect">
            <a:avLst/>
          </a:prstGeom>
        </p:spPr>
      </p:pic>
      <p:pic>
        <p:nvPicPr>
          <p:cNvPr id="3" name="Рисунок 2" descr="665236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37576" y="855628"/>
            <a:ext cx="4044224" cy="3310219"/>
          </a:xfrm>
          <a:prstGeom prst="rect">
            <a:avLst/>
          </a:prstGeom>
        </p:spPr>
      </p:pic>
      <p:pic>
        <p:nvPicPr>
          <p:cNvPr id="10" name="Рисунок 9" descr="f294a7d12821.jpg"/>
          <p:cNvPicPr>
            <a:picLocks noChangeAspect="1"/>
          </p:cNvPicPr>
          <p:nvPr/>
        </p:nvPicPr>
        <p:blipFill>
          <a:blip r:embed="rId10" cstate="print"/>
          <a:srcRect r="427" b="16925"/>
          <a:stretch>
            <a:fillRect/>
          </a:stretch>
        </p:blipFill>
        <p:spPr>
          <a:xfrm>
            <a:off x="1403648" y="548680"/>
            <a:ext cx="1173581" cy="1467544"/>
          </a:xfrm>
          <a:prstGeom prst="rect">
            <a:avLst/>
          </a:prstGeom>
        </p:spPr>
      </p:pic>
      <p:pic>
        <p:nvPicPr>
          <p:cNvPr id="11" name="Рисунок 10" descr="Guk-olen_!_.gif"/>
          <p:cNvPicPr>
            <a:picLocks noChangeAspect="1"/>
          </p:cNvPicPr>
          <p:nvPr/>
        </p:nvPicPr>
        <p:blipFill>
          <a:blip r:embed="rId11" cstate="print"/>
          <a:srcRect l="13230" t="14566" r="4556" b="9689"/>
          <a:stretch>
            <a:fillRect/>
          </a:stretch>
        </p:blipFill>
        <p:spPr>
          <a:xfrm>
            <a:off x="7596336" y="3501008"/>
            <a:ext cx="1296144" cy="1152128"/>
          </a:xfrm>
          <a:prstGeom prst="rect">
            <a:avLst/>
          </a:prstGeom>
        </p:spPr>
      </p:pic>
      <p:pic>
        <p:nvPicPr>
          <p:cNvPr id="12" name="Рисунок 11" descr="40c7c69f1141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0709590">
            <a:off x="179512" y="5013176"/>
            <a:ext cx="1738784" cy="1193192"/>
          </a:xfrm>
          <a:prstGeom prst="rect">
            <a:avLst/>
          </a:prstGeom>
        </p:spPr>
      </p:pic>
      <p:pic>
        <p:nvPicPr>
          <p:cNvPr id="14" name="Рисунок 13" descr="434904448.jpg"/>
          <p:cNvPicPr>
            <a:picLocks noChangeAspect="1"/>
          </p:cNvPicPr>
          <p:nvPr/>
        </p:nvPicPr>
        <p:blipFill>
          <a:blip r:embed="rId13" cstate="print"/>
          <a:srcRect l="5040" r="9282" b="6762"/>
          <a:stretch>
            <a:fillRect/>
          </a:stretch>
        </p:blipFill>
        <p:spPr>
          <a:xfrm>
            <a:off x="6948264" y="332656"/>
            <a:ext cx="1134476" cy="1234577"/>
          </a:xfrm>
          <a:prstGeom prst="rect">
            <a:avLst/>
          </a:prstGeom>
        </p:spPr>
      </p:pic>
      <p:pic>
        <p:nvPicPr>
          <p:cNvPr id="15" name="Весенние голоса (Штраус Иоган) (mp3ostrov[1]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3251348" y="3501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6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03648" y="2564904"/>
            <a:ext cx="166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чём сидят?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2204864"/>
            <a:ext cx="211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Кто охраняет дом?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445224"/>
            <a:ext cx="1728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Чем солят суп?</a:t>
            </a:r>
            <a:endParaRPr lang="ru-RU" dirty="0"/>
          </a:p>
        </p:txBody>
      </p:sp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0_8014e_16e42a74_L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1219200"/>
            <a:ext cx="3477881" cy="4062946"/>
          </a:xfrm>
          <a:prstGeom prst="rect">
            <a:avLst/>
          </a:prstGeom>
        </p:spPr>
      </p:pic>
      <p:pic>
        <p:nvPicPr>
          <p:cNvPr id="16" name="Детские песни - Весенняя Капель (mp3ostrov[1]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63888" y="3573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0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Рисунок 17" descr="0_1a06a_885cc711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60648"/>
            <a:ext cx="2034255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0006-017-Berjo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869160"/>
            <a:ext cx="1284309" cy="1656184"/>
          </a:xfrm>
          <a:prstGeom prst="rect">
            <a:avLst/>
          </a:prstGeom>
        </p:spPr>
      </p:pic>
      <p:pic>
        <p:nvPicPr>
          <p:cNvPr id="5" name="Рисунок 4" descr="rook-26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2708920"/>
            <a:ext cx="1356093" cy="119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927908lnh9r64j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476672"/>
            <a:ext cx="1255885" cy="1871634"/>
          </a:xfrm>
          <a:prstGeom prst="rect">
            <a:avLst/>
          </a:prstGeom>
        </p:spPr>
      </p:pic>
      <p:pic>
        <p:nvPicPr>
          <p:cNvPr id="12" name="Рисунок 11" descr="post-19981-116593110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9632" y="4509120"/>
            <a:ext cx="1561955" cy="2060848"/>
          </a:xfrm>
          <a:prstGeom prst="rect">
            <a:avLst/>
          </a:prstGeom>
        </p:spPr>
      </p:pic>
      <p:pic>
        <p:nvPicPr>
          <p:cNvPr id="3" name="Рисунок 2" descr="665236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65968" y="499610"/>
            <a:ext cx="4044432" cy="3310389"/>
          </a:xfrm>
          <a:prstGeom prst="rect">
            <a:avLst/>
          </a:prstGeom>
        </p:spPr>
      </p:pic>
      <p:pic>
        <p:nvPicPr>
          <p:cNvPr id="13" name="Рисунок 12" descr="1212812880_12801731458.jpg"/>
          <p:cNvPicPr>
            <a:picLocks noChangeAspect="1"/>
          </p:cNvPicPr>
          <p:nvPr/>
        </p:nvPicPr>
        <p:blipFill>
          <a:blip r:embed="rId10" cstate="print"/>
          <a:srcRect l="18597" r="4641" b="4982"/>
          <a:stretch>
            <a:fillRect/>
          </a:stretch>
        </p:blipFill>
        <p:spPr>
          <a:xfrm>
            <a:off x="3707904" y="4869160"/>
            <a:ext cx="1724424" cy="1599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%D0%BD%D0%BE%D0%B2%D0%BE%D0%B3%D0%BE%D0%B4%D0%BD%D1%8F%D1%8F-%D1%91%D0%BB%D0%BA%D0%B0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9824" y="2564904"/>
            <a:ext cx="1584176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Весенние голоса (Штраус Иоган) (mp3ostrov[1]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3419872" y="3573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4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643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ook-2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20888"/>
            <a:ext cx="1356093" cy="119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927908lnh9r64j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476672"/>
            <a:ext cx="1255885" cy="1871634"/>
          </a:xfrm>
          <a:prstGeom prst="rect">
            <a:avLst/>
          </a:prstGeom>
        </p:spPr>
      </p:pic>
      <p:pic>
        <p:nvPicPr>
          <p:cNvPr id="3" name="Рисунок 2" descr="66523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31451" y="563510"/>
            <a:ext cx="3731350" cy="3054130"/>
          </a:xfrm>
          <a:prstGeom prst="rect">
            <a:avLst/>
          </a:prstGeom>
        </p:spPr>
      </p:pic>
      <p:pic>
        <p:nvPicPr>
          <p:cNvPr id="13" name="Рисунок 12" descr="1212812880_12801731458.jpg"/>
          <p:cNvPicPr>
            <a:picLocks noChangeAspect="1"/>
          </p:cNvPicPr>
          <p:nvPr/>
        </p:nvPicPr>
        <p:blipFill>
          <a:blip r:embed="rId6" cstate="print"/>
          <a:srcRect l="18597" r="4641" b="4982"/>
          <a:stretch>
            <a:fillRect/>
          </a:stretch>
        </p:blipFill>
        <p:spPr>
          <a:xfrm>
            <a:off x="2843808" y="5013176"/>
            <a:ext cx="1724424" cy="1599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9885.jpg"/>
          <p:cNvPicPr>
            <a:picLocks noChangeAspect="1"/>
          </p:cNvPicPr>
          <p:nvPr/>
        </p:nvPicPr>
        <p:blipFill>
          <a:blip r:embed="rId7" cstate="print"/>
          <a:srcRect l="7875" t="6128" r="9439" b="5011"/>
          <a:stretch>
            <a:fillRect/>
          </a:stretch>
        </p:blipFill>
        <p:spPr>
          <a:xfrm>
            <a:off x="7452320" y="4635990"/>
            <a:ext cx="1368152" cy="1889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0_8405d_a0846692_XL.jpg"/>
          <p:cNvPicPr>
            <a:picLocks noChangeAspect="1"/>
          </p:cNvPicPr>
          <p:nvPr/>
        </p:nvPicPr>
        <p:blipFill>
          <a:blip r:embed="rId4" cstate="print"/>
          <a:srcRect l="2081" t="3716" r="3917" b="1817"/>
          <a:stretch>
            <a:fillRect/>
          </a:stretch>
        </p:blipFill>
        <p:spPr>
          <a:xfrm>
            <a:off x="5943600" y="1003598"/>
            <a:ext cx="1353625" cy="1466428"/>
          </a:xfrm>
          <a:prstGeom prst="rect">
            <a:avLst/>
          </a:prstGeom>
        </p:spPr>
      </p:pic>
      <p:pic>
        <p:nvPicPr>
          <p:cNvPr id="8" name="Рисунок 7" descr="p_37645_1_gallerybig.jpg"/>
          <p:cNvPicPr>
            <a:picLocks noChangeAspect="1"/>
          </p:cNvPicPr>
          <p:nvPr/>
        </p:nvPicPr>
        <p:blipFill>
          <a:blip r:embed="rId5" cstate="print"/>
          <a:srcRect r="-447"/>
          <a:stretch>
            <a:fillRect/>
          </a:stretch>
        </p:blipFill>
        <p:spPr>
          <a:xfrm>
            <a:off x="6172200" y="4142350"/>
            <a:ext cx="1299574" cy="1496479"/>
          </a:xfrm>
          <a:prstGeom prst="rect">
            <a:avLst/>
          </a:prstGeom>
        </p:spPr>
      </p:pic>
      <p:pic>
        <p:nvPicPr>
          <p:cNvPr id="9" name="Рисунок 8" descr="38970_16533-700x500.jpg"/>
          <p:cNvPicPr>
            <a:picLocks noChangeAspect="1"/>
          </p:cNvPicPr>
          <p:nvPr/>
        </p:nvPicPr>
        <p:blipFill>
          <a:blip r:embed="rId6" cstate="print"/>
          <a:srcRect l="21906" t="5904" r="24460" b="11445"/>
          <a:stretch>
            <a:fillRect/>
          </a:stretch>
        </p:blipFill>
        <p:spPr>
          <a:xfrm>
            <a:off x="1470303" y="1008866"/>
            <a:ext cx="1301498" cy="1505734"/>
          </a:xfrm>
          <a:prstGeom prst="rect">
            <a:avLst/>
          </a:prstGeom>
        </p:spPr>
      </p:pic>
      <p:pic>
        <p:nvPicPr>
          <p:cNvPr id="10" name="Рисунок 9" descr="10880615.jpg"/>
          <p:cNvPicPr>
            <a:picLocks noChangeAspect="1"/>
          </p:cNvPicPr>
          <p:nvPr/>
        </p:nvPicPr>
        <p:blipFill>
          <a:blip r:embed="rId7" cstate="print"/>
          <a:srcRect l="3617" t="3963" r="4145" b="12854"/>
          <a:stretch>
            <a:fillRect/>
          </a:stretch>
        </p:blipFill>
        <p:spPr>
          <a:xfrm>
            <a:off x="1394892" y="4719638"/>
            <a:ext cx="2033736" cy="1355824"/>
          </a:xfrm>
          <a:prstGeom prst="rect">
            <a:avLst/>
          </a:prstGeom>
        </p:spPr>
      </p:pic>
      <p:sp>
        <p:nvSpPr>
          <p:cNvPr id="23" name="Багетная рамка 22"/>
          <p:cNvSpPr/>
          <p:nvPr/>
        </p:nvSpPr>
        <p:spPr>
          <a:xfrm>
            <a:off x="1907704" y="2996952"/>
            <a:ext cx="432048" cy="504056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агетная рамка 23"/>
          <p:cNvSpPr/>
          <p:nvPr/>
        </p:nvSpPr>
        <p:spPr>
          <a:xfrm>
            <a:off x="2339752" y="2996952"/>
            <a:ext cx="432048" cy="504056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агетная рамка 24"/>
          <p:cNvSpPr/>
          <p:nvPr/>
        </p:nvSpPr>
        <p:spPr>
          <a:xfrm>
            <a:off x="2771800" y="2996952"/>
            <a:ext cx="432048" cy="504056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агетная рамка 25"/>
          <p:cNvSpPr/>
          <p:nvPr/>
        </p:nvSpPr>
        <p:spPr>
          <a:xfrm>
            <a:off x="1979712" y="6165304"/>
            <a:ext cx="432048" cy="504056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агетная рамка 26"/>
          <p:cNvSpPr/>
          <p:nvPr/>
        </p:nvSpPr>
        <p:spPr>
          <a:xfrm>
            <a:off x="1547664" y="6165304"/>
            <a:ext cx="432048" cy="504056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агетная рамка 27"/>
          <p:cNvSpPr/>
          <p:nvPr/>
        </p:nvSpPr>
        <p:spPr>
          <a:xfrm>
            <a:off x="1115616" y="6165304"/>
            <a:ext cx="432048" cy="504056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агетная рамка 28"/>
          <p:cNvSpPr/>
          <p:nvPr/>
        </p:nvSpPr>
        <p:spPr>
          <a:xfrm>
            <a:off x="7596336" y="6093296"/>
            <a:ext cx="432048" cy="504056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агетная рамка 29"/>
          <p:cNvSpPr/>
          <p:nvPr/>
        </p:nvSpPr>
        <p:spPr>
          <a:xfrm>
            <a:off x="7164288" y="6093296"/>
            <a:ext cx="432048" cy="504056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гетная рамка 30"/>
          <p:cNvSpPr/>
          <p:nvPr/>
        </p:nvSpPr>
        <p:spPr>
          <a:xfrm>
            <a:off x="6732240" y="6093296"/>
            <a:ext cx="432048" cy="504056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агетная рамка 31"/>
          <p:cNvSpPr/>
          <p:nvPr/>
        </p:nvSpPr>
        <p:spPr>
          <a:xfrm>
            <a:off x="7380312" y="2708920"/>
            <a:ext cx="432048" cy="504056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агетная рамка 32"/>
          <p:cNvSpPr/>
          <p:nvPr/>
        </p:nvSpPr>
        <p:spPr>
          <a:xfrm>
            <a:off x="6948264" y="2708920"/>
            <a:ext cx="432048" cy="504056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агетная рамка 33"/>
          <p:cNvSpPr/>
          <p:nvPr/>
        </p:nvSpPr>
        <p:spPr>
          <a:xfrm>
            <a:off x="6516216" y="2708920"/>
            <a:ext cx="432048" cy="504056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30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ook-2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08920"/>
            <a:ext cx="1600879" cy="14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927908lnh9r64j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476672"/>
            <a:ext cx="1255885" cy="1871634"/>
          </a:xfrm>
          <a:prstGeom prst="rect">
            <a:avLst/>
          </a:prstGeom>
        </p:spPr>
      </p:pic>
      <p:pic>
        <p:nvPicPr>
          <p:cNvPr id="13" name="Рисунок 12" descr="1212812880_12801731458.jpg"/>
          <p:cNvPicPr>
            <a:picLocks noChangeAspect="1"/>
          </p:cNvPicPr>
          <p:nvPr/>
        </p:nvPicPr>
        <p:blipFill>
          <a:blip r:embed="rId5" cstate="print"/>
          <a:srcRect l="18597" r="4641" b="4982"/>
          <a:stretch>
            <a:fillRect/>
          </a:stretch>
        </p:blipFill>
        <p:spPr>
          <a:xfrm>
            <a:off x="1763688" y="4581128"/>
            <a:ext cx="1724424" cy="1599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9885.jpg"/>
          <p:cNvPicPr>
            <a:picLocks noChangeAspect="1"/>
          </p:cNvPicPr>
          <p:nvPr/>
        </p:nvPicPr>
        <p:blipFill>
          <a:blip r:embed="rId6" cstate="print"/>
          <a:srcRect l="7875" t="6128" r="9439" b="5011"/>
          <a:stretch>
            <a:fillRect/>
          </a:stretch>
        </p:blipFill>
        <p:spPr>
          <a:xfrm>
            <a:off x="7308304" y="4437112"/>
            <a:ext cx="151216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329304607_icons_vesna.jpg"/>
          <p:cNvPicPr>
            <a:picLocks noChangeAspect="1"/>
          </p:cNvPicPr>
          <p:nvPr/>
        </p:nvPicPr>
        <p:blipFill>
          <a:blip r:embed="rId7" cstate="print"/>
          <a:srcRect l="3536" t="47900" r="61991" b="35300"/>
          <a:stretch>
            <a:fillRect/>
          </a:stretch>
        </p:blipFill>
        <p:spPr>
          <a:xfrm>
            <a:off x="4621505" y="5301209"/>
            <a:ext cx="1759696" cy="1224136"/>
          </a:xfrm>
          <a:prstGeom prst="rect">
            <a:avLst/>
          </a:prstGeom>
        </p:spPr>
      </p:pic>
      <p:pic>
        <p:nvPicPr>
          <p:cNvPr id="3" name="Рисунок 2" descr="66523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59324" y="882222"/>
            <a:ext cx="3670076" cy="3003977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3913870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648751"/>
            <a:ext cx="3600400" cy="2058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d1bccc3c3c76f6c2e700c4f22f88e22_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473347"/>
            <a:ext cx="2385392" cy="3122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0_17c38_e8758226_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6228" y="4084164"/>
            <a:ext cx="3096172" cy="2322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_7fb3c_298c68d3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800" y="682706"/>
            <a:ext cx="3181671" cy="2386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99592" y="908720"/>
            <a:ext cx="1854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</a:rPr>
              <a:t>Пьет бензин как молоко</a:t>
            </a:r>
          </a:p>
          <a:p>
            <a:r>
              <a:rPr lang="ru-RU" sz="1100" dirty="0" smtClean="0">
                <a:solidFill>
                  <a:srgbClr val="0070C0"/>
                </a:solidFill>
              </a:rPr>
              <a:t>Может ездить далеко</a:t>
            </a:r>
          </a:p>
          <a:p>
            <a:r>
              <a:rPr lang="ru-RU" sz="1100" dirty="0" smtClean="0">
                <a:solidFill>
                  <a:srgbClr val="0070C0"/>
                </a:solidFill>
              </a:rPr>
              <a:t>Возит грузы и людей</a:t>
            </a:r>
          </a:p>
          <a:p>
            <a:r>
              <a:rPr lang="ru-RU" sz="1100" dirty="0" smtClean="0">
                <a:solidFill>
                  <a:srgbClr val="0070C0"/>
                </a:solidFill>
              </a:rPr>
              <a:t>Ты знаком, конечно с ней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5589240"/>
            <a:ext cx="1784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Его держу за поводок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Хотя он вовсе не щенок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А он сорвался с поводка 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И улетел  под облака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2320" y="2708920"/>
            <a:ext cx="1691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Мягкие лапки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А в лапках царапки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1" y="3645024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Кто-то утром спозаранку 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Потянувшись, вот крепыш!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Взял свою большую ложку…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Ну конечно – наш  …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%D0%BF%D0%B5%D1%80%D0%B2%D0%B0%D1%8F-%D0%B2%D1%81%D1%82%D1%80.jpg"/>
          <p:cNvPicPr>
            <a:picLocks noChangeAspect="1"/>
          </p:cNvPicPr>
          <p:nvPr/>
        </p:nvPicPr>
        <p:blipFill>
          <a:blip r:embed="rId4" cstate="print"/>
          <a:srcRect l="34250" t="10750" r="30313" b="8506"/>
          <a:stretch>
            <a:fillRect/>
          </a:stretch>
        </p:blipFill>
        <p:spPr>
          <a:xfrm>
            <a:off x="4398698" y="3886200"/>
            <a:ext cx="1685469" cy="2696750"/>
          </a:xfrm>
          <a:prstGeom prst="rect">
            <a:avLst/>
          </a:prstGeom>
        </p:spPr>
      </p:pic>
      <p:pic>
        <p:nvPicPr>
          <p:cNvPr id="13" name="Рисунок 12" descr="0a1833cd1d3259af0c3ae456a817614d.jpg"/>
          <p:cNvPicPr>
            <a:picLocks noChangeAspect="1"/>
          </p:cNvPicPr>
          <p:nvPr/>
        </p:nvPicPr>
        <p:blipFill>
          <a:blip r:embed="rId5" cstate="print"/>
          <a:srcRect l="22784" r="1617" b="4641"/>
          <a:stretch>
            <a:fillRect/>
          </a:stretch>
        </p:blipFill>
        <p:spPr>
          <a:xfrm>
            <a:off x="4419600" y="881286"/>
            <a:ext cx="1880592" cy="2115666"/>
          </a:xfrm>
          <a:prstGeom prst="rect">
            <a:avLst/>
          </a:prstGeom>
        </p:spPr>
      </p:pic>
      <p:pic>
        <p:nvPicPr>
          <p:cNvPr id="15" name="Рисунок 14" descr="32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3" y="390454"/>
            <a:ext cx="1496888" cy="1814409"/>
          </a:xfrm>
          <a:prstGeom prst="rect">
            <a:avLst/>
          </a:prstGeom>
        </p:spPr>
      </p:pic>
      <p:pic>
        <p:nvPicPr>
          <p:cNvPr id="16" name="Рисунок 15" descr="31068955.jpg"/>
          <p:cNvPicPr>
            <a:picLocks noChangeAspect="1"/>
          </p:cNvPicPr>
          <p:nvPr/>
        </p:nvPicPr>
        <p:blipFill>
          <a:blip r:embed="rId7" cstate="print"/>
          <a:srcRect b="23885"/>
          <a:stretch>
            <a:fillRect/>
          </a:stretch>
        </p:blipFill>
        <p:spPr>
          <a:xfrm>
            <a:off x="179512" y="2662790"/>
            <a:ext cx="1496889" cy="1678650"/>
          </a:xfrm>
          <a:prstGeom prst="rect">
            <a:avLst/>
          </a:prstGeom>
        </p:spPr>
      </p:pic>
      <p:pic>
        <p:nvPicPr>
          <p:cNvPr id="17" name="Рисунок 16" descr="how-to-draw-animals-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7744" y="476672"/>
            <a:ext cx="1512168" cy="1512168"/>
          </a:xfrm>
          <a:prstGeom prst="rect">
            <a:avLst/>
          </a:prstGeom>
        </p:spPr>
      </p:pic>
      <p:pic>
        <p:nvPicPr>
          <p:cNvPr id="18" name="Рисунок 17" descr="c3d886f2b09f.jpg"/>
          <p:cNvPicPr>
            <a:picLocks noChangeAspect="1"/>
          </p:cNvPicPr>
          <p:nvPr/>
        </p:nvPicPr>
        <p:blipFill>
          <a:blip r:embed="rId9" cstate="print"/>
          <a:srcRect l="7176" r="7109" b="6127"/>
          <a:stretch>
            <a:fillRect/>
          </a:stretch>
        </p:blipFill>
        <p:spPr>
          <a:xfrm>
            <a:off x="7086600" y="4797152"/>
            <a:ext cx="1301824" cy="1673774"/>
          </a:xfrm>
          <a:prstGeom prst="rect">
            <a:avLst/>
          </a:prstGeom>
        </p:spPr>
      </p:pic>
      <p:pic>
        <p:nvPicPr>
          <p:cNvPr id="21" name="Рисунок 20" descr="193007175.jpg"/>
          <p:cNvPicPr>
            <a:picLocks noChangeAspect="1"/>
          </p:cNvPicPr>
          <p:nvPr/>
        </p:nvPicPr>
        <p:blipFill>
          <a:blip r:embed="rId10" cstate="print"/>
          <a:srcRect l="21686" t="6531" r="24517" b="21650"/>
          <a:stretch>
            <a:fillRect/>
          </a:stretch>
        </p:blipFill>
        <p:spPr>
          <a:xfrm>
            <a:off x="6781800" y="2654912"/>
            <a:ext cx="2182688" cy="2014512"/>
          </a:xfrm>
          <a:prstGeom prst="rect">
            <a:avLst/>
          </a:prstGeom>
        </p:spPr>
      </p:pic>
      <p:pic>
        <p:nvPicPr>
          <p:cNvPr id="23" name="Рисунок 22" descr="0008-016-Kurtka-shofjora-Pakhnet-benzinom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3568" y="4696319"/>
            <a:ext cx="2736304" cy="1826064"/>
          </a:xfrm>
          <a:prstGeom prst="rect">
            <a:avLst/>
          </a:prstGeom>
        </p:spPr>
      </p:pic>
      <p:pic>
        <p:nvPicPr>
          <p:cNvPr id="20" name="Рисунок 19" descr="e28fbaad14fa.jpg"/>
          <p:cNvPicPr>
            <a:picLocks noChangeAspect="1"/>
          </p:cNvPicPr>
          <p:nvPr/>
        </p:nvPicPr>
        <p:blipFill>
          <a:blip r:embed="rId12" cstate="print"/>
          <a:srcRect l="28654" t="22316" r="7309" b="3150"/>
          <a:stretch>
            <a:fillRect/>
          </a:stretch>
        </p:blipFill>
        <p:spPr>
          <a:xfrm>
            <a:off x="6996104" y="188640"/>
            <a:ext cx="1999765" cy="1944216"/>
          </a:xfrm>
          <a:prstGeom prst="rect">
            <a:avLst/>
          </a:prstGeom>
        </p:spPr>
      </p:pic>
      <p:pic>
        <p:nvPicPr>
          <p:cNvPr id="22" name="Рисунок 21" descr="mlyagushka.jpg"/>
          <p:cNvPicPr>
            <a:picLocks noChangeAspect="1"/>
          </p:cNvPicPr>
          <p:nvPr/>
        </p:nvPicPr>
        <p:blipFill>
          <a:blip r:embed="rId13" cstate="print"/>
          <a:srcRect l="3571" r="10714" b="9086"/>
          <a:stretch>
            <a:fillRect/>
          </a:stretch>
        </p:blipFill>
        <p:spPr>
          <a:xfrm>
            <a:off x="2362200" y="2132856"/>
            <a:ext cx="1561728" cy="22775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59632" y="6309320"/>
            <a:ext cx="145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машина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2132856"/>
            <a:ext cx="84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шапка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4221087"/>
            <a:ext cx="88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вишня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915816" y="2606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мышь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483768" y="436510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лягушка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1886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кошка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948264" y="1166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каша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956376" y="4581128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лошадь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8028384" y="63093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шар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644008" y="645333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Маша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ook-2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319041"/>
            <a:ext cx="1600879" cy="14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927908lnh9r64j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2060848"/>
            <a:ext cx="1255885" cy="1871634"/>
          </a:xfrm>
          <a:prstGeom prst="rect">
            <a:avLst/>
          </a:prstGeom>
        </p:spPr>
      </p:pic>
      <p:pic>
        <p:nvPicPr>
          <p:cNvPr id="13" name="Рисунок 12" descr="1212812880_12801731458.jpg"/>
          <p:cNvPicPr>
            <a:picLocks noChangeAspect="1"/>
          </p:cNvPicPr>
          <p:nvPr/>
        </p:nvPicPr>
        <p:blipFill>
          <a:blip r:embed="rId5" cstate="print"/>
          <a:srcRect l="18597" r="4641" b="4982"/>
          <a:stretch>
            <a:fillRect/>
          </a:stretch>
        </p:blipFill>
        <p:spPr>
          <a:xfrm>
            <a:off x="1763688" y="4581128"/>
            <a:ext cx="1724424" cy="1599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9885.jpg"/>
          <p:cNvPicPr>
            <a:picLocks noChangeAspect="1"/>
          </p:cNvPicPr>
          <p:nvPr/>
        </p:nvPicPr>
        <p:blipFill>
          <a:blip r:embed="rId6" cstate="print"/>
          <a:srcRect l="7875" t="6128" r="9439" b="5011"/>
          <a:stretch>
            <a:fillRect/>
          </a:stretch>
        </p:blipFill>
        <p:spPr>
          <a:xfrm>
            <a:off x="7086600" y="4313446"/>
            <a:ext cx="151216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329304607_icons_vesna.jpg"/>
          <p:cNvPicPr>
            <a:picLocks noChangeAspect="1"/>
          </p:cNvPicPr>
          <p:nvPr/>
        </p:nvPicPr>
        <p:blipFill>
          <a:blip r:embed="rId7" cstate="print"/>
          <a:srcRect l="3536" t="47900" r="61991" b="35300"/>
          <a:stretch>
            <a:fillRect/>
          </a:stretch>
        </p:blipFill>
        <p:spPr>
          <a:xfrm>
            <a:off x="4499992" y="5357562"/>
            <a:ext cx="1800200" cy="1252313"/>
          </a:xfrm>
          <a:prstGeom prst="rect">
            <a:avLst/>
          </a:prstGeom>
        </p:spPr>
      </p:pic>
      <p:pic>
        <p:nvPicPr>
          <p:cNvPr id="3" name="Рисунок 2" descr="66523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02780" y="757482"/>
            <a:ext cx="3879020" cy="3174999"/>
          </a:xfrm>
          <a:prstGeom prst="rect">
            <a:avLst/>
          </a:prstGeom>
        </p:spPr>
      </p:pic>
      <p:pic>
        <p:nvPicPr>
          <p:cNvPr id="10" name="Рисунок 9" descr="434904448.jpg"/>
          <p:cNvPicPr>
            <a:picLocks noChangeAspect="1"/>
          </p:cNvPicPr>
          <p:nvPr/>
        </p:nvPicPr>
        <p:blipFill>
          <a:blip r:embed="rId9" cstate="print"/>
          <a:srcRect l="5040" r="9282" b="6762"/>
          <a:stretch>
            <a:fillRect/>
          </a:stretch>
        </p:blipFill>
        <p:spPr>
          <a:xfrm>
            <a:off x="7236296" y="332656"/>
            <a:ext cx="1440160" cy="1567233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6523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7822" y="994358"/>
            <a:ext cx="6139778" cy="5025442"/>
          </a:xfrm>
          <a:prstGeom prst="rect">
            <a:avLst/>
          </a:prstGeom>
        </p:spPr>
      </p:pic>
      <p:pic>
        <p:nvPicPr>
          <p:cNvPr id="12" name="Весенние голоса (Штраус Иоган) (mp3ostrov[1]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91680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</TotalTime>
  <Words>148</Words>
  <Application>Microsoft Office PowerPoint</Application>
  <PresentationFormat>Экран (4:3)</PresentationFormat>
  <Paragraphs>39</Paragraphs>
  <Slides>13</Slides>
  <Notes>3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Логопедическое занятие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Логопедическое занятие </dc:title>
  <cp:lastModifiedBy>Дом</cp:lastModifiedBy>
  <cp:revision>8</cp:revision>
  <dcterms:modified xsi:type="dcterms:W3CDTF">2015-02-15T19:16:06Z</dcterms:modified>
</cp:coreProperties>
</file>