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69" r:id="rId2"/>
    <p:sldId id="260" r:id="rId3"/>
    <p:sldId id="261" r:id="rId4"/>
    <p:sldId id="262" r:id="rId5"/>
    <p:sldId id="263" r:id="rId6"/>
    <p:sldId id="264" r:id="rId7"/>
    <p:sldId id="272" r:id="rId8"/>
    <p:sldId id="265" r:id="rId9"/>
    <p:sldId id="266" r:id="rId10"/>
    <p:sldId id="267" r:id="rId11"/>
    <p:sldId id="271" r:id="rId12"/>
    <p:sldId id="270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7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676E-B460-49A8-BEC9-078B4274F0F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8C58-840B-4ED7-9371-968E23F0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676E-B460-49A8-BEC9-078B4274F0F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8C58-840B-4ED7-9371-968E23F0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676E-B460-49A8-BEC9-078B4274F0F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8C58-840B-4ED7-9371-968E23F0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676E-B460-49A8-BEC9-078B4274F0F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8C58-840B-4ED7-9371-968E23F0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676E-B460-49A8-BEC9-078B4274F0F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8C58-840B-4ED7-9371-968E23F0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676E-B460-49A8-BEC9-078B4274F0F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8C58-840B-4ED7-9371-968E23F0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676E-B460-49A8-BEC9-078B4274F0F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8C58-840B-4ED7-9371-968E23F0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676E-B460-49A8-BEC9-078B4274F0F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8C58-840B-4ED7-9371-968E23F0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676E-B460-49A8-BEC9-078B4274F0F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8C58-840B-4ED7-9371-968E23F0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676E-B460-49A8-BEC9-078B4274F0F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8C58-840B-4ED7-9371-968E23F00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676E-B460-49A8-BEC9-078B4274F0F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D18C58-840B-4ED7-9371-968E23F000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3C676E-B460-49A8-BEC9-078B4274F0F5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D18C58-840B-4ED7-9371-968E23F000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ладелец\Рабочий стол\послед.фото\сад.JPG"/>
          <p:cNvPicPr>
            <a:picLocks noChangeAspect="1" noChangeArrowheads="1"/>
          </p:cNvPicPr>
          <p:nvPr/>
        </p:nvPicPr>
        <p:blipFill>
          <a:blip r:embed="rId2" cstate="print"/>
          <a:srcRect l="11364"/>
          <a:stretch>
            <a:fillRect/>
          </a:stretch>
        </p:blipFill>
        <p:spPr bwMode="auto">
          <a:xfrm>
            <a:off x="6000760" y="785794"/>
            <a:ext cx="278608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57224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928670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«Детский сад  компенсирующего  вида  второй категории № 37  «Хрусталик»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 descr="C:\Documents and Settings\Владелец\Рабочий стол\_NVK6078_новый разм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07090"/>
            <a:ext cx="2214578" cy="3343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428992" y="3571876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Иванова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Галина Геннадьевна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143240" y="4856630"/>
            <a:ext cx="5715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музыкальный руководитель  высшей  квалификационной категории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6357958"/>
            <a:ext cx="2479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г.Таганрог, 2012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00496" y="1142984"/>
            <a:ext cx="4643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ТРЕТЬЯ ЛИНИЯ – танцевальные движения и танцы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4" descr="D:\фото\P109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786190"/>
            <a:ext cx="3550049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1" name="Picture 9" descr="D:\Кулинич Лена\Новая папка (3)\SAM_110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2" name="Picture 10" descr="D:\Кулинич Лена\Новая папка (3)\SAM_1110.JPG"/>
          <p:cNvPicPr>
            <a:picLocks noChangeAspect="1" noChangeArrowheads="1"/>
          </p:cNvPicPr>
          <p:nvPr/>
        </p:nvPicPr>
        <p:blipFill>
          <a:blip r:embed="rId4" cstate="print"/>
          <a:srcRect r="27119"/>
          <a:stretch>
            <a:fillRect/>
          </a:stretch>
        </p:blipFill>
        <p:spPr bwMode="auto">
          <a:xfrm>
            <a:off x="5929322" y="3429000"/>
            <a:ext cx="285631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71546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ЧЕТВЕРТАЯ ЛИНИЯ – ориентировка в пространстве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0100" y="2143125"/>
            <a:ext cx="7143799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интеграция образовательных областей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3500438"/>
            <a:ext cx="2857500" cy="1357313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музыка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0760" y="3500438"/>
            <a:ext cx="2928937" cy="1357313"/>
          </a:xfrm>
          <a:prstGeom prst="roundRect">
            <a:avLst/>
          </a:prstGeom>
          <a:solidFill>
            <a:schemeClr val="bg2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физическая культура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5143500"/>
            <a:ext cx="2786085" cy="1357313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познание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5143500"/>
            <a:ext cx="2857500" cy="1357313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социализация</a:t>
            </a: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1218428" y="3147262"/>
            <a:ext cx="420600" cy="285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7502955" y="3145248"/>
            <a:ext cx="42463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4536280" y="3964784"/>
            <a:ext cx="2071702" cy="28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2536016" y="3964790"/>
            <a:ext cx="2071703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214950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ПЯТАЯ – ОСНОВНАЯ – индивидуальное творческое проявление детей в движении – импровизация. 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24578" name="Picture 2" descr="D:\фото\IMG_7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3714776" cy="2426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1" name="Picture 5" descr="D:\фото\IMG_7930.JPG"/>
          <p:cNvPicPr>
            <a:picLocks noChangeAspect="1" noChangeArrowheads="1"/>
          </p:cNvPicPr>
          <p:nvPr/>
        </p:nvPicPr>
        <p:blipFill>
          <a:blip r:embed="rId3" cstate="print"/>
          <a:srcRect t="20679"/>
          <a:stretch>
            <a:fillRect/>
          </a:stretch>
        </p:blipFill>
        <p:spPr bwMode="auto">
          <a:xfrm>
            <a:off x="1928794" y="2571745"/>
            <a:ext cx="2218653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79" name="Picture 3" descr="D:\фото\IMG_7936.JPG"/>
          <p:cNvPicPr>
            <a:picLocks noChangeAspect="1" noChangeArrowheads="1"/>
          </p:cNvPicPr>
          <p:nvPr/>
        </p:nvPicPr>
        <p:blipFill>
          <a:blip r:embed="rId4" cstate="print"/>
          <a:srcRect t="11097"/>
          <a:stretch>
            <a:fillRect/>
          </a:stretch>
        </p:blipFill>
        <p:spPr bwMode="auto">
          <a:xfrm>
            <a:off x="5929322" y="714356"/>
            <a:ext cx="2354019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Picture 4" descr="D:\фото\IMG_79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643050"/>
            <a:ext cx="2187927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уз. рук\Новая папка\P109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85926"/>
            <a:ext cx="2614551" cy="3357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71538" y="785794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ФОРМЫ РАБОТЫ </a:t>
            </a:r>
            <a:b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5500702"/>
            <a:ext cx="3929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показ  движений </a:t>
            </a:r>
          </a:p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педагогом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64305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индивидуальная работа с применением ИКТ (просмотр видеозаписи)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4" name="Picture 2" descr="D:\Муз. рук\Новая папка\P1090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876"/>
            <a:ext cx="3838507" cy="287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Муз. рук\Новая папка\P1090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286280" cy="3190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4786322"/>
            <a:ext cx="4000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показ усвоившими детьми</a:t>
            </a:r>
            <a:b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1" descr="D:\Муз. рук\Новая папка\DSC00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429000"/>
            <a:ext cx="3857620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429256" y="1785926"/>
            <a:ext cx="3429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  <a:defRPr/>
            </a:pP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закрепление  движений 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фото\P1080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00108"/>
            <a:ext cx="3621699" cy="2405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14282" y="785794"/>
            <a:ext cx="86439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просмотр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видеозаписи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танца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 собственном 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исполнении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lnSpc>
                <a:spcPct val="150000"/>
              </a:lnSpc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5643578"/>
            <a:ext cx="4572000" cy="67185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рефлексия.</a:t>
            </a:r>
          </a:p>
        </p:txBody>
      </p:sp>
      <p:pic>
        <p:nvPicPr>
          <p:cNvPr id="6" name="Picture 3" descr="D:\фото\P1080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3786214" cy="2514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714876" y="3714752"/>
            <a:ext cx="41433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сопоставление с 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оригиналом;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обсуждение с детьми;</a:t>
            </a:r>
          </a:p>
          <a:p>
            <a:pPr>
              <a:lnSpc>
                <a:spcPct val="150000"/>
              </a:lnSpc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82153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	Таким образом, музыкально-ритмические и танцевальные движения  приводят к положительным результатам  и  содействует  развитию  творческих способностей детей.</a:t>
            </a:r>
            <a:b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	С помощью языка движений, общаясь друг с другом в танце, передавая  в пластике различные эмоциональные состояния, дети успешнее овладевают приемами перевоплощения.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71480"/>
            <a:ext cx="87154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Методическое обеспечение:</a:t>
            </a:r>
          </a:p>
          <a:p>
            <a:pPr algn="ctr"/>
            <a:endParaRPr lang="ru-RU" sz="1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Буренина А.И. «Ритмическая пластика для дошкольников», С-Петербург, 1994 .</a:t>
            </a:r>
            <a:endParaRPr lang="ru-RU" sz="9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Ветлугина Н.А., Дзержинская И.Л., Комиссарова Л.Н.  «Методика музыкального воспитания в детском саду», «Просвещение», 1989 г.</a:t>
            </a:r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457200" indent="-45720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3.     Медведева Е.А. «Музыкальное воспитание детей с проблемами в развитии и коррекционная ритмика», М: 2002 г.</a:t>
            </a:r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4.   «Программы специальных (коррекционных) образовательных учреждений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IV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вида (для детей с нарушением зрения). Под редакцией Л.И.Плаксиной. –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М.:Издательство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«Экзамен», 2003.</a:t>
            </a:r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5.  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Тютюнникова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Т.Э. «Уроки музыки. Система Карла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Орфа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: Методическое пособие для учителей музыки», М.: АСТ, 2000г.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8429684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Использование ИКТ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обучении детей с нарушением зрения  музыкально-ритмическим движениям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3929066"/>
            <a:ext cx="7786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«Бесконечно богатая информация, заключенная в музыке, считывается не рассудком, а динамическим состоянием тела -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соинтонированием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, пантомимическим движением»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Л.Медушевский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42968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активизировать музыкальное восприятие детей через движение, привить им навык осознанного отношения к музыке, помочь выявить их музыкальные и творческие способности посредством ИКТ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8007" y="2967335"/>
            <a:ext cx="349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71480"/>
            <a:ext cx="8501154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способствовать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развитию зрительно-моторной координации движений;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формировать основные  движения: различные виды ходьбы, бега, прыжков, технику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движений;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развивать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творческие способности в овладении выразительной пластикой общения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учитывать индивидуальные психофизические  возможности Ребенка в обучении музыкально-ритмическим движениям.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857233"/>
            <a:ext cx="81439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ОСОБЕННОСТИ ДЕТЕЙ С НАРУШЕНИЕМ ЗРЕНИЯ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928802"/>
            <a:ext cx="8215312" cy="9286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нарушение координации движений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071810"/>
            <a:ext cx="8215313" cy="9286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нарушение ориентировки в пространстве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4214818"/>
            <a:ext cx="8215313" cy="9286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трудности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передвижения, общения и обучения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5429264"/>
            <a:ext cx="8215313" cy="9286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неуверенность, тревожность, заниженная самооценка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4296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Музыкально-ритмические  </a:t>
            </a: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движения – это </a:t>
            </a:r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наиболее продуктивный </a:t>
            </a:r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 музыкальной деятельности в работе с детьми с нарушением зрения,  для развития у них музыкального творчества и творческих качеств личности</a:t>
            </a:r>
          </a:p>
        </p:txBody>
      </p:sp>
      <p:pic>
        <p:nvPicPr>
          <p:cNvPr id="2" name="Picture 2" descr="D:\Муз. рук\Новая папка\DSC00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643314"/>
            <a:ext cx="4857784" cy="2833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785794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Работа над музыкально-ритмическими движениями строится с учетом: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85992"/>
            <a:ext cx="8286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индивидуальных  психофизических особенностей РЕБЕНКА;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диагноза (основного и сопутствующего);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группы здоровья;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физкультурной  группы;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диагностики;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взаимодействия  специалистов (врача-офтальмолога, педагога-психолога, учителя-дефектолога, учителя-логопеда).</a:t>
            </a:r>
          </a:p>
          <a:p>
            <a:pPr>
              <a:buFont typeface="Wingdings" pitchFamily="2" charset="2"/>
              <a:buChar char="Ø"/>
              <a:defRPr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ЛИНИИ РАЗВИТИЯ МУЗЫКАЛЬНО-РИТМИЧЕСКИХ ДВИЖЕНИЙ У ДЕТЕЙ С НАРУШЕНИЕМ ЗРЕНИЯ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214554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ГЛАВНАЯ ЛИНИЯ – </a:t>
            </a:r>
            <a:r>
              <a:rPr lang="ru-RU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линия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образных музыкально-двигательных этюдов, которые способствуют, коррекции личности, ее  раскрепощению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Уроки ритмики у слабовидящих детей школы-интернат 2"/>
          <p:cNvPicPr>
            <a:picLocks noChangeAspect="1" noChangeArrowheads="1"/>
          </p:cNvPicPr>
          <p:nvPr/>
        </p:nvPicPr>
        <p:blipFill>
          <a:blip r:embed="rId2" cstate="print"/>
          <a:srcRect b="7999"/>
          <a:stretch>
            <a:fillRect/>
          </a:stretch>
        </p:blipFill>
        <p:spPr bwMode="auto">
          <a:xfrm>
            <a:off x="928662" y="4286256"/>
            <a:ext cx="3209511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8" descr="http://www.eduklgd.ru/org/mou08/mdou0850/mdou0847/doklad/IMGP0374.jpg"/>
          <p:cNvPicPr>
            <a:picLocks noChangeAspect="1" noChangeArrowheads="1"/>
          </p:cNvPicPr>
          <p:nvPr/>
        </p:nvPicPr>
        <p:blipFill>
          <a:blip r:embed="rId3" cstate="print"/>
          <a:srcRect t="18367"/>
          <a:stretch>
            <a:fillRect/>
          </a:stretch>
        </p:blipFill>
        <p:spPr bwMode="auto">
          <a:xfrm>
            <a:off x="4572000" y="4286256"/>
            <a:ext cx="310515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skvp2281.mskobr.ru/images/cms/data/ritmika3.jpg"/>
          <p:cNvPicPr>
            <a:picLocks noChangeAspect="1" noChangeArrowheads="1"/>
          </p:cNvPicPr>
          <p:nvPr/>
        </p:nvPicPr>
        <p:blipFill>
          <a:blip r:embed="rId2" cstate="print"/>
          <a:srcRect l="50160"/>
          <a:stretch>
            <a:fillRect/>
          </a:stretch>
        </p:blipFill>
        <p:spPr bwMode="auto">
          <a:xfrm>
            <a:off x="5286380" y="2571744"/>
            <a:ext cx="2981304" cy="3381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1071546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ВТОРАЯ ЛИНИЯ – овладение основными движениями: различными видами ходьбы, бега, прыжков, техники движений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Уроки ритмики у слабовидящих детей школы-интернат 2"/>
          <p:cNvPicPr>
            <a:picLocks noChangeAspect="1" noChangeArrowheads="1"/>
          </p:cNvPicPr>
          <p:nvPr/>
        </p:nvPicPr>
        <p:blipFill>
          <a:blip r:embed="rId3" cstate="print"/>
          <a:srcRect r="14620" b="7000"/>
          <a:stretch>
            <a:fillRect/>
          </a:stretch>
        </p:blipFill>
        <p:spPr bwMode="auto">
          <a:xfrm>
            <a:off x="1142976" y="3143248"/>
            <a:ext cx="2428892" cy="3527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rgbClr val="B4ECF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439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Детский сад №37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Бухгалтер</dc:creator>
  <cp:lastModifiedBy>Кулинич</cp:lastModifiedBy>
  <cp:revision>61</cp:revision>
  <dcterms:created xsi:type="dcterms:W3CDTF">2012-08-16T09:45:24Z</dcterms:created>
  <dcterms:modified xsi:type="dcterms:W3CDTF">2013-08-27T10:44:08Z</dcterms:modified>
</cp:coreProperties>
</file>