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BFB8F-D585-484A-97A6-E53F0764265F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417245-2E21-4A5C-9C00-E8A66C54758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2014</a:t>
            </a:r>
            <a:r>
              <a:rPr lang="ru-RU" baseline="0" dirty="0" smtClean="0"/>
              <a:t> год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17245-2E21-4A5C-9C00-E8A66C54758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Это треугольник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17245-2E21-4A5C-9C00-E8A66C547584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Овал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17245-2E21-4A5C-9C00-E8A66C547584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Это овал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17245-2E21-4A5C-9C00-E8A66C547584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Физкультминутка «Бабочка»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17245-2E21-4A5C-9C00-E8A66C547584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Трапеция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17245-2E21-4A5C-9C00-E8A66C547584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Это трапеция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17245-2E21-4A5C-9C00-E8A66C547584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Поиграем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17245-2E21-4A5C-9C00-E8A66C547584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Найди фигуру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17245-2E21-4A5C-9C00-E8A66C547584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17245-2E21-4A5C-9C00-E8A66C547584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Задачи: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17245-2E21-4A5C-9C00-E8A66C547584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17245-2E21-4A5C-9C00-E8A66C54758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Это круг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17245-2E21-4A5C-9C00-E8A66C54758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Квадрат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17245-2E21-4A5C-9C00-E8A66C547584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Квадрат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17245-2E21-4A5C-9C00-E8A66C547584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Прямоугольник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17245-2E21-4A5C-9C00-E8A66C547584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Это прямоугольник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17245-2E21-4A5C-9C00-E8A66C547584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Треугольник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17245-2E21-4A5C-9C00-E8A66C547584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B1C7-3F64-45A9-87BD-DADEEB204B82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A9CF-69C2-49E2-B94B-D846B1E4AF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B1C7-3F64-45A9-87BD-DADEEB204B82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A9CF-69C2-49E2-B94B-D846B1E4AF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B1C7-3F64-45A9-87BD-DADEEB204B82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A9CF-69C2-49E2-B94B-D846B1E4AF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B1C7-3F64-45A9-87BD-DADEEB204B82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A9CF-69C2-49E2-B94B-D846B1E4AF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B1C7-3F64-45A9-87BD-DADEEB204B82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A9CF-69C2-49E2-B94B-D846B1E4AF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B1C7-3F64-45A9-87BD-DADEEB204B82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A9CF-69C2-49E2-B94B-D846B1E4AF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B1C7-3F64-45A9-87BD-DADEEB204B82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A9CF-69C2-49E2-B94B-D846B1E4AF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B1C7-3F64-45A9-87BD-DADEEB204B82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A9CF-69C2-49E2-B94B-D846B1E4AF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B1C7-3F64-45A9-87BD-DADEEB204B82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A9CF-69C2-49E2-B94B-D846B1E4AF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B1C7-3F64-45A9-87BD-DADEEB204B82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A9CF-69C2-49E2-B94B-D846B1E4AF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B1C7-3F64-45A9-87BD-DADEEB204B82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A9CF-69C2-49E2-B94B-D846B1E4AF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1B1C7-3F64-45A9-87BD-DADEEB204B82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BA9CF-69C2-49E2-B94B-D846B1E4AFB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bugs-im-sommer-wallpapers_8645_1600x120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494915" y="1628800"/>
            <a:ext cx="587128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Геометрические фигуры </a:t>
            </a:r>
          </a:p>
          <a:p>
            <a:pPr algn="ctr"/>
            <a:r>
              <a:rPr lang="ru-RU" sz="40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для малышей</a:t>
            </a:r>
            <a:endParaRPr lang="ru-RU" sz="40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115616" y="188640"/>
            <a:ext cx="688137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Муниципальное дошкольное образовательное учреждение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детский сад комбинированного вида №47 «Лесная сказка»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г. Егорьевск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15816" y="4653136"/>
            <a:ext cx="35328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Воспитатель:</a:t>
            </a:r>
            <a:r>
              <a:rPr lang="ru-RU" sz="2000" b="1" baseline="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Платова А. В.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11960" y="6237312"/>
            <a:ext cx="1026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2014</a:t>
            </a:r>
            <a:r>
              <a:rPr lang="ru-RU" b="1" baseline="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год</a:t>
            </a:r>
            <a:endParaRPr lang="ru-RU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Amazing-Colorful-Design-HD---9-_b.jpg"/>
          <p:cNvPicPr>
            <a:picLocks noChangeAspect="1"/>
          </p:cNvPicPr>
          <p:nvPr/>
        </p:nvPicPr>
        <p:blipFill>
          <a:blip r:embed="rId3" cstate="print"/>
          <a:srcRect l="1680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195736" y="404664"/>
            <a:ext cx="496539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Это треугольник</a:t>
            </a:r>
            <a:endParaRPr lang="ru-RU" sz="4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2195736" y="2132856"/>
            <a:ext cx="4320000" cy="288000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50256494_839a6e4a90e2.jpg"/>
          <p:cNvPicPr>
            <a:picLocks noChangeAspect="1"/>
          </p:cNvPicPr>
          <p:nvPr/>
        </p:nvPicPr>
        <p:blipFill>
          <a:blip r:embed="rId3" cstate="print"/>
          <a:srcRect b="661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779912" y="620688"/>
            <a:ext cx="152375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Овал</a:t>
            </a:r>
            <a:endParaRPr lang="ru-RU" sz="48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39752" y="1844824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высоты кружок упал.</a:t>
            </a:r>
            <a:b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 теперь не круг – овал!</a:t>
            </a:r>
            <a:b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 овальный, как жучок,</a:t>
            </a:r>
            <a:b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 похож на кабачок,</a:t>
            </a:r>
            <a:b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  глаза и на картошку,</a:t>
            </a:r>
            <a:b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 еще похож на ложку,</a:t>
            </a:r>
            <a:b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орех и на яйцо,</a:t>
            </a:r>
            <a:b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овальное лицо!</a:t>
            </a:r>
            <a:endParaRPr lang="ru-RU" sz="24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043608" y="5445224"/>
            <a:ext cx="2160000" cy="1080000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7308304" y="4365104"/>
            <a:ext cx="1440000" cy="1440000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11560" y="1700808"/>
            <a:ext cx="1440000" cy="1440000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50256494_839a6e4a90e2.jpg"/>
          <p:cNvPicPr>
            <a:picLocks noChangeAspect="1"/>
          </p:cNvPicPr>
          <p:nvPr/>
        </p:nvPicPr>
        <p:blipFill>
          <a:blip r:embed="rId3" cstate="print"/>
          <a:srcRect b="661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03848" y="476672"/>
            <a:ext cx="272106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 овал</a:t>
            </a:r>
            <a:endParaRPr lang="ru-RU" sz="48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267744" y="2636912"/>
            <a:ext cx="4320000" cy="1980000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.jpg"/>
          <p:cNvPicPr>
            <a:picLocks noChangeAspect="1"/>
          </p:cNvPicPr>
          <p:nvPr/>
        </p:nvPicPr>
        <p:blipFill>
          <a:blip r:embed="rId3" cstate="print"/>
          <a:srcRect r="566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862793" y="260648"/>
            <a:ext cx="539942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Физкультминутка</a:t>
            </a:r>
          </a:p>
          <a:p>
            <a:pPr algn="ctr"/>
            <a:r>
              <a:rPr lang="ru-RU" sz="4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«Бабочка»</a:t>
            </a:r>
            <a:endParaRPr lang="ru-RU" sz="48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413338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Спал цветок и вдруг проснулся,</a:t>
            </a:r>
            <a:b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Больше спать не захотел,</a:t>
            </a:r>
            <a:b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Шевельнулся, потянулся, (Руки вверх, потянуться)</a:t>
            </a:r>
            <a:b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Взвился вверх и полетел.</a:t>
            </a:r>
            <a:b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Солнце утром лишь проснется,</a:t>
            </a:r>
            <a:b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Бабочка кружит и вьется. (Покружиться)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0000477.jpg"/>
          <p:cNvPicPr>
            <a:picLocks noChangeAspect="1"/>
          </p:cNvPicPr>
          <p:nvPr/>
        </p:nvPicPr>
        <p:blipFill>
          <a:blip r:embed="rId3" cstate="print"/>
          <a:srcRect b="62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059832" y="476672"/>
            <a:ext cx="278063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Трапеция</a:t>
            </a:r>
            <a:endParaRPr lang="ru-RU" sz="4800" b="1" i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1700808"/>
            <a:ext cx="45182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влезть с пилой повыше,</a:t>
            </a:r>
            <a:b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Отпилить у дома крышу,</a:t>
            </a:r>
            <a:b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 хозяев мы обидим,</a:t>
            </a:r>
            <a:b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 трапецию увидим!</a:t>
            </a:r>
            <a:b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 потом мы все починим</a:t>
            </a:r>
            <a:b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из шкафа юбку вынем.</a:t>
            </a:r>
            <a:b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Мы увидим: юбка тоже</a:t>
            </a:r>
            <a:b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трапецию похожа! </a:t>
            </a:r>
          </a:p>
        </p:txBody>
      </p:sp>
      <p:sp>
        <p:nvSpPr>
          <p:cNvPr id="5" name="Трапеция 4"/>
          <p:cNvSpPr/>
          <p:nvPr/>
        </p:nvSpPr>
        <p:spPr>
          <a:xfrm>
            <a:off x="467544" y="2492896"/>
            <a:ext cx="1800000" cy="1080000"/>
          </a:xfrm>
          <a:prstGeom prst="trapezoid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123728" y="5445224"/>
            <a:ext cx="1980000" cy="1080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6444208" y="5229200"/>
            <a:ext cx="1800000" cy="1260000"/>
          </a:xfrm>
          <a:prstGeom prst="triangl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0000477.jpg"/>
          <p:cNvPicPr>
            <a:picLocks noChangeAspect="1"/>
          </p:cNvPicPr>
          <p:nvPr/>
        </p:nvPicPr>
        <p:blipFill>
          <a:blip r:embed="rId3" cstate="print"/>
          <a:srcRect b="62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555776" y="548680"/>
            <a:ext cx="423212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 трапеция</a:t>
            </a:r>
            <a:endParaRPr lang="ru-RU" sz="4800" b="1" i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рапеция 3"/>
          <p:cNvSpPr/>
          <p:nvPr/>
        </p:nvSpPr>
        <p:spPr>
          <a:xfrm>
            <a:off x="2699792" y="2420888"/>
            <a:ext cx="3600000" cy="2160000"/>
          </a:xfrm>
          <a:prstGeom prst="trapezoid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0_8e792_79865d8e_XL.jpg"/>
          <p:cNvPicPr>
            <a:picLocks noChangeAspect="1"/>
          </p:cNvPicPr>
          <p:nvPr/>
        </p:nvPicPr>
        <p:blipFill>
          <a:blip r:embed="rId3" cstate="print"/>
          <a:srcRect l="59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347864" y="476672"/>
            <a:ext cx="283673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Поиграем</a:t>
            </a:r>
            <a:endParaRPr lang="ru-RU" sz="48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83768" y="1484784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Взял треугольник и квадрат,</a:t>
            </a:r>
            <a:b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Из них построил домик.</a:t>
            </a:r>
            <a:b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 этому я очень рад:</a:t>
            </a:r>
            <a:b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Теперь живет там гномик.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3789040"/>
            <a:ext cx="1800000" cy="2340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539552" y="2492896"/>
            <a:ext cx="1800000" cy="126000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99592" y="4437112"/>
            <a:ext cx="1080000" cy="1080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fon_lista_i_ptic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915816" y="476672"/>
            <a:ext cx="396589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Найди фигуру</a:t>
            </a:r>
            <a:endParaRPr lang="ru-RU" sz="4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79712" y="1700808"/>
            <a:ext cx="1260000" cy="1260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6300192" y="3429000"/>
            <a:ext cx="1800000" cy="1260000"/>
          </a:xfrm>
          <a:prstGeom prst="triangl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1979712" y="3861048"/>
            <a:ext cx="2340000" cy="1260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Трапеция 7"/>
          <p:cNvSpPr/>
          <p:nvPr/>
        </p:nvSpPr>
        <p:spPr>
          <a:xfrm>
            <a:off x="6372200" y="1556792"/>
            <a:ext cx="1980000" cy="1260000"/>
          </a:xfrm>
          <a:prstGeom prst="trapezoi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067944" y="2132856"/>
            <a:ext cx="1260000" cy="12600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427984" y="5157192"/>
            <a:ext cx="1980000" cy="1260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b7d46a3fa0ccb1cba32d61e006434d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002769" y="1484784"/>
            <a:ext cx="3951723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</a:t>
            </a:r>
          </a:p>
          <a:p>
            <a:pPr algn="ctr"/>
            <a:endParaRPr lang="ru-RU" sz="32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 внимание</a:t>
            </a:r>
            <a:endParaRPr lang="ru-RU" sz="5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46784-10c52c82d8ed3b6b.jpg"/>
          <p:cNvPicPr>
            <a:picLocks noChangeAspect="1"/>
          </p:cNvPicPr>
          <p:nvPr/>
        </p:nvPicPr>
        <p:blipFill>
          <a:blip r:embed="rId3" cstate="print"/>
          <a:srcRect b="62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403648" y="1556792"/>
            <a:ext cx="633670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Учить детей находить заданную геометрическую фигуру.</a:t>
            </a:r>
          </a:p>
          <a:p>
            <a:r>
              <a:rPr lang="ru-RU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Развивать внимание, память.</a:t>
            </a:r>
          </a:p>
          <a:p>
            <a:r>
              <a:rPr lang="ru-RU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Познакомить с новой фигурой- трапецией.</a:t>
            </a:r>
          </a:p>
          <a:p>
            <a:r>
              <a:rPr lang="ru-RU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Составлять композицию из геометрических фигур.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419872" y="692696"/>
            <a:ext cx="254319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sz="54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Блок-схема: узел 5"/>
          <p:cNvSpPr/>
          <p:nvPr/>
        </p:nvSpPr>
        <p:spPr>
          <a:xfrm>
            <a:off x="1187624" y="2348880"/>
            <a:ext cx="169168" cy="144016"/>
          </a:xfrm>
          <a:prstGeom prst="flowChartConnector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8" name="Блок-схема: узел 7"/>
          <p:cNvSpPr/>
          <p:nvPr/>
        </p:nvSpPr>
        <p:spPr>
          <a:xfrm>
            <a:off x="1187624" y="3789040"/>
            <a:ext cx="169168" cy="144016"/>
          </a:xfrm>
          <a:prstGeom prst="flowChartConnector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узел 8"/>
          <p:cNvSpPr/>
          <p:nvPr/>
        </p:nvSpPr>
        <p:spPr>
          <a:xfrm>
            <a:off x="1187624" y="4725144"/>
            <a:ext cx="169168" cy="144016"/>
          </a:xfrm>
          <a:prstGeom prst="flowChartConnector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узел 9"/>
          <p:cNvSpPr/>
          <p:nvPr/>
        </p:nvSpPr>
        <p:spPr>
          <a:xfrm>
            <a:off x="1187624" y="3284984"/>
            <a:ext cx="169168" cy="144016"/>
          </a:xfrm>
          <a:prstGeom prst="flowChartConnector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0000477.jpg"/>
          <p:cNvPicPr>
            <a:picLocks noChangeAspect="1"/>
          </p:cNvPicPr>
          <p:nvPr/>
        </p:nvPicPr>
        <p:blipFill>
          <a:blip r:embed="rId3" cstate="print"/>
          <a:srcRect b="196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95536" y="836712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ru-RU" sz="2400" b="1" i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i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Круглый круг похож на мячик,</a:t>
            </a:r>
            <a:b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 по небу солнцем скачет.</a:t>
            </a:r>
            <a:b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Круглый словно диск луны,</a:t>
            </a:r>
            <a:b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бабулины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блины,</a:t>
            </a:r>
            <a:endParaRPr lang="ru-RU" sz="2000" b="1" i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тарелка, как венок,</a:t>
            </a:r>
            <a:b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веселый колобок,</a:t>
            </a:r>
            <a:b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колеса, как колечки,</a:t>
            </a:r>
            <a:b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пирог из теплой печки!</a:t>
            </a:r>
            <a:endParaRPr lang="ru-RU" sz="2800" b="1" i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55776" y="0"/>
            <a:ext cx="388843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000" b="1" i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Круг</a:t>
            </a:r>
            <a:endParaRPr lang="ru-RU" sz="4800" b="1" i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24128" y="1124744"/>
            <a:ext cx="1260000" cy="1260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948264" y="2924944"/>
            <a:ext cx="1260000" cy="12600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5508104" y="4869160"/>
            <a:ext cx="1800000" cy="126000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0000477.jpg"/>
          <p:cNvPicPr>
            <a:picLocks noChangeAspect="1"/>
          </p:cNvPicPr>
          <p:nvPr/>
        </p:nvPicPr>
        <p:blipFill>
          <a:blip r:embed="rId3" cstate="print"/>
          <a:srcRect b="62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431321" y="764704"/>
            <a:ext cx="263059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 круг</a:t>
            </a:r>
            <a:endParaRPr lang="ru-RU" sz="4800" b="1" i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771800" y="2060848"/>
            <a:ext cx="3600000" cy="36000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31075alsh3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195397" y="620688"/>
            <a:ext cx="258173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Квадрат</a:t>
            </a:r>
            <a:endParaRPr lang="ru-RU" sz="48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62880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Словно стол стоит квадрат.</a:t>
            </a:r>
            <a:b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Он гостям обычно рад.</a:t>
            </a:r>
            <a:b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Он квадратное печенье</a:t>
            </a:r>
            <a:b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Положил для угощенья.</a:t>
            </a:r>
            <a:b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Он - квадратная корзина</a:t>
            </a:r>
            <a:b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 квадратная картина.</a:t>
            </a:r>
            <a:b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Все четыре стороны</a:t>
            </a:r>
            <a:b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 квадратика равны.</a:t>
            </a:r>
            <a:endParaRPr lang="ru-RU" sz="24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55976" y="4581128"/>
            <a:ext cx="1260000" cy="1260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6300192" y="1196752"/>
            <a:ext cx="1800000" cy="1080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5148064" y="2636912"/>
            <a:ext cx="1800000" cy="1080000"/>
          </a:xfrm>
          <a:prstGeom prst="triangl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31075alsh3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267406" y="620688"/>
            <a:ext cx="263463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Квадрат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699792" y="2060848"/>
            <a:ext cx="3600000" cy="3600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195736" y="404664"/>
            <a:ext cx="453951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Прямоугольник </a:t>
            </a:r>
            <a:endParaRPr lang="ru-RU" sz="48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1484784"/>
            <a:ext cx="4572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Как окно прямоугольник,</a:t>
            </a:r>
            <a:b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Аккуратный, словно школьник.</a:t>
            </a:r>
            <a:b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Он похож на дверь, на книжки,</a:t>
            </a:r>
            <a:b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 на ранец у мальчишки.</a:t>
            </a:r>
            <a:b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 автобус, на тетрадку,</a:t>
            </a:r>
            <a:b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 большую шоколадку.</a:t>
            </a:r>
            <a:b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 корыто поросенка,</a:t>
            </a:r>
            <a:b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 на фантик у ребенка.</a:t>
            </a:r>
            <a:endParaRPr lang="ru-RU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27584" y="5445224"/>
            <a:ext cx="1800000" cy="10800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1340768"/>
            <a:ext cx="1260000" cy="12600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995936" y="5373216"/>
            <a:ext cx="2160000" cy="12600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251520" y="3429000"/>
            <a:ext cx="1800000" cy="1080000"/>
          </a:xfrm>
          <a:prstGeom prst="triangl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0"/>
            <a:ext cx="9126140" cy="6858000"/>
          </a:xfrm>
          <a:prstGeom prst="rect">
            <a:avLst/>
          </a:prstGeom>
        </p:spPr>
      </p:pic>
      <p:pic>
        <p:nvPicPr>
          <p:cNvPr id="3" name="Рисунок 2" descr="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2614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835696" y="476672"/>
            <a:ext cx="558293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Это прямоугольник</a:t>
            </a:r>
            <a:endParaRPr lang="ru-RU" sz="48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39752" y="2564904"/>
            <a:ext cx="3600000" cy="18000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Amazing-Colorful-Design-HD---9-_b.jpg"/>
          <p:cNvPicPr>
            <a:picLocks noChangeAspect="1"/>
          </p:cNvPicPr>
          <p:nvPr/>
        </p:nvPicPr>
        <p:blipFill>
          <a:blip r:embed="rId3" cstate="print"/>
          <a:srcRect l="1680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627784" y="548680"/>
            <a:ext cx="356681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Треугольник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11760" y="1772816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Треугольный треугольник</a:t>
            </a:r>
            <a:b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Угловатый своевольник.</a:t>
            </a:r>
            <a:b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Он похож на крышу дома</a:t>
            </a:r>
            <a:b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на шапочку у гнома.</a:t>
            </a:r>
            <a:b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на острый кончик стрелки,</a:t>
            </a:r>
            <a:b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на ушки рыжей белки.</a:t>
            </a:r>
            <a:b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Угловатый очень с виду</a:t>
            </a:r>
            <a:b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Он похож на пирамиду!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64288" y="404664"/>
            <a:ext cx="1440000" cy="1440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1043608" y="5157192"/>
            <a:ext cx="1980000" cy="144000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51520" y="2060848"/>
            <a:ext cx="1980000" cy="1080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171</Words>
  <Application>Microsoft Office PowerPoint</Application>
  <PresentationFormat>Экран (4:3)</PresentationFormat>
  <Paragraphs>79</Paragraphs>
  <Slides>18</Slides>
  <Notes>18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17</cp:revision>
  <dcterms:created xsi:type="dcterms:W3CDTF">2014-12-16T18:09:42Z</dcterms:created>
  <dcterms:modified xsi:type="dcterms:W3CDTF">2014-12-16T20:54:17Z</dcterms:modified>
</cp:coreProperties>
</file>