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3FE71-60D3-407F-82D1-411EB8B3B9D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D607-AC8B-4798-BE76-DA1C72905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gif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gif"/><Relationship Id="rId16" Type="http://schemas.openxmlformats.org/officeDocument/2006/relationships/image" Target="../media/image3.gif"/><Relationship Id="rId20" Type="http://schemas.openxmlformats.org/officeDocument/2006/relationships/image" Target="../media/image24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2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.gif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39.png"/><Relationship Id="rId2" Type="http://schemas.openxmlformats.org/officeDocument/2006/relationships/image" Target="../media/image32.pn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18.png"/><Relationship Id="rId5" Type="http://schemas.openxmlformats.org/officeDocument/2006/relationships/image" Target="../media/image34.png"/><Relationship Id="rId15" Type="http://schemas.openxmlformats.org/officeDocument/2006/relationships/image" Target="../media/image40.gif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«Шустрый зайчик»</a:t>
            </a:r>
            <a:r>
              <a:rPr lang="ru-RU" sz="2800" b="1" i="1" dirty="0" smtClean="0">
                <a:solidFill>
                  <a:srgbClr val="0070C0"/>
                </a:solidFill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сказка по развитию артикуляционной моторики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Автор: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Учитель – логопед </a:t>
            </a:r>
            <a:r>
              <a:rPr lang="ru-RU" sz="2400" i="1" dirty="0" err="1" smtClean="0">
                <a:solidFill>
                  <a:srgbClr val="002060"/>
                </a:solidFill>
              </a:rPr>
              <a:t>Московых</a:t>
            </a:r>
            <a:r>
              <a:rPr lang="ru-RU" sz="2400" i="1" dirty="0" smtClean="0">
                <a:solidFill>
                  <a:srgbClr val="002060"/>
                </a:solidFill>
              </a:rPr>
              <a:t> Ю.В.</a:t>
            </a:r>
          </a:p>
          <a:p>
            <a:pPr algn="r"/>
            <a:r>
              <a:rPr lang="ru-RU" sz="2400" i="1" dirty="0" smtClean="0">
                <a:solidFill>
                  <a:srgbClr val="002060"/>
                </a:solidFill>
              </a:rPr>
              <a:t>МАДОУ №30 «Росинка» г. Губкин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Жил – был в лесу Зайка. Маленький, серенький,  ушки длинные, хвостик короткий. Все звали его Шустрый Зайка,  потому что этот Зайчик очень любил бегать. И так он быстро бегал, что  никто в лесу догнать его не мог, видно только уши по ветру полощутся, да хвостик  меж деревьев мелькает</a:t>
            </a: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://busaban.do.am/tre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2336127" cy="2643206"/>
          </a:xfrm>
          <a:prstGeom prst="rect">
            <a:avLst/>
          </a:prstGeom>
          <a:noFill/>
        </p:spPr>
      </p:pic>
      <p:pic>
        <p:nvPicPr>
          <p:cNvPr id="5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429264"/>
            <a:ext cx="930675" cy="932226"/>
          </a:xfrm>
          <a:prstGeom prst="rect">
            <a:avLst/>
          </a:prstGeom>
          <a:noFill/>
        </p:spPr>
      </p:pic>
      <p:pic>
        <p:nvPicPr>
          <p:cNvPr id="6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929198"/>
            <a:ext cx="930675" cy="932226"/>
          </a:xfrm>
          <a:prstGeom prst="rect">
            <a:avLst/>
          </a:prstGeom>
          <a:noFill/>
        </p:spPr>
      </p:pic>
      <p:pic>
        <p:nvPicPr>
          <p:cNvPr id="7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00570"/>
            <a:ext cx="930675" cy="932226"/>
          </a:xfrm>
          <a:prstGeom prst="rect">
            <a:avLst/>
          </a:prstGeom>
          <a:noFill/>
        </p:spPr>
      </p:pic>
      <p:pic>
        <p:nvPicPr>
          <p:cNvPr id="8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500570"/>
            <a:ext cx="930675" cy="932226"/>
          </a:xfrm>
          <a:prstGeom prst="rect">
            <a:avLst/>
          </a:prstGeom>
          <a:noFill/>
        </p:spPr>
      </p:pic>
      <p:pic>
        <p:nvPicPr>
          <p:cNvPr id="9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43446"/>
            <a:ext cx="930675" cy="932226"/>
          </a:xfrm>
          <a:prstGeom prst="rect">
            <a:avLst/>
          </a:prstGeom>
          <a:noFill/>
        </p:spPr>
      </p:pic>
      <p:pic>
        <p:nvPicPr>
          <p:cNvPr id="10" name="Picture 4" descr="http://busaban.do.am/tre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071810"/>
            <a:ext cx="1894157" cy="2143140"/>
          </a:xfrm>
          <a:prstGeom prst="rect">
            <a:avLst/>
          </a:prstGeom>
          <a:noFill/>
        </p:spPr>
      </p:pic>
      <p:pic>
        <p:nvPicPr>
          <p:cNvPr id="11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14884"/>
            <a:ext cx="930675" cy="932226"/>
          </a:xfrm>
          <a:prstGeom prst="rect">
            <a:avLst/>
          </a:prstGeom>
          <a:noFill/>
        </p:spPr>
      </p:pic>
      <p:pic>
        <p:nvPicPr>
          <p:cNvPr id="12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929198"/>
            <a:ext cx="930675" cy="932226"/>
          </a:xfrm>
          <a:prstGeom prst="rect">
            <a:avLst/>
          </a:prstGeom>
          <a:noFill/>
        </p:spPr>
      </p:pic>
      <p:pic>
        <p:nvPicPr>
          <p:cNvPr id="13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286388"/>
            <a:ext cx="930675" cy="932226"/>
          </a:xfrm>
          <a:prstGeom prst="rect">
            <a:avLst/>
          </a:prstGeom>
          <a:noFill/>
        </p:spPr>
      </p:pic>
      <p:pic>
        <p:nvPicPr>
          <p:cNvPr id="14" name="Picture 22" descr="http://img89.imageshack.us/img89/3228/10gx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357694"/>
            <a:ext cx="1552575" cy="2038350"/>
          </a:xfrm>
          <a:prstGeom prst="rect">
            <a:avLst/>
          </a:prstGeom>
          <a:noFill/>
        </p:spPr>
      </p:pic>
      <p:pic>
        <p:nvPicPr>
          <p:cNvPr id="16" name="Picture 4" descr="http://img0.liveinternet.ru/images/attach/c/6/90/528/90528464_rej7v0yniczbjd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428736"/>
            <a:ext cx="1042957" cy="1042957"/>
          </a:xfrm>
          <a:prstGeom prst="rect">
            <a:avLst/>
          </a:prstGeom>
          <a:noFill/>
        </p:spPr>
      </p:pic>
      <p:pic>
        <p:nvPicPr>
          <p:cNvPr id="3074" name="Picture 2" descr="http://img-fotki.yandex.ru/get/5313/132373940.34e/0_6ff6b_2145327a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286124"/>
            <a:ext cx="1382075" cy="1248863"/>
          </a:xfrm>
          <a:prstGeom prst="rect">
            <a:avLst/>
          </a:prstGeom>
          <a:noFill/>
        </p:spPr>
      </p:pic>
      <p:pic>
        <p:nvPicPr>
          <p:cNvPr id="3076" name="Picture 4" descr="http://img-fotki.yandex.ru/get/5313/132373940.34e/0_6ff6b_2145327a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9" y="3144968"/>
            <a:ext cx="1500198" cy="135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88252E-6 C -0.00157 -0.01202 -0.00296 -0.02543 -0.00608 -0.037 C -0.01007 -0.05134 -0.00851 -0.03908 -0.01077 -0.05134 C -0.0132 -0.06429 -0.01407 -0.07331 -0.01997 -0.08418 C -0.0224 -0.09366 -0.02587 -0.10198 -0.02917 -0.11077 C -0.02986 -0.11262 -0.02969 -0.1154 -0.03073 -0.11678 C -0.03334 -0.12025 -0.03681 -0.12233 -0.03993 -0.12511 C -0.0415 -0.1265 -0.04271 -0.12858 -0.04462 -0.12927 C -0.04879 -0.13066 -0.05695 -0.1332 -0.05695 -0.1332 C -0.1007 -0.13159 -0.1132 -0.14384 -0.13542 -0.10453 C -0.13924 -0.08996 -0.13386 -0.10684 -0.1415 -0.09435 C -0.14289 -0.09204 -0.14358 -0.0888 -0.14462 -0.08603 C -0.14636 -0.06475 -0.15 -0.04394 -0.15226 -0.02266 C -0.15296 -0.01641 -0.15296 -0.01017 -0.15382 -0.00416 C -0.15452 6.88252E-6 -0.15695 0.0081 -0.15695 0.0081 C -0.15973 0.03747 -0.15903 0.02013 -0.16302 0.00602 C -0.16459 -0.00809 -0.16632 -0.02289 -0.1724 -0.03492 C -0.17396 -0.04417 -0.17605 -0.05157 -0.18004 -0.05943 C -0.18334 -0.07284 -0.19184 -0.0814 -0.19844 -0.09227 C -0.2033 -0.10013 -0.20764 -0.11077 -0.21389 -0.11678 C -0.22379 -0.12604 -0.23768 -0.1302 -0.24931 -0.1332 C -0.26945 -0.13205 -0.28698 -0.13737 -0.30313 -0.12303 C -0.3099 -0.10406 -0.31459 -0.10453 -0.32778 -0.09435 C -0.33421 -0.08949 -0.34011 -0.08348 -0.34618 -0.07793 C -0.35695 -0.06822 -0.3698 -0.03838 -0.37848 -0.02474 C -0.38004 -0.0141 -0.3816 -0.00323 -0.38611 0.00602 C -0.39046 -0.00531 -0.39063 -0.01688 -0.39393 -0.02867 C -0.39723 -0.04093 -0.40139 -0.05041 -0.40608 -0.06151 C -0.41077 -0.07284 -0.41181 -0.08001 -0.41997 -0.08811 C -0.42379 -0.09574 -0.43143 -0.10522 -0.43698 -0.11077 C -0.4408 -0.1184 -0.44723 -0.12326 -0.4507 -0.13112 C -0.45625 -0.14338 -0.45243 -0.14014 -0.46007 -0.14361 C -0.46893 -0.15541 -0.4698 -0.16258 -0.48316 -0.16604 C -0.52396 -0.1635 -0.50504 -0.16373 -0.52917 -0.15795 C -0.53629 -0.15171 -0.54462 -0.14916 -0.55226 -0.14361 C -0.56164 -0.1369 -0.56823 -0.12673 -0.57691 -0.11887 C -0.58299 -0.1073 -0.58542 -0.09343 -0.59532 -0.08603 C -0.60973 -0.07493 -0.62292 -0.07122 -0.63542 -0.05527 C -0.65139 -0.03492 -0.65799 -0.01826 -0.67084 0.00394 C -0.67205 0.00903 -0.67743 0.03007 -0.67848 0.03678 C -0.67917 0.0414 -0.67934 0.04626 -0.68004 0.05112 C -0.68039 0.05389 -0.68125 0.06222 -0.6816 0.05944 C -0.68247 0.05273 -0.6816 0.0458 -0.6816 0.03886 " pathEditMode="relative" ptsTypes="ffffffffffffffffffffffffffffffffffffffffffA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296974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Прыгал как-то Зайка по лесной полянке. Прыгал – прыгал и не заметил как очутился на горке. (упражнение «Горка»). А  там  ягод, цветов, видимо – невидимо. Полакомился Зайка клевером, черникой. Облизал губки (упражнение «Оближем губки») и улыбнулся (упражнение «Улыбка»).</a:t>
            </a:r>
            <a:b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Настроение у Зайки было прекрасное!</a:t>
            </a:r>
            <a:endParaRPr lang="ru-RU" sz="1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4" name="Picture 4" descr="http://www.hullumaja.com/files/pictures/2013/07/23/CTe7fEZSS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876"/>
            <a:ext cx="746928" cy="902087"/>
          </a:xfrm>
          <a:prstGeom prst="rect">
            <a:avLst/>
          </a:prstGeom>
          <a:noFill/>
        </p:spPr>
      </p:pic>
      <p:pic>
        <p:nvPicPr>
          <p:cNvPr id="15366" name="Picture 6" descr="http://www.hullumaja.com/files/pictures/2013/07/23/CTe7fEZSS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929198"/>
            <a:ext cx="690064" cy="833410"/>
          </a:xfrm>
          <a:prstGeom prst="rect">
            <a:avLst/>
          </a:prstGeom>
          <a:noFill/>
        </p:spPr>
      </p:pic>
      <p:pic>
        <p:nvPicPr>
          <p:cNvPr id="15368" name="Picture 8" descr="http://www.hullumaja.com/files/pictures/2013/07/23/CTe7fEZSS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857628"/>
            <a:ext cx="791505" cy="955924"/>
          </a:xfrm>
          <a:prstGeom prst="rect">
            <a:avLst/>
          </a:prstGeom>
          <a:noFill/>
        </p:spPr>
      </p:pic>
      <p:pic>
        <p:nvPicPr>
          <p:cNvPr id="15370" name="Picture 10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786322"/>
            <a:ext cx="428629" cy="433291"/>
          </a:xfrm>
          <a:prstGeom prst="rect">
            <a:avLst/>
          </a:prstGeom>
          <a:noFill/>
        </p:spPr>
      </p:pic>
      <p:pic>
        <p:nvPicPr>
          <p:cNvPr id="15372" name="Picture 12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429264"/>
            <a:ext cx="394213" cy="571504"/>
          </a:xfrm>
          <a:prstGeom prst="rect">
            <a:avLst/>
          </a:prstGeom>
          <a:noFill/>
        </p:spPr>
      </p:pic>
      <p:pic>
        <p:nvPicPr>
          <p:cNvPr id="15374" name="Picture 14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071942"/>
            <a:ext cx="443472" cy="642918"/>
          </a:xfrm>
          <a:prstGeom prst="rect">
            <a:avLst/>
          </a:prstGeom>
          <a:noFill/>
        </p:spPr>
      </p:pic>
      <p:pic>
        <p:nvPicPr>
          <p:cNvPr id="15376" name="Picture 16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929066"/>
            <a:ext cx="529788" cy="768052"/>
          </a:xfrm>
          <a:prstGeom prst="rect">
            <a:avLst/>
          </a:prstGeom>
          <a:noFill/>
        </p:spPr>
      </p:pic>
      <p:pic>
        <p:nvPicPr>
          <p:cNvPr id="15378" name="Picture 18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500570"/>
            <a:ext cx="448443" cy="650124"/>
          </a:xfrm>
          <a:prstGeom prst="rect">
            <a:avLst/>
          </a:prstGeom>
          <a:noFill/>
        </p:spPr>
      </p:pic>
      <p:pic>
        <p:nvPicPr>
          <p:cNvPr id="15380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4929198"/>
            <a:ext cx="393015" cy="428628"/>
          </a:xfrm>
          <a:prstGeom prst="rect">
            <a:avLst/>
          </a:prstGeom>
          <a:noFill/>
        </p:spPr>
      </p:pic>
      <p:pic>
        <p:nvPicPr>
          <p:cNvPr id="13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5357818" y="5000636"/>
            <a:ext cx="315640" cy="357190"/>
          </a:xfrm>
          <a:prstGeom prst="rect">
            <a:avLst/>
          </a:prstGeom>
          <a:noFill/>
        </p:spPr>
      </p:pic>
      <p:pic>
        <p:nvPicPr>
          <p:cNvPr id="14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500570"/>
            <a:ext cx="357402" cy="389788"/>
          </a:xfrm>
          <a:prstGeom prst="rect">
            <a:avLst/>
          </a:prstGeom>
          <a:noFill/>
        </p:spPr>
      </p:pic>
      <p:pic>
        <p:nvPicPr>
          <p:cNvPr id="15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4214818"/>
            <a:ext cx="524020" cy="571504"/>
          </a:xfrm>
          <a:prstGeom prst="rect">
            <a:avLst/>
          </a:prstGeom>
          <a:noFill/>
        </p:spPr>
      </p:pic>
      <p:pic>
        <p:nvPicPr>
          <p:cNvPr id="16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2792" y="4572008"/>
            <a:ext cx="655025" cy="714380"/>
          </a:xfrm>
          <a:prstGeom prst="rect">
            <a:avLst/>
          </a:prstGeom>
          <a:noFill/>
        </p:spPr>
      </p:pic>
      <p:pic>
        <p:nvPicPr>
          <p:cNvPr id="17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71802" y="5072074"/>
            <a:ext cx="720527" cy="785818"/>
          </a:xfrm>
          <a:prstGeom prst="rect">
            <a:avLst/>
          </a:prstGeom>
          <a:noFill/>
        </p:spPr>
      </p:pic>
      <p:pic>
        <p:nvPicPr>
          <p:cNvPr id="15382" name="Picture 22" descr="http://img89.imageshack.us/img89/3228/10gx0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1425" y="3500438"/>
            <a:ext cx="1552575" cy="2038350"/>
          </a:xfrm>
          <a:prstGeom prst="rect">
            <a:avLst/>
          </a:prstGeom>
          <a:noFill/>
        </p:spPr>
      </p:pic>
      <p:pic>
        <p:nvPicPr>
          <p:cNvPr id="19" name="Picture 18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61061" y="4500570"/>
            <a:ext cx="399166" cy="578686"/>
          </a:xfrm>
          <a:prstGeom prst="rect">
            <a:avLst/>
          </a:prstGeom>
          <a:noFill/>
        </p:spPr>
      </p:pic>
      <p:pic>
        <p:nvPicPr>
          <p:cNvPr id="20" name="Picture 18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10" y="5072074"/>
            <a:ext cx="399166" cy="578686"/>
          </a:xfrm>
          <a:prstGeom prst="rect">
            <a:avLst/>
          </a:prstGeom>
          <a:noFill/>
        </p:spPr>
      </p:pic>
      <p:pic>
        <p:nvPicPr>
          <p:cNvPr id="21" name="Picture 18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86446" y="5000636"/>
            <a:ext cx="570047" cy="826418"/>
          </a:xfrm>
          <a:prstGeom prst="rect">
            <a:avLst/>
          </a:prstGeom>
          <a:noFill/>
        </p:spPr>
      </p:pic>
      <p:pic>
        <p:nvPicPr>
          <p:cNvPr id="22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86182" y="3929066"/>
            <a:ext cx="589522" cy="642942"/>
          </a:xfrm>
          <a:prstGeom prst="rect">
            <a:avLst/>
          </a:prstGeom>
          <a:noFill/>
        </p:spPr>
      </p:pic>
      <p:pic>
        <p:nvPicPr>
          <p:cNvPr id="23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48936" y="5072074"/>
            <a:ext cx="480253" cy="523772"/>
          </a:xfrm>
          <a:prstGeom prst="rect">
            <a:avLst/>
          </a:prstGeom>
          <a:noFill/>
        </p:spPr>
      </p:pic>
      <p:pic>
        <p:nvPicPr>
          <p:cNvPr id="24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14876" y="3857628"/>
            <a:ext cx="419212" cy="457200"/>
          </a:xfrm>
          <a:prstGeom prst="rect">
            <a:avLst/>
          </a:prstGeom>
          <a:noFill/>
        </p:spPr>
      </p:pic>
      <p:pic>
        <p:nvPicPr>
          <p:cNvPr id="15384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5357826"/>
            <a:ext cx="715291" cy="716483"/>
          </a:xfrm>
          <a:prstGeom prst="rect">
            <a:avLst/>
          </a:prstGeom>
          <a:noFill/>
        </p:spPr>
      </p:pic>
      <p:pic>
        <p:nvPicPr>
          <p:cNvPr id="15386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16" y="4357694"/>
            <a:ext cx="785818" cy="787127"/>
          </a:xfrm>
          <a:prstGeom prst="rect">
            <a:avLst/>
          </a:prstGeom>
          <a:noFill/>
        </p:spPr>
      </p:pic>
      <p:pic>
        <p:nvPicPr>
          <p:cNvPr id="15388" name="Picture 28" descr="http://www.abc-color.com/image/coloring/flowers/001/flower/flower-clipart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57950" y="4357694"/>
            <a:ext cx="612044" cy="422176"/>
          </a:xfrm>
          <a:prstGeom prst="rect">
            <a:avLst/>
          </a:prstGeom>
          <a:noFill/>
        </p:spPr>
      </p:pic>
      <p:pic>
        <p:nvPicPr>
          <p:cNvPr id="28" name="Picture 28" descr="http://www.abc-color.com/image/coloring/flowers/001/flower/flower-clipart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29124" y="4214818"/>
            <a:ext cx="565553" cy="390107"/>
          </a:xfrm>
          <a:prstGeom prst="rect">
            <a:avLst/>
          </a:prstGeom>
          <a:noFill/>
        </p:spPr>
      </p:pic>
      <p:pic>
        <p:nvPicPr>
          <p:cNvPr id="29" name="Picture 28" descr="http://www.abc-color.com/image/coloring/flowers/001/flower/flower-clipart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6314" y="4857760"/>
            <a:ext cx="565553" cy="390107"/>
          </a:xfrm>
          <a:prstGeom prst="rect">
            <a:avLst/>
          </a:prstGeom>
          <a:noFill/>
        </p:spPr>
      </p:pic>
      <p:pic>
        <p:nvPicPr>
          <p:cNvPr id="30" name="Picture 28" descr="http://www.abc-color.com/image/coloring/flowers/001/flower/flower-clipart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14480" y="5286388"/>
            <a:ext cx="621398" cy="428628"/>
          </a:xfrm>
          <a:prstGeom prst="rect">
            <a:avLst/>
          </a:prstGeom>
          <a:noFill/>
        </p:spPr>
      </p:pic>
      <p:pic>
        <p:nvPicPr>
          <p:cNvPr id="31" name="Picture 28" descr="http://www.abc-color.com/image/coloring/flowers/001/flower/flower-clipart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993447" y="5500702"/>
            <a:ext cx="715610" cy="493614"/>
          </a:xfrm>
          <a:prstGeom prst="rect">
            <a:avLst/>
          </a:prstGeom>
          <a:noFill/>
        </p:spPr>
      </p:pic>
      <p:pic>
        <p:nvPicPr>
          <p:cNvPr id="32" name="Picture 28" descr="http://www.abc-color.com/image/coloring/flowers/001/flower/flower-clipart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86512" y="5214950"/>
            <a:ext cx="565553" cy="390107"/>
          </a:xfrm>
          <a:prstGeom prst="rect">
            <a:avLst/>
          </a:prstGeom>
          <a:noFill/>
        </p:spPr>
      </p:pic>
      <p:pic>
        <p:nvPicPr>
          <p:cNvPr id="33" name="Picture 28" descr="http://www.abc-color.com/image/coloring/flowers/001/flower/flower-clipart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571736" y="4500570"/>
            <a:ext cx="565553" cy="390107"/>
          </a:xfrm>
          <a:prstGeom prst="rect">
            <a:avLst/>
          </a:prstGeom>
          <a:noFill/>
        </p:spPr>
      </p:pic>
      <p:pic>
        <p:nvPicPr>
          <p:cNvPr id="34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71868" y="4500570"/>
            <a:ext cx="929962" cy="931512"/>
          </a:xfrm>
          <a:prstGeom prst="rect">
            <a:avLst/>
          </a:prstGeom>
          <a:noFill/>
        </p:spPr>
      </p:pic>
      <p:pic>
        <p:nvPicPr>
          <p:cNvPr id="35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29520" y="4857760"/>
            <a:ext cx="930675" cy="932226"/>
          </a:xfrm>
          <a:prstGeom prst="rect">
            <a:avLst/>
          </a:prstGeom>
          <a:noFill/>
        </p:spPr>
      </p:pic>
      <p:pic>
        <p:nvPicPr>
          <p:cNvPr id="36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357290" y="5072074"/>
            <a:ext cx="715648" cy="716841"/>
          </a:xfrm>
          <a:prstGeom prst="rect">
            <a:avLst/>
          </a:prstGeom>
          <a:noFill/>
        </p:spPr>
      </p:pic>
      <p:pic>
        <p:nvPicPr>
          <p:cNvPr id="39" name="Picture 4" descr="http://img0.liveinternet.ru/images/attach/c/6/90/528/90528464_rej7v0yniczbjd90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57224" y="1714488"/>
            <a:ext cx="1042957" cy="1042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9.62072E-7 C -0.00763 -0.0118 -0.01249 -0.02267 -0.01701 -0.03677 C -0.02187 -0.05181 -0.02395 -0.068 -0.0309 -0.08187 C -0.03385 -0.09852 -0.05069 -0.12142 -0.06162 -0.13113 C -0.06249 -0.13183 -0.06996 -0.1346 -0.07083 -0.13506 C -0.07395 -0.13645 -0.08003 -0.13923 -0.08003 -0.13923 C -0.09548 -0.13738 -0.10451 -0.13599 -0.11701 -0.12489 C -0.11909 -0.12072 -0.121 -0.11679 -0.12308 -0.11263 C -0.12412 -0.11055 -0.12621 -0.10639 -0.12621 -0.10639 C -0.12794 -0.09528 -0.13037 -0.08465 -0.13228 -0.07378 C -0.13298 -0.07031 -0.13315 -0.06684 -0.13385 -0.06337 C -0.13471 -0.05921 -0.13697 -0.05111 -0.13697 -0.05111 C -0.13975 -0.06198 -0.1434 -0.071 -0.14617 -0.08187 C -0.14878 -0.09205 -0.14982 -0.10245 -0.15242 -0.11263 C -0.1552 -0.13645 -0.16006 -0.16929 -0.1802 -0.17623 C -0.18801 -0.1864 -0.18645 -0.18733 -0.19704 -0.19658 C -0.1986 -0.19797 -0.20156 -0.20074 -0.20156 -0.20074 C -0.21024 -0.20005 -0.21909 -0.19982 -0.22777 -0.19866 C -0.23298 -0.19797 -0.24183 -0.18849 -0.24183 -0.18849 C -0.24583 -0.17947 -0.25069 -0.1716 -0.25381 -0.16189 C -0.25572 -0.15588 -0.25694 -0.14963 -0.2585 -0.14339 C -0.25902 -0.14131 -0.26006 -0.13714 -0.26006 -0.13714 C -0.2651 -0.15703 -0.27031 -0.17669 -0.27551 -0.19658 C -0.27708 -0.20259 -0.28211 -0.2056 -0.28471 -0.21092 C -0.29218 -0.22595 -0.29965 -0.24746 -0.31388 -0.25393 C -0.33333 -0.26272 -0.31978 -0.25787 -0.35537 -0.26018 C -0.37291 -0.2648 -0.37534 -0.26388 -0.39843 -0.26226 C -0.41162 -0.25648 -0.42117 -0.24468 -0.43228 -0.23358 C -0.4368 -0.22456 -0.44409 -0.21901 -0.45086 -0.213 C -0.45781 -0.19889 -0.45919 -0.18941 -0.46319 -0.17415 C -0.46371 -0.1679 -0.46249 -0.16096 -0.46475 -0.15565 C -0.46579 -0.1531 -0.46683 -0.16096 -0.4677 -0.16374 C -0.47048 -0.17345 -0.47135 -0.18016 -0.47551 -0.18849 C -0.48003 -0.20699 -0.48055 -0.20745 -0.49235 -0.22318 C -0.49739 -0.22988 -0.50017 -0.23613 -0.50624 -0.24168 C -0.51492 -0.25879 -0.53037 -0.2611 -0.54461 -0.26434 C -0.55399 -0.26897 -0.56076 -0.27082 -0.57083 -0.27244 C -0.58524 -0.27174 -0.59965 -0.2722 -0.61388 -0.27035 C -0.62187 -0.26943 -0.63055 -0.24862 -0.63541 -0.24168 C -0.63853 -0.22572 -0.64774 -0.21346 -0.65537 -0.20074 C -0.65642 -0.19658 -0.65746 -0.19265 -0.6585 -0.18849 C -0.65902 -0.1864 -0.66006 -0.18224 -0.66006 -0.18224 C -0.65902 -0.15935 -0.65833 -0.12651 -0.65381 -0.1043 C -0.65156 -0.09251 -0.64756 -0.0828 -0.64461 -0.0717 C -0.64409 -0.06615 -0.64374 -0.06083 -0.64305 -0.05528 C -0.64166 -0.04441 -0.63697 -0.03562 -0.63697 -0.02452 " pathEditMode="relative" ptsTypes="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2368544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/>
              <a:t>        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Неожиданно в траве кто-то зашуршал. Это ползла Змея. (упражнение «Змейка»). Зайка от неожиданности испугался и отпрыгнул назад. Он немного рассердился на нее. (упражнение «Киска сердится»).</a:t>
            </a:r>
            <a:b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- Это кто здесь веселится и прыгает, как лошадка? – прошипела Змея. (упражнение«Лошадка»)</a:t>
            </a:r>
            <a:b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- Это же я, Шустрый Зайка! Давай вместе веселиться! – ответил Зайчик.</a:t>
            </a:r>
            <a:b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- Нет, Зайка, я пожалуй отдохну, погреюсь на теплом солнышке,- ответила Змея. </a:t>
            </a:r>
            <a:b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Она свернулась катушечкой и сладко уснула. (упражнение «Катушечка»)</a:t>
            </a:r>
            <a:endParaRPr lang="ru-RU" sz="1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143512"/>
            <a:ext cx="1214526" cy="1216549"/>
          </a:xfrm>
          <a:prstGeom prst="rect">
            <a:avLst/>
          </a:prstGeom>
          <a:noFill/>
        </p:spPr>
      </p:pic>
      <p:pic>
        <p:nvPicPr>
          <p:cNvPr id="5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929605" cy="931154"/>
          </a:xfrm>
          <a:prstGeom prst="rect">
            <a:avLst/>
          </a:prstGeom>
          <a:noFill/>
        </p:spPr>
      </p:pic>
      <p:pic>
        <p:nvPicPr>
          <p:cNvPr id="6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929198"/>
            <a:ext cx="858167" cy="859597"/>
          </a:xfrm>
          <a:prstGeom prst="rect">
            <a:avLst/>
          </a:prstGeom>
          <a:noFill/>
        </p:spPr>
      </p:pic>
      <p:pic>
        <p:nvPicPr>
          <p:cNvPr id="7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643578"/>
            <a:ext cx="857929" cy="859359"/>
          </a:xfrm>
          <a:prstGeom prst="rect">
            <a:avLst/>
          </a:prstGeom>
          <a:noFill/>
        </p:spPr>
      </p:pic>
      <p:pic>
        <p:nvPicPr>
          <p:cNvPr id="8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072074"/>
            <a:ext cx="1071887" cy="1073673"/>
          </a:xfrm>
          <a:prstGeom prst="rect">
            <a:avLst/>
          </a:prstGeom>
          <a:noFill/>
        </p:spPr>
      </p:pic>
      <p:pic>
        <p:nvPicPr>
          <p:cNvPr id="9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43446"/>
            <a:ext cx="1001043" cy="1002711"/>
          </a:xfrm>
          <a:prstGeom prst="rect">
            <a:avLst/>
          </a:prstGeom>
          <a:noFill/>
        </p:spPr>
      </p:pic>
      <p:pic>
        <p:nvPicPr>
          <p:cNvPr id="11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643578"/>
            <a:ext cx="858167" cy="859597"/>
          </a:xfrm>
          <a:prstGeom prst="rect">
            <a:avLst/>
          </a:prstGeom>
          <a:noFill/>
        </p:spPr>
      </p:pic>
      <p:pic>
        <p:nvPicPr>
          <p:cNvPr id="12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786454"/>
            <a:ext cx="858167" cy="859597"/>
          </a:xfrm>
          <a:prstGeom prst="rect">
            <a:avLst/>
          </a:prstGeom>
          <a:noFill/>
        </p:spPr>
      </p:pic>
      <p:pic>
        <p:nvPicPr>
          <p:cNvPr id="13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929198"/>
            <a:ext cx="858167" cy="859597"/>
          </a:xfrm>
          <a:prstGeom prst="rect">
            <a:avLst/>
          </a:prstGeom>
          <a:noFill/>
        </p:spPr>
      </p:pic>
      <p:pic>
        <p:nvPicPr>
          <p:cNvPr id="14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572140"/>
            <a:ext cx="858167" cy="859597"/>
          </a:xfrm>
          <a:prstGeom prst="rect">
            <a:avLst/>
          </a:prstGeom>
          <a:noFill/>
        </p:spPr>
      </p:pic>
      <p:pic>
        <p:nvPicPr>
          <p:cNvPr id="15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429264"/>
            <a:ext cx="858167" cy="859597"/>
          </a:xfrm>
          <a:prstGeom prst="rect">
            <a:avLst/>
          </a:prstGeom>
          <a:noFill/>
        </p:spPr>
      </p:pic>
      <p:pic>
        <p:nvPicPr>
          <p:cNvPr id="16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14950"/>
            <a:ext cx="858167" cy="859597"/>
          </a:xfrm>
          <a:prstGeom prst="rect">
            <a:avLst/>
          </a:prstGeom>
          <a:noFill/>
        </p:spPr>
      </p:pic>
      <p:pic>
        <p:nvPicPr>
          <p:cNvPr id="17" name="Picture 24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857760"/>
            <a:ext cx="858167" cy="859597"/>
          </a:xfrm>
          <a:prstGeom prst="rect">
            <a:avLst/>
          </a:prstGeom>
          <a:noFill/>
        </p:spPr>
      </p:pic>
      <p:pic>
        <p:nvPicPr>
          <p:cNvPr id="18" name="Picture 18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500702"/>
            <a:ext cx="570047" cy="826418"/>
          </a:xfrm>
          <a:prstGeom prst="rect">
            <a:avLst/>
          </a:prstGeom>
          <a:noFill/>
        </p:spPr>
      </p:pic>
      <p:pic>
        <p:nvPicPr>
          <p:cNvPr id="19" name="Picture 18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3168" y="5857892"/>
            <a:ext cx="422217" cy="612104"/>
          </a:xfrm>
          <a:prstGeom prst="rect">
            <a:avLst/>
          </a:prstGeom>
          <a:noFill/>
        </p:spPr>
      </p:pic>
      <p:pic>
        <p:nvPicPr>
          <p:cNvPr id="20" name="Picture 18" descr="http://www.abc-color.com/image/coloring/flowers/002/cornflower-001/cornflower-001-picture-colo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5786454"/>
            <a:ext cx="581935" cy="754980"/>
          </a:xfrm>
          <a:prstGeom prst="rect">
            <a:avLst/>
          </a:prstGeom>
          <a:noFill/>
        </p:spPr>
      </p:pic>
      <p:pic>
        <p:nvPicPr>
          <p:cNvPr id="21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5357826"/>
            <a:ext cx="458517" cy="500066"/>
          </a:xfrm>
          <a:prstGeom prst="rect">
            <a:avLst/>
          </a:prstGeom>
          <a:noFill/>
        </p:spPr>
      </p:pic>
      <p:pic>
        <p:nvPicPr>
          <p:cNvPr id="22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5500702"/>
            <a:ext cx="524020" cy="571504"/>
          </a:xfrm>
          <a:prstGeom prst="rect">
            <a:avLst/>
          </a:prstGeom>
          <a:noFill/>
        </p:spPr>
      </p:pic>
      <p:pic>
        <p:nvPicPr>
          <p:cNvPr id="23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5786454"/>
            <a:ext cx="524020" cy="571504"/>
          </a:xfrm>
          <a:prstGeom prst="rect">
            <a:avLst/>
          </a:prstGeom>
          <a:noFill/>
        </p:spPr>
      </p:pic>
      <p:pic>
        <p:nvPicPr>
          <p:cNvPr id="24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6000768"/>
            <a:ext cx="458517" cy="500066"/>
          </a:xfrm>
          <a:prstGeom prst="rect">
            <a:avLst/>
          </a:prstGeom>
          <a:noFill/>
        </p:spPr>
      </p:pic>
      <p:pic>
        <p:nvPicPr>
          <p:cNvPr id="25" name="Picture 20" descr="http://www.lenagold.ru/fon/clipart/o/oduv/oduvan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3372" y="5715016"/>
            <a:ext cx="642942" cy="701203"/>
          </a:xfrm>
          <a:prstGeom prst="rect">
            <a:avLst/>
          </a:prstGeom>
          <a:noFill/>
        </p:spPr>
      </p:pic>
      <p:pic>
        <p:nvPicPr>
          <p:cNvPr id="26" name="Picture 4" descr="http://busaban.do.am/tree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7672" y="3000372"/>
            <a:ext cx="1831018" cy="2071702"/>
          </a:xfrm>
          <a:prstGeom prst="rect">
            <a:avLst/>
          </a:prstGeom>
          <a:noFill/>
        </p:spPr>
      </p:pic>
      <p:pic>
        <p:nvPicPr>
          <p:cNvPr id="16388" name="Picture 4" descr="http://img0.liveinternet.ru/images/attach/c/6/90/528/90528464_rej7v0yniczbjd9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2571744"/>
            <a:ext cx="1042957" cy="1042957"/>
          </a:xfrm>
          <a:prstGeom prst="rect">
            <a:avLst/>
          </a:prstGeom>
          <a:noFill/>
        </p:spPr>
      </p:pic>
      <p:pic>
        <p:nvPicPr>
          <p:cNvPr id="1026" name="Picture 2" descr="http://www.stihi.ru/pics/2013/02/17/2677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4357694"/>
            <a:ext cx="1381108" cy="1381108"/>
          </a:xfrm>
          <a:prstGeom prst="rect">
            <a:avLst/>
          </a:prstGeom>
          <a:noFill/>
        </p:spPr>
      </p:pic>
      <p:pic>
        <p:nvPicPr>
          <p:cNvPr id="1028" name="Picture 4" descr="http://img89.imageshack.us/img89/3228/10gx0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3929066"/>
            <a:ext cx="15525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10083 C 0.08333 0.08418 0.09461 0.07493 0.10677 0.07007 C 0.11007 0.06568 0.1125 0.0599 0.11614 0.05574 C 0.11736 0.05435 0.11927 0.05458 0.12066 0.05365 C 0.12743 0.04903 0.1335 0.04648 0.14062 0.04325 C 0.14878 0.04394 0.15711 0.04371 0.16527 0.04533 C 0.17534 0.04718 0.18385 0.0555 0.19305 0.05967 C 0.1967 0.05897 0.20052 0.05967 0.20382 0.05759 C 0.20451 0.05712 0.20642 0.04579 0.20677 0.04533 C 0.2151 0.03423 0.22951 0.03053 0.24062 0.02683 C 0.25191 0.02845 0.25364 0.02752 0.26215 0.03099 C 0.26527 0.03238 0.27152 0.03515 0.27152 0.03515 C 0.27517 0.03446 0.28073 0.03747 0.28229 0.03307 C 0.28802 0.01665 0.27656 -0.00185 0.28993 -0.00786 C 0.29895 -0.02035 0.29392 -0.01642 0.31614 -0.01203 C 0.31927 -0.01133 0.32534 -0.00786 0.32534 -0.00786 C 0.33142 -0.00254 0.34184 0.01064 0.34982 0.01249 C 0.35347 0.01341 0.35711 0.01249 0.36076 0.01249 " pathEditMode="relative" ptsTypes="fffffffffffffffffA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8705E-6 C 0.00538 -0.02104 0.00434 -0.06591 0.01996 -0.07978 C 0.02187 -0.08718 0.02882 -0.09597 0.03385 -0.10037 C 0.03819 -0.10939 0.05035 -0.1191 0.05833 -0.1228 C 0.07014 -0.13552 0.08229 -0.14361 0.09687 -0.14939 C 0.10972 -0.1487 0.12257 -0.14939 0.13524 -0.14754 C 0.13785 -0.14708 0.14323 -0.13876 0.14462 -0.13714 C 0.15312 -0.12789 0.15833 -0.11679 0.16615 -0.10638 C 0.16944 -0.09366 0.16528 -0.1073 0.17222 -0.09412 C 0.17465 -0.08973 0.17621 -0.08441 0.17847 -0.07978 C 0.18073 -0.07007 0.18611 -0.06244 0.18924 -0.05319 C 0.19167 -0.04556 0.19323 -0.03654 0.19531 -0.02867 C 0.19948 -0.01248 0.19531 0.00555 0.19531 0.02267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011354"/>
          </a:xfrm>
        </p:spPr>
        <p:txBody>
          <a:bodyPr>
            <a:noAutofit/>
          </a:bodyPr>
          <a:lstStyle/>
          <a:p>
            <a:pPr algn="l"/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А Зайка поскакал обратно в лес. На лесной тропинке он остановился, чтобы отдохнуть. Вдруг кто-то запустил в него орешком. (упражнение «Орешек»). Это была Белочка – непоседа. Зайка и Белочка были давними приятелями. С утра до вечера прыгала Белочка с веточки на веточку, с кустика на кустик и раскачивалась на них как на качелях: вверх-вниз (упражнение «Качели»)</a:t>
            </a:r>
            <a:b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- Идем в гости к старичку – </a:t>
            </a:r>
            <a:r>
              <a:rPr lang="ru-RU" sz="1600" i="1" dirty="0" err="1" smtClean="0">
                <a:solidFill>
                  <a:schemeClr val="accent3">
                    <a:lumMod val="50000"/>
                  </a:schemeClr>
                </a:solidFill>
              </a:rPr>
              <a:t>Лесовичку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, а то начинает смеркаться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, - предложила Белочка. </a:t>
            </a:r>
            <a:b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И Зайка согласился.</a:t>
            </a:r>
            <a:endParaRPr lang="ru-RU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4" descr="http://img0.liveinternet.ru/images/attach/c/6/90/528/90528464_rej7v0yniczbjd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4"/>
            <a:ext cx="1042957" cy="1042957"/>
          </a:xfrm>
          <a:prstGeom prst="rect">
            <a:avLst/>
          </a:prstGeom>
          <a:noFill/>
        </p:spPr>
      </p:pic>
      <p:pic>
        <p:nvPicPr>
          <p:cNvPr id="4" name="Picture 4" descr="http://busaban.do.am/tre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1643074" cy="1859054"/>
          </a:xfrm>
          <a:prstGeom prst="rect">
            <a:avLst/>
          </a:prstGeom>
          <a:noFill/>
        </p:spPr>
      </p:pic>
      <p:pic>
        <p:nvPicPr>
          <p:cNvPr id="5" name="Picture 4" descr="http://busaban.do.am/tre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752" y="2571744"/>
            <a:ext cx="2083572" cy="2357454"/>
          </a:xfrm>
          <a:prstGeom prst="rect">
            <a:avLst/>
          </a:prstGeom>
          <a:noFill/>
        </p:spPr>
      </p:pic>
      <p:pic>
        <p:nvPicPr>
          <p:cNvPr id="6" name="Picture 4" descr="http://busaban.do.am/tre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2143140" cy="2571768"/>
          </a:xfrm>
          <a:prstGeom prst="rect">
            <a:avLst/>
          </a:prstGeom>
          <a:noFill/>
        </p:spPr>
      </p:pic>
      <p:pic>
        <p:nvPicPr>
          <p:cNvPr id="7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357826"/>
            <a:ext cx="930675" cy="932226"/>
          </a:xfrm>
          <a:prstGeom prst="rect">
            <a:avLst/>
          </a:prstGeom>
          <a:noFill/>
        </p:spPr>
      </p:pic>
      <p:pic>
        <p:nvPicPr>
          <p:cNvPr id="8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4429132"/>
            <a:ext cx="930675" cy="932226"/>
          </a:xfrm>
          <a:prstGeom prst="rect">
            <a:avLst/>
          </a:prstGeom>
          <a:noFill/>
        </p:spPr>
      </p:pic>
      <p:pic>
        <p:nvPicPr>
          <p:cNvPr id="9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930675" cy="932226"/>
          </a:xfrm>
          <a:prstGeom prst="rect">
            <a:avLst/>
          </a:prstGeom>
          <a:noFill/>
        </p:spPr>
      </p:pic>
      <p:pic>
        <p:nvPicPr>
          <p:cNvPr id="10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429132"/>
            <a:ext cx="930675" cy="932226"/>
          </a:xfrm>
          <a:prstGeom prst="rect">
            <a:avLst/>
          </a:prstGeom>
          <a:noFill/>
        </p:spPr>
      </p:pic>
      <p:pic>
        <p:nvPicPr>
          <p:cNvPr id="11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857760"/>
            <a:ext cx="930675" cy="932226"/>
          </a:xfrm>
          <a:prstGeom prst="rect">
            <a:avLst/>
          </a:prstGeom>
          <a:noFill/>
        </p:spPr>
      </p:pic>
      <p:pic>
        <p:nvPicPr>
          <p:cNvPr id="12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71942"/>
            <a:ext cx="930675" cy="932226"/>
          </a:xfrm>
          <a:prstGeom prst="rect">
            <a:avLst/>
          </a:prstGeom>
          <a:noFill/>
        </p:spPr>
      </p:pic>
      <p:pic>
        <p:nvPicPr>
          <p:cNvPr id="13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857628"/>
            <a:ext cx="930675" cy="932226"/>
          </a:xfrm>
          <a:prstGeom prst="rect">
            <a:avLst/>
          </a:prstGeom>
          <a:noFill/>
        </p:spPr>
      </p:pic>
      <p:pic>
        <p:nvPicPr>
          <p:cNvPr id="14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71876"/>
            <a:ext cx="930675" cy="932226"/>
          </a:xfrm>
          <a:prstGeom prst="rect">
            <a:avLst/>
          </a:prstGeom>
          <a:noFill/>
        </p:spPr>
      </p:pic>
      <p:pic>
        <p:nvPicPr>
          <p:cNvPr id="15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857628"/>
            <a:ext cx="930675" cy="932226"/>
          </a:xfrm>
          <a:prstGeom prst="rect">
            <a:avLst/>
          </a:prstGeom>
          <a:noFill/>
        </p:spPr>
      </p:pic>
      <p:pic>
        <p:nvPicPr>
          <p:cNvPr id="16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500570"/>
            <a:ext cx="930675" cy="932226"/>
          </a:xfrm>
          <a:prstGeom prst="rect">
            <a:avLst/>
          </a:prstGeom>
          <a:noFill/>
        </p:spPr>
      </p:pic>
      <p:pic>
        <p:nvPicPr>
          <p:cNvPr id="17410" name="Picture 2" descr="http://img89.imageshack.us/img89/3228/10gx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643314"/>
            <a:ext cx="1552575" cy="20383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5313/132373940.34e/0_6ff6b_2145327a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818"/>
            <a:ext cx="2431711" cy="2197329"/>
          </a:xfrm>
          <a:prstGeom prst="rect">
            <a:avLst/>
          </a:prstGeom>
          <a:noFill/>
        </p:spPr>
      </p:pic>
      <p:pic>
        <p:nvPicPr>
          <p:cNvPr id="17414" name="Picture 6" descr="http://www.porjati.ru/uploads/posts/2011-12/1325333695_1325331853_0_506f9_c8eac429_xx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786058"/>
            <a:ext cx="657229" cy="714380"/>
          </a:xfrm>
          <a:prstGeom prst="rect">
            <a:avLst/>
          </a:prstGeom>
          <a:noFill/>
        </p:spPr>
      </p:pic>
      <p:pic>
        <p:nvPicPr>
          <p:cNvPr id="20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429132"/>
            <a:ext cx="930675" cy="932226"/>
          </a:xfrm>
          <a:prstGeom prst="rect">
            <a:avLst/>
          </a:prstGeom>
          <a:noFill/>
        </p:spPr>
      </p:pic>
      <p:pic>
        <p:nvPicPr>
          <p:cNvPr id="21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930675" cy="932226"/>
          </a:xfrm>
          <a:prstGeom prst="rect">
            <a:avLst/>
          </a:prstGeom>
          <a:noFill/>
        </p:spPr>
      </p:pic>
      <p:pic>
        <p:nvPicPr>
          <p:cNvPr id="22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786322"/>
            <a:ext cx="930675" cy="932226"/>
          </a:xfrm>
          <a:prstGeom prst="rect">
            <a:avLst/>
          </a:prstGeom>
          <a:noFill/>
        </p:spPr>
      </p:pic>
      <p:pic>
        <p:nvPicPr>
          <p:cNvPr id="23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643446"/>
            <a:ext cx="930675" cy="932226"/>
          </a:xfrm>
          <a:prstGeom prst="rect">
            <a:avLst/>
          </a:prstGeom>
          <a:noFill/>
        </p:spPr>
      </p:pic>
      <p:pic>
        <p:nvPicPr>
          <p:cNvPr id="24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357694"/>
            <a:ext cx="930675" cy="932226"/>
          </a:xfrm>
          <a:prstGeom prst="rect">
            <a:avLst/>
          </a:prstGeom>
          <a:noFill/>
        </p:spPr>
      </p:pic>
      <p:pic>
        <p:nvPicPr>
          <p:cNvPr id="25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143512"/>
            <a:ext cx="930675" cy="932226"/>
          </a:xfrm>
          <a:prstGeom prst="rect">
            <a:avLst/>
          </a:prstGeom>
          <a:noFill/>
        </p:spPr>
      </p:pic>
      <p:pic>
        <p:nvPicPr>
          <p:cNvPr id="26" name="Picture 26" descr="http://paint-net.ru/gallery/images/grass1ale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930675" cy="93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3552E-6 C -0.00173 -0.01388 -0.00399 -0.02544 -0.01232 -0.03469 C -0.01614 -0.03909 -0.02621 -0.04302 -0.02621 -0.04302 C -0.03698 -0.0525 -0.03246 -0.04834 -0.03993 -0.05527 C -0.04271 -0.05782 -0.0493 -0.05944 -0.0493 -0.05944 C -0.05538 -0.05874 -0.06163 -0.05897 -0.06771 -0.05736 C -0.0717 -0.0562 -0.0809 -0.03932 -0.08316 -0.03469 C -0.08628 -0.02105 -0.0868 -0.0111 -0.08767 0.00416 C -0.0908 -0.00833 -0.0868 0.0037 -0.09392 -0.00601 C -0.09531 -0.00786 -0.09583 -0.01041 -0.09687 -0.01226 C -0.10156 -0.0185 -0.10781 -0.02174 -0.11389 -0.02452 C -0.11753 -0.03215 -0.11979 -0.03215 -0.12621 -0.03469 C -0.12778 -0.03608 -0.12899 -0.03793 -0.13073 -0.03885 C -0.13472 -0.0407 -0.14305 -0.04302 -0.14305 -0.04302 C -0.17048 -0.04094 -0.19705 -0.04255 -0.22465 -0.04094 C -0.22621 -0.03885 -0.22743 -0.03631 -0.22916 -0.03469 C -0.23055 -0.03354 -0.23264 -0.03446 -0.23385 -0.03284 C -0.23559 -0.03076 -0.23559 -0.02706 -0.23698 -0.02452 C -0.23819 -0.0222 -0.2401 -0.02058 -0.24149 -0.0185 C -0.24271 -0.01665 -0.24357 -0.01434 -0.24462 -0.01226 C -0.24826 0.00647 -0.24427 0.0074 -0.25225 3.63552E-6 C -0.25712 -0.00948 -0.26319 -0.0185 -0.26927 -0.0266 C -0.27725 -0.05828 -0.3085 -0.07216 -0.33073 -0.07586 C -0.34965 -0.07516 -0.36875 -0.07563 -0.38767 -0.07378 C -0.39201 -0.07331 -0.39618 -0.07031 -0.4 -0.06753 C -0.4033 -0.06522 -0.4092 -0.05944 -0.4092 -0.05944 C -0.41354 -0.05088 -0.41753 -0.04417 -0.41996 -0.03469 C -0.42048 -0.02868 -0.4191 -0.02174 -0.42153 -0.01642 C -0.42274 -0.01388 -0.42378 -0.02174 -0.42465 -0.02452 C -0.42535 -0.02729 -0.42552 -0.03007 -0.42621 -0.03284 C -0.42812 -0.03978 -0.43073 -0.04695 -0.43385 -0.05319 C -0.43715 -0.06638 -0.44062 -0.0784 -0.4493 -0.08603 C -0.45764 -0.10107 -0.47135 -0.10407 -0.48455 -0.10662 C -0.49114 -0.10916 -0.49618 -0.11286 -0.50312 -0.11471 C -0.51371 -0.11309 -0.51805 -0.11355 -0.52621 -0.10662 C -0.53142 -0.08326 -0.53073 -0.0747 -0.53073 -0.0451 " pathEditMode="relative" ptsTypes="fffffffffffffffffffffffffffffffffffA">
                                      <p:cBhvr>
                                        <p:cTn id="6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0.06267 C -0.00869 0.05065 -0.00468 0.03746 0.00174 0.02567 C 0.00747 0.00301 0.01928 -0.0185 0.0356 -0.0296 C 0.03994 -0.03839 0.04619 -0.04232 0.05261 -0.0481 C 0.07032 -0.06383 0.08681 -0.06661 0.10799 -0.06846 C 0.13525 -0.0673 0.14983 -0.06869 0.17257 -0.06244 C 0.17987 -0.05574 0.17414 -0.0599 0.18334 -0.0562 C 0.18646 -0.05504 0.19254 -0.05204 0.19254 -0.05204 C 0.1941 -0.04995 0.19549 -0.04787 0.19723 -0.04602 C 0.20018 -0.04302 0.20643 -0.0377 0.20643 -0.0377 C 0.21372 -0.02359 0.20417 -0.0407 0.21563 -0.02544 C 0.21841 -0.02174 0.22049 -0.01711 0.22327 -0.01318 C 0.22553 -0.00393 0.22917 -0.00116 0.2356 0.00324 C 0.24497 0.02104 0.23195 -0.00208 0.24341 0.01341 C 0.24619 0.01734 0.24948 0.02706 0.25105 0.03191 C 0.25244 0.03585 0.2533 0.04001 0.25417 0.04417 C 0.25469 0.04625 0.25712 0.05042 0.25556 0.05042 C 0.25348 0.05042 0.25278 0.04602 0.25105 0.04417 C 0.24341 0.03608 0.2441 0.037 0.23716 0.034 C 0.22188 0.03515 0.21042 0.03053 0.20018 0.04417 C 0.19497 0.0673 0.20417 0.0303 0.1941 0.05643 C 0.19185 0.06221 0.19098 0.06869 0.18941 0.07493 C 0.18889 0.07724 0.18751 0.07909 0.18646 0.08117 C 0.1849 0.0895 0.18316 0.09598 0.18021 0.10361 C 0.18091 0.12812 0.17778 0.18825 0.2033 0.20005 C 0.20382 0.20213 0.20452 0.20398 0.20487 0.20606 C 0.20556 0.21068 0.20643 0.2204 0.20643 0.2204 C 0.20764 0.20143 0.20712 0.18617 0.21563 0.17114 C 0.21945 0.15657 0.22431 0.15819 0.23247 0.1487 C 0.23855 0.14153 0.24289 0.13714 0.25105 0.13437 C 0.26285 0.1235 0.27848 0.11378 0.29254 0.10985 C 0.30816 0.09598 0.31528 0.1043 0.34028 0.10569 C 0.34827 0.10939 0.35869 0.11008 0.36632 0.11586 C 0.37483 0.12234 0.37917 0.12835 0.3849 0.13853 C 0.38751 0.15217 0.39445 0.16536 0.4033 0.17322 C 0.40712 0.18062 0.41042 0.18941 0.41251 0.19796 C 0.41198 0.21022 0.41094 0.22248 0.41094 0.23474 C 0.41094 0.24214 0.41181 0.2197 0.41251 0.2123 C 0.4132 0.20513 0.41719 0.19172 0.41719 0.19172 C 0.41858 0.17091 0.41737 0.14177 0.42952 0.12627 C 0.4316 0.10731 0.43455 0.09066 0.4448 0.07701 C 0.44948 0.05851 0.45539 0.04417 0.46494 0.02983 C 0.46789 0.02544 0.47101 0.02174 0.47414 0.01758 C 0.4757 0.01549 0.47657 0.01226 0.47865 0.01133 C 0.48386 0.00902 0.48751 0.00763 0.49254 0.00324 C 0.4974 -0.00116 0.50174 -0.00624 0.50643 -0.0111 C 0.50869 -0.01341 0.51164 -0.01365 0.51407 -0.01526 C 0.53073 -0.02637 0.54792 -0.03839 0.56632 -0.04186 C 0.57344 -0.04117 0.58091 -0.04186 0.58785 -0.03978 C 0.59653 -0.03723 0.60244 -0.02845 0.61094 -0.02544 C 0.61615 -0.01873 0.61407 -0.02151 0.61719 -0.01735 " pathEditMode="relative" ptsTypes="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        По вечерам друзья всегда собирались в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домике старичка – </a:t>
            </a:r>
            <a:r>
              <a:rPr lang="ru-RU" sz="1800" i="1" dirty="0" err="1" smtClean="0">
                <a:solidFill>
                  <a:schemeClr val="accent3">
                    <a:lumMod val="50000"/>
                  </a:schemeClr>
                </a:solidFill>
              </a:rPr>
              <a:t>Лесовичка</a:t>
            </a:r>
            <a:r>
              <a:rPr lang="ru-RU" sz="1800" i="1" dirty="0" smtClean="0">
                <a:solidFill>
                  <a:schemeClr val="accent3">
                    <a:lumMod val="50000"/>
                  </a:schemeClr>
                </a:solidFill>
              </a:rPr>
              <a:t> и пили чай с бубликами и конфетами. (упражнение «Бублик»)</a:t>
            </a:r>
            <a:endParaRPr lang="ru-RU" sz="1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4" name="Picture 2" descr="http://im5-tub-ru.yandex.net/i?id=467899829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686465" cy="4286280"/>
          </a:xfrm>
          <a:prstGeom prst="rect">
            <a:avLst/>
          </a:prstGeom>
          <a:noFill/>
        </p:spPr>
      </p:pic>
      <p:pic>
        <p:nvPicPr>
          <p:cNvPr id="7" name="Picture 4" descr="http://busaban.do.am/tre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2336127" cy="2643206"/>
          </a:xfrm>
          <a:prstGeom prst="rect">
            <a:avLst/>
          </a:prstGeom>
          <a:noFill/>
        </p:spPr>
      </p:pic>
      <p:pic>
        <p:nvPicPr>
          <p:cNvPr id="8" name="Picture 4" descr="http://img-fotki.yandex.ru/get/5313/132373940.34e/0_6ff6b_2145327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00438"/>
            <a:ext cx="1500198" cy="1355601"/>
          </a:xfrm>
          <a:prstGeom prst="rect">
            <a:avLst/>
          </a:prstGeom>
          <a:noFill/>
        </p:spPr>
      </p:pic>
      <p:pic>
        <p:nvPicPr>
          <p:cNvPr id="9" name="Picture 4" descr="http://img-fotki.yandex.ru/get/5313/132373940.34e/0_6ff6b_2145327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786322"/>
            <a:ext cx="1500198" cy="1355601"/>
          </a:xfrm>
          <a:prstGeom prst="rect">
            <a:avLst/>
          </a:prstGeom>
          <a:noFill/>
        </p:spPr>
      </p:pic>
      <p:pic>
        <p:nvPicPr>
          <p:cNvPr id="10" name="Picture 4" descr="http://img-fotki.yandex.ru/get/5313/132373940.34e/0_6ff6b_2145327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072074"/>
            <a:ext cx="1500198" cy="1355601"/>
          </a:xfrm>
          <a:prstGeom prst="rect">
            <a:avLst/>
          </a:prstGeom>
          <a:noFill/>
        </p:spPr>
      </p:pic>
      <p:pic>
        <p:nvPicPr>
          <p:cNvPr id="11" name="Picture 4" descr="http://img-fotki.yandex.ru/get/5313/132373940.34e/0_6ff6b_2145327a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00636"/>
            <a:ext cx="1500198" cy="1355601"/>
          </a:xfrm>
          <a:prstGeom prst="rect">
            <a:avLst/>
          </a:prstGeom>
          <a:noFill/>
        </p:spPr>
      </p:pic>
      <p:pic>
        <p:nvPicPr>
          <p:cNvPr id="18436" name="Picture 4" descr="http://img89.imageshack.us/img89/3228/10gx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214686"/>
            <a:ext cx="1552575" cy="2038350"/>
          </a:xfrm>
          <a:prstGeom prst="rect">
            <a:avLst/>
          </a:prstGeom>
          <a:noFill/>
        </p:spPr>
      </p:pic>
      <p:pic>
        <p:nvPicPr>
          <p:cNvPr id="18438" name="Picture 6" descr="http://www.porjati.ru/uploads/posts/2011-12/1325333695_1325331853_0_506f9_c8eac429_x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714752"/>
            <a:ext cx="1051540" cy="1142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267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«Шустрый зайчик» сказка по развитию артикуляционной моторики</vt:lpstr>
      <vt:lpstr>         Жил – был в лесу Зайка. Маленький, серенький,  ушки длинные, хвостик короткий. Все звали его Шустрый Зайка,  потому что этот Зайчик очень любил бегать. И так он быстро бегал, что  никто в лесу догнать его не мог, видно только уши по ветру полощутся, да хвостик  меж деревьев мелькает.</vt:lpstr>
      <vt:lpstr>       Прыгал как-то Зайка по лесной полянке. Прыгал – прыгал и не заметил как очутился на горке. (упражнение «Горка»). А  там  ягод, цветов, видимо – невидимо. Полакомился Зайка клевером, черникой. Облизал губки (упражнение «Оближем губки») и улыбнулся (упражнение «Улыбка»). Настроение у Зайки было прекрасное!</vt:lpstr>
      <vt:lpstr>         Неожиданно в траве кто-то зашуршал. Это ползла Змея. (упражнение «Змейка»). Зайка от неожиданности испугался и отпрыгнул назад. Он немного рассердился на нее. (упражнение «Киска сердится»).  - Это кто здесь веселится и прыгает, как лошадка? – прошипела Змея. (упражнение«Лошадка»)  - Это же я, Шустрый Зайка! Давай вместе веселиться! – ответил Зайчик.  - Нет, Зайка, я пожалуй отдохну, погреюсь на теплом солнышке,- ответила Змея.  Она свернулась катушечкой и сладко уснула. (упражнение «Катушечка»)</vt:lpstr>
      <vt:lpstr>     А Зайка поскакал обратно в лес. На лесной тропинке он остановился, чтобы отдохнуть. Вдруг кто-то запустил в него орешком. (упражнение «Орешек»). Это была Белочка – непоседа. Зайка и Белочка были давними приятелями. С утра до вечера прыгала Белочка с веточки на веточку, с кустика на кустик и раскачивалась на них как на качелях: вверх-вниз (упражнение «Качели») - Идем в гости к старичку – Лесовичку, а то начинает смеркаться, - предложила Белочка.   И Зайка согласился.</vt:lpstr>
      <vt:lpstr>         По вечерам друзья всегда собирались в  домике старичка – Лесовичка и пили чай с бубликами и конфетами. (упражнение «Бублик»)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«Шустрый зайчик» сказка по развитию артикуляционной моторики</dc:title>
  <dc:creator>Юля</dc:creator>
  <cp:lastModifiedBy>Юля</cp:lastModifiedBy>
  <cp:revision>21</cp:revision>
  <dcterms:created xsi:type="dcterms:W3CDTF">2013-12-03T15:00:44Z</dcterms:created>
  <dcterms:modified xsi:type="dcterms:W3CDTF">2013-12-04T17:17:21Z</dcterms:modified>
</cp:coreProperties>
</file>