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57"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D4FD011-1862-4BF9-A8FC-758B13FC0C60}">
          <p14:sldIdLst>
            <p14:sldId id="256"/>
            <p14:sldId id="258"/>
            <p14:sldId id="259"/>
            <p14:sldId id="260"/>
            <p14:sldId id="261"/>
            <p14:sldId id="262"/>
            <p14:sldId id="257"/>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237541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5384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19360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232471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2053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309249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333589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271504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148203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6AFFA3-A904-47AC-AB4C-13EB32DAE8EB}" type="datetimeFigureOut">
              <a:rPr lang="ru-RU" smtClean="0"/>
              <a:t>01.02.2015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54528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D6AFFA3-A904-47AC-AB4C-13EB32DAE8EB}" type="datetimeFigureOut">
              <a:rPr lang="ru-RU" smtClean="0"/>
              <a:t>01.02.2015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367258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D6AFFA3-A904-47AC-AB4C-13EB32DAE8EB}" type="datetimeFigureOut">
              <a:rPr lang="ru-RU" smtClean="0"/>
              <a:t>01.02.2015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318217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D6AFFA3-A904-47AC-AB4C-13EB32DAE8EB}" type="datetimeFigureOut">
              <a:rPr lang="ru-RU" smtClean="0"/>
              <a:t>01.02.2015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344278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AFFA3-A904-47AC-AB4C-13EB32DAE8EB}" type="datetimeFigureOut">
              <a:rPr lang="ru-RU" smtClean="0"/>
              <a:t>01.02.2015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305808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6AFFA3-A904-47AC-AB4C-13EB32DAE8EB}" type="datetimeFigureOut">
              <a:rPr lang="ru-RU" smtClean="0"/>
              <a:t>01.02.2015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103925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6AFFA3-A904-47AC-AB4C-13EB32DAE8EB}" type="datetimeFigureOut">
              <a:rPr lang="ru-RU" smtClean="0"/>
              <a:t>01.02.2015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F952A2-48EE-440A-B3DD-47B9348E5331}" type="slidenum">
              <a:rPr lang="ru-RU" smtClean="0"/>
              <a:t>‹#›</a:t>
            </a:fld>
            <a:endParaRPr lang="ru-RU"/>
          </a:p>
        </p:txBody>
      </p:sp>
    </p:spTree>
    <p:extLst>
      <p:ext uri="{BB962C8B-B14F-4D97-AF65-F5344CB8AC3E}">
        <p14:creationId xmlns:p14="http://schemas.microsoft.com/office/powerpoint/2010/main" val="307943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AFFA3-A904-47AC-AB4C-13EB32DAE8EB}" type="datetimeFigureOut">
              <a:rPr lang="ru-RU" smtClean="0"/>
              <a:t>01.02.2015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F952A2-48EE-440A-B3DD-47B9348E5331}" type="slidenum">
              <a:rPr lang="ru-RU" smtClean="0"/>
              <a:t>‹#›</a:t>
            </a:fld>
            <a:endParaRPr lang="ru-RU"/>
          </a:p>
        </p:txBody>
      </p:sp>
    </p:spTree>
    <p:extLst>
      <p:ext uri="{BB962C8B-B14F-4D97-AF65-F5344CB8AC3E}">
        <p14:creationId xmlns:p14="http://schemas.microsoft.com/office/powerpoint/2010/main" val="3353458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926" y="365760"/>
            <a:ext cx="8098971" cy="5721531"/>
          </a:xfrm>
        </p:spPr>
        <p:txBody>
          <a:bodyPr>
            <a:normAutofit/>
          </a:bodyPr>
          <a:lstStyle/>
          <a:p>
            <a:r>
              <a:rPr lang="ru-RU" dirty="0"/>
              <a:t/>
            </a:r>
            <a:br>
              <a:rPr lang="ru-RU" dirty="0"/>
            </a:br>
            <a:r>
              <a:rPr lang="ru-RU" sz="4900" dirty="0" smtClean="0"/>
              <a:t>Трудовая деятельность и воспитание  культурно-гигиенических навыков и привычек у детей раннего возраста.</a:t>
            </a:r>
            <a:endParaRPr lang="ru-RU" sz="4900" dirty="0"/>
          </a:p>
        </p:txBody>
      </p:sp>
    </p:spTree>
    <p:extLst>
      <p:ext uri="{BB962C8B-B14F-4D97-AF65-F5344CB8AC3E}">
        <p14:creationId xmlns:p14="http://schemas.microsoft.com/office/powerpoint/2010/main" val="220402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0913" y="1585714"/>
            <a:ext cx="4513262" cy="3384946"/>
          </a:xfrm>
        </p:spPr>
      </p:pic>
      <p:sp>
        <p:nvSpPr>
          <p:cNvPr id="7" name="Текст 6"/>
          <p:cNvSpPr>
            <a:spLocks noGrp="1"/>
          </p:cNvSpPr>
          <p:nvPr>
            <p:ph type="body" sz="half" idx="2"/>
          </p:nvPr>
        </p:nvSpPr>
        <p:spPr>
          <a:xfrm>
            <a:off x="668625" y="3917892"/>
            <a:ext cx="3854528" cy="2584449"/>
          </a:xfrm>
        </p:spPr>
        <p:txBody>
          <a:bodyPr>
            <a:normAutofit/>
          </a:bodyPr>
          <a:lstStyle/>
          <a:p>
            <a:r>
              <a:rPr lang="ru-RU" sz="1800" dirty="0" smtClean="0"/>
              <a:t>Презентацию </a:t>
            </a:r>
            <a:r>
              <a:rPr lang="ru-RU" sz="1800" dirty="0"/>
              <a:t>подготовила: воспитатель первой младшей группы№11 ОДП 1474/10 (ДОУ 583) ГБОУ Школа 1474г. Москвы</a:t>
            </a:r>
            <a:br>
              <a:rPr lang="ru-RU" sz="1800" dirty="0"/>
            </a:br>
            <a:r>
              <a:rPr lang="ru-RU" sz="1800" dirty="0"/>
              <a:t>Новикова Полина Борисовна</a:t>
            </a:r>
          </a:p>
        </p:txBody>
      </p:sp>
    </p:spTree>
    <p:extLst>
      <p:ext uri="{BB962C8B-B14F-4D97-AF65-F5344CB8AC3E}">
        <p14:creationId xmlns:p14="http://schemas.microsoft.com/office/powerpoint/2010/main" val="115502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8913" y="1925439"/>
            <a:ext cx="4005262" cy="3003946"/>
          </a:xfrm>
        </p:spPr>
      </p:pic>
      <p:sp>
        <p:nvSpPr>
          <p:cNvPr id="6" name="Текст 5"/>
          <p:cNvSpPr>
            <a:spLocks noGrp="1"/>
          </p:cNvSpPr>
          <p:nvPr>
            <p:ph type="body" sz="half" idx="2"/>
          </p:nvPr>
        </p:nvSpPr>
        <p:spPr>
          <a:xfrm>
            <a:off x="391887" y="409304"/>
            <a:ext cx="4275908" cy="6139542"/>
          </a:xfrm>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Среди </a:t>
            </a:r>
            <a:r>
              <a:rPr lang="ru-RU" dirty="0" smtClean="0">
                <a:latin typeface="Times New Roman" panose="02020603050405020304" pitchFamily="18" charset="0"/>
                <a:cs typeface="Times New Roman" panose="02020603050405020304" pitchFamily="18" charset="0"/>
              </a:rPr>
              <a:t>воспитательно - образовательных </a:t>
            </a:r>
            <a:r>
              <a:rPr lang="ru-RU" dirty="0">
                <a:latin typeface="Times New Roman" panose="02020603050405020304" pitchFamily="18" charset="0"/>
                <a:cs typeface="Times New Roman" panose="02020603050405020304" pitchFamily="18" charset="0"/>
              </a:rPr>
              <a:t>задач, выдвигаемых обществом, вопросы трудового воспитания детей всегда стоят на первом месте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Труд - центральное социальное явление. Все ценности, воплощенные в предметах материальной и духовной культуры, созданы трудом человека.</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Такие </a:t>
            </a:r>
            <a:r>
              <a:rPr lang="ru-RU" dirty="0">
                <a:latin typeface="Times New Roman" panose="02020603050405020304" pitchFamily="18" charset="0"/>
                <a:cs typeface="Times New Roman" panose="02020603050405020304" pitchFamily="18" charset="0"/>
              </a:rPr>
              <a:t>виды труда, как самообслуживание, хозяйственно-бытовой труд в природе, используются во всех возрастных группах, а ручной труд — в старшей и подготовительной группах. Поручения широко используются во всех возрастных группах детского сада. Но в младшей группе они являются ведущей формой организации труда. Поэтому работу с малышами по трудовому воспитанию надо начинать с индивидуальных поручений, которые ребенок выполняет вместе с воспитателем, и только много позже переходить к другим формам</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В силу психологических особенностей дети младших групп недостаточно самостоятельны в своих действиях, склонны к подражанию, не могут согласовывать свои действия с действиями товарищей и работать в нужном для коллектива темпе, часто отвлекаются, не доводят начатое дело до конца. Малышей мало интересует результат, их влечет сам процесс действия. Они еще не владеют необходимыми умениями и навыками для достижения результата. Поэтому только со второй половины года во 2-й младшей группе, когда дети уже имеют некоторый трудовой опыт, воспитатели используют групповые поручения.</a:t>
            </a:r>
          </a:p>
          <a:p>
            <a:r>
              <a:rPr lang="ru-RU" dirty="0">
                <a:latin typeface="Times New Roman" panose="02020603050405020304" pitchFamily="18" charset="0"/>
                <a:cs typeface="Times New Roman" panose="02020603050405020304" pitchFamily="18" charset="0"/>
              </a:rPr>
              <a:t>Основной формой объединения детей этого возраста в труде является труд «рядом», когда каждый ребенок работает самостоятельно и за свою работу отвечает перед воспитателем. При этом малыш упражняется в умениях и навыках, необходимых в коллективной работе.</a:t>
            </a:r>
          </a:p>
        </p:txBody>
      </p:sp>
    </p:spTree>
    <p:extLst>
      <p:ext uri="{BB962C8B-B14F-4D97-AF65-F5344CB8AC3E}">
        <p14:creationId xmlns:p14="http://schemas.microsoft.com/office/powerpoint/2010/main" val="325205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66056" y="1166948"/>
            <a:ext cx="3927566" cy="4772297"/>
          </a:xfrm>
        </p:spPr>
        <p:txBody>
          <a:bodyPr>
            <a:normAutofit lnSpcReduction="10000"/>
          </a:bodyPr>
          <a:lstStyle/>
          <a:p>
            <a:r>
              <a:rPr lang="ru-RU" dirty="0" smtClean="0">
                <a:latin typeface="Times New Roman" panose="02020603050405020304" pitchFamily="18" charset="0"/>
                <a:cs typeface="Times New Roman" panose="02020603050405020304" pitchFamily="18" charset="0"/>
              </a:rPr>
              <a:t>Задачи трудового воспитания раннего возраста:</a:t>
            </a:r>
          </a:p>
          <a:p>
            <a:r>
              <a:rPr lang="ru-RU" dirty="0">
                <a:latin typeface="Times New Roman" panose="02020603050405020304" pitchFamily="18" charset="0"/>
                <a:cs typeface="Times New Roman" panose="02020603050405020304" pitchFamily="18" charset="0"/>
              </a:rPr>
              <a:t>1-я младшая группа</a:t>
            </a:r>
          </a:p>
          <a:p>
            <a:r>
              <a:rPr lang="ru-RU" dirty="0">
                <a:latin typeface="Times New Roman" panose="02020603050405020304" pitchFamily="18" charset="0"/>
                <a:cs typeface="Times New Roman" panose="02020603050405020304" pitchFamily="18" charset="0"/>
              </a:rPr>
              <a:t>Воспитывать уважение к людям любой профессии.</a:t>
            </a:r>
          </a:p>
          <a:p>
            <a:r>
              <a:rPr lang="ru-RU" dirty="0">
                <a:latin typeface="Times New Roman" panose="02020603050405020304" pitchFamily="18" charset="0"/>
                <a:cs typeface="Times New Roman" panose="02020603050405020304" pitchFamily="18" charset="0"/>
              </a:rPr>
              <a:t>Подчеркивать значимость результатов их труда.</a:t>
            </a:r>
          </a:p>
          <a:p>
            <a:r>
              <a:rPr lang="ru-RU" dirty="0">
                <a:latin typeface="Times New Roman" panose="02020603050405020304" pitchFamily="18" charset="0"/>
                <a:cs typeface="Times New Roman" panose="02020603050405020304" pitchFamily="18" charset="0"/>
              </a:rPr>
              <a:t>Поддерживать желание детей помогать взрослым.</a:t>
            </a:r>
          </a:p>
          <a:p>
            <a:r>
              <a:rPr lang="ru-RU" dirty="0">
                <a:latin typeface="Times New Roman" panose="02020603050405020304" pitchFamily="18" charset="0"/>
                <a:cs typeface="Times New Roman" panose="02020603050405020304" pitchFamily="18" charset="0"/>
              </a:rPr>
              <a:t>Приобщать детей к самообслуживанию</a:t>
            </a:r>
          </a:p>
          <a:p>
            <a:r>
              <a:rPr lang="ru-RU" dirty="0">
                <a:latin typeface="Times New Roman" panose="02020603050405020304" pitchFamily="18" charset="0"/>
                <a:cs typeface="Times New Roman" panose="02020603050405020304" pitchFamily="18" charset="0"/>
              </a:rPr>
              <a:t>2-я младшая группа</a:t>
            </a:r>
          </a:p>
          <a:p>
            <a:r>
              <a:rPr lang="ru-RU" dirty="0">
                <a:latin typeface="Times New Roman" panose="02020603050405020304" pitchFamily="18" charset="0"/>
                <a:cs typeface="Times New Roman" panose="02020603050405020304" pitchFamily="18" charset="0"/>
              </a:rPr>
              <a:t>Воспитывать желание принимать посильное участие в трудовой деятельности</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Приобщение детей к трудовой деятельности начинается с 1-й младшей группы. Основной вид труда в этом возрасте — самообслуживание.</a:t>
            </a:r>
          </a:p>
          <a:p>
            <a:r>
              <a:rPr lang="ru-RU" dirty="0">
                <a:latin typeface="Times New Roman" panose="02020603050405020304" pitchFamily="18" charset="0"/>
                <a:cs typeface="Times New Roman" panose="02020603050405020304" pitchFamily="18" charset="0"/>
              </a:rPr>
              <a:t>Во 2-й младшей группе продолжается формирование у детей желания к посильному труду</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6079" y="1307039"/>
            <a:ext cx="4235041" cy="3831017"/>
          </a:xfrm>
        </p:spPr>
      </p:pic>
    </p:spTree>
    <p:extLst>
      <p:ext uri="{BB962C8B-B14F-4D97-AF65-F5344CB8AC3E}">
        <p14:creationId xmlns:p14="http://schemas.microsoft.com/office/powerpoint/2010/main" val="213286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96389" y="357051"/>
            <a:ext cx="3857897" cy="5852160"/>
          </a:xfrm>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Самообслуживание: задачи </a:t>
            </a:r>
            <a:r>
              <a:rPr lang="ru-RU" dirty="0">
                <a:latin typeface="Times New Roman" panose="02020603050405020304" pitchFamily="18" charset="0"/>
                <a:cs typeface="Times New Roman" panose="02020603050405020304" pitchFamily="18" charset="0"/>
              </a:rPr>
              <a:t>и содержание </a:t>
            </a:r>
            <a:r>
              <a:rPr lang="ru-RU" dirty="0" smtClean="0">
                <a:latin typeface="Times New Roman" panose="02020603050405020304" pitchFamily="18" charset="0"/>
                <a:cs typeface="Times New Roman" panose="02020603050405020304" pitchFamily="18" charset="0"/>
              </a:rPr>
              <a:t>работы.</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1-я </a:t>
            </a:r>
            <a:r>
              <a:rPr lang="ru-RU" dirty="0">
                <a:latin typeface="Times New Roman" panose="02020603050405020304" pitchFamily="18" charset="0"/>
                <a:cs typeface="Times New Roman" panose="02020603050405020304" pitchFamily="18" charset="0"/>
              </a:rPr>
              <a:t>младшая группа</a:t>
            </a:r>
          </a:p>
          <a:p>
            <a:r>
              <a:rPr lang="ru-RU" dirty="0">
                <a:latin typeface="Times New Roman" panose="02020603050405020304" pitchFamily="18" charset="0"/>
                <a:cs typeface="Times New Roman" panose="02020603050405020304" pitchFamily="18" charset="0"/>
              </a:rPr>
              <a:t>Формировать у детей умения самостоятельно обслуживать себя (во время раздевания, одевания, умывания, еды).</a:t>
            </a:r>
          </a:p>
          <a:p>
            <a:r>
              <a:rPr lang="ru-RU" dirty="0">
                <a:latin typeface="Times New Roman" panose="02020603050405020304" pitchFamily="18" charset="0"/>
                <a:cs typeface="Times New Roman" panose="02020603050405020304" pitchFamily="18" charset="0"/>
              </a:rPr>
              <a:t>Продолжать учить детей под контролем взрослого, а потом самостоятельно мыть руки по мере загрязнения и перед едой, насухо вытирать лицо и руки личным полотенцем.</a:t>
            </a:r>
          </a:p>
          <a:p>
            <a:r>
              <a:rPr lang="ru-RU" dirty="0">
                <a:latin typeface="Times New Roman" panose="02020603050405020304" pitchFamily="18" charset="0"/>
                <a:cs typeface="Times New Roman" panose="02020603050405020304" pitchFamily="18" charset="0"/>
              </a:rPr>
              <a:t>Учить приводить себя в порядок с помощью взрослого.</a:t>
            </a:r>
          </a:p>
          <a:p>
            <a:r>
              <a:rPr lang="ru-RU" dirty="0">
                <a:latin typeface="Times New Roman" panose="02020603050405020304" pitchFamily="18" charset="0"/>
                <a:cs typeface="Times New Roman" panose="02020603050405020304" pitchFamily="18" charset="0"/>
              </a:rPr>
              <a:t>Формировать навык пользования индивидуальными предметами носовым платком, салфеткой, полотенцем, расческой, горшком).</a:t>
            </a:r>
          </a:p>
          <a:p>
            <a:r>
              <a:rPr lang="ru-RU" dirty="0">
                <a:latin typeface="Times New Roman" panose="02020603050405020304" pitchFamily="18" charset="0"/>
                <a:cs typeface="Times New Roman" panose="02020603050405020304" pitchFamily="18" charset="0"/>
              </a:rPr>
              <a:t>Побуждать детей к самостоятельности во время еды, учить держать ложку в правой руке.</a:t>
            </a:r>
          </a:p>
          <a:p>
            <a:r>
              <a:rPr lang="ru-RU" dirty="0">
                <a:latin typeface="Times New Roman" panose="02020603050405020304" pitchFamily="18" charset="0"/>
                <a:cs typeface="Times New Roman" panose="02020603050405020304" pitchFamily="18" charset="0"/>
              </a:rPr>
              <a:t>Обучать детей порядку одевания и раздевания.</a:t>
            </a:r>
          </a:p>
          <a:p>
            <a:r>
              <a:rPr lang="ru-RU" dirty="0">
                <a:latin typeface="Times New Roman" panose="02020603050405020304" pitchFamily="18" charset="0"/>
                <a:cs typeface="Times New Roman" panose="02020603050405020304" pitchFamily="18" charset="0"/>
              </a:rPr>
              <a:t>Учить снимать одежду, обувь (расстегивать пуговицы спереди, застежки на липучках) при небольшой помощи взрослого.</a:t>
            </a:r>
          </a:p>
          <a:p>
            <a:r>
              <a:rPr lang="ru-RU" dirty="0">
                <a:latin typeface="Times New Roman" panose="02020603050405020304" pitchFamily="18" charset="0"/>
                <a:cs typeface="Times New Roman" panose="02020603050405020304" pitchFamily="18" charset="0"/>
              </a:rPr>
              <a:t>Учить в определенном порядке аккуратно складывать снятую одежду.</a:t>
            </a:r>
          </a:p>
          <a:p>
            <a:r>
              <a:rPr lang="ru-RU" dirty="0">
                <a:latin typeface="Times New Roman" panose="02020603050405020304" pitchFamily="18" charset="0"/>
                <a:cs typeface="Times New Roman" panose="02020603050405020304" pitchFamily="18" charset="0"/>
              </a:rPr>
              <a:t>Учить правильно надевать одежду и обувь</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0913" y="1585714"/>
            <a:ext cx="4513262" cy="3384946"/>
          </a:xfrm>
        </p:spPr>
      </p:pic>
    </p:spTree>
    <p:extLst>
      <p:ext uri="{BB962C8B-B14F-4D97-AF65-F5344CB8AC3E}">
        <p14:creationId xmlns:p14="http://schemas.microsoft.com/office/powerpoint/2010/main" val="130733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0913" y="1585714"/>
            <a:ext cx="4513262" cy="3384946"/>
          </a:xfrm>
        </p:spPr>
      </p:pic>
      <p:sp>
        <p:nvSpPr>
          <p:cNvPr id="4" name="Текст 3"/>
          <p:cNvSpPr>
            <a:spLocks noGrp="1"/>
          </p:cNvSpPr>
          <p:nvPr>
            <p:ph type="body" sz="half" idx="2"/>
          </p:nvPr>
        </p:nvSpPr>
        <p:spPr>
          <a:xfrm>
            <a:off x="677334" y="966651"/>
            <a:ext cx="3854528" cy="4394867"/>
          </a:xfrm>
        </p:spPr>
        <p:txBody>
          <a:bodyPr>
            <a:normAutofit/>
          </a:bodyPr>
          <a:lstStyle/>
          <a:p>
            <a:r>
              <a:rPr lang="ru-RU" dirty="0">
                <a:latin typeface="Times New Roman" panose="02020603050405020304" pitchFamily="18" charset="0"/>
                <a:cs typeface="Times New Roman" panose="02020603050405020304" pitchFamily="18" charset="0"/>
              </a:rPr>
              <a:t>2-я младшая группа</a:t>
            </a:r>
          </a:p>
          <a:p>
            <a:r>
              <a:rPr lang="ru-RU" dirty="0">
                <a:latin typeface="Times New Roman" panose="02020603050405020304" pitchFamily="18" charset="0"/>
                <a:cs typeface="Times New Roman" panose="02020603050405020304" pitchFamily="18" charset="0"/>
              </a:rPr>
              <a:t>Продолжать учить детей самостоятельно одеваться и раздеваться в определенной последовательности (надевать и снимать одежду, расстегивать и застегивать пуговицы, складывать, вешать одежду и т. п.).</a:t>
            </a:r>
          </a:p>
          <a:p>
            <a:r>
              <a:rPr lang="ru-RU" dirty="0">
                <a:latin typeface="Times New Roman" panose="02020603050405020304" pitchFamily="18" charset="0"/>
                <a:cs typeface="Times New Roman" panose="02020603050405020304" pitchFamily="18" charset="0"/>
              </a:rPr>
              <a:t>Воспитывать опрятность, умение замечать непорядок в одежде и устранять его при небольшой помощи взрослых.</a:t>
            </a:r>
          </a:p>
          <a:p>
            <a:r>
              <a:rPr lang="ru-RU" dirty="0">
                <a:latin typeface="Times New Roman" panose="02020603050405020304" pitchFamily="18" charset="0"/>
                <a:cs typeface="Times New Roman" panose="02020603050405020304" pitchFamily="18" charset="0"/>
              </a:rPr>
              <a:t>Продолжать учить правильно пользоваться мылом, аккуратно мыть руки, лицо, уши; насухо вытираться после умывания, вешать полотенце на место, пользоваться расческой, носовым платком.</a:t>
            </a:r>
          </a:p>
          <a:p>
            <a:r>
              <a:rPr lang="ru-RU" dirty="0">
                <a:latin typeface="Times New Roman" panose="02020603050405020304" pitchFamily="18" charset="0"/>
                <a:cs typeface="Times New Roman" panose="02020603050405020304" pitchFamily="18" charset="0"/>
              </a:rPr>
              <a:t>Учить правильно пользоваться столовой и чайной ложками, вилкой, салфеткой.</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91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77334" y="409303"/>
            <a:ext cx="3854528" cy="5965371"/>
          </a:xfrm>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Хозяйственно бытовой труд: задачи </a:t>
            </a:r>
            <a:r>
              <a:rPr lang="ru-RU" dirty="0">
                <a:latin typeface="Times New Roman" panose="02020603050405020304" pitchFamily="18" charset="0"/>
                <a:cs typeface="Times New Roman" panose="02020603050405020304" pitchFamily="18" charset="0"/>
              </a:rPr>
              <a:t>и содержание </a:t>
            </a:r>
            <a:r>
              <a:rPr lang="ru-RU" dirty="0" smtClean="0">
                <a:latin typeface="Times New Roman" panose="02020603050405020304" pitchFamily="18" charset="0"/>
                <a:cs typeface="Times New Roman" panose="02020603050405020304" pitchFamily="18" charset="0"/>
              </a:rPr>
              <a:t>работы. </a:t>
            </a:r>
          </a:p>
          <a:p>
            <a:r>
              <a:rPr lang="ru-RU" dirty="0">
                <a:latin typeface="Times New Roman" panose="02020603050405020304" pitchFamily="18" charset="0"/>
                <a:cs typeface="Times New Roman" panose="02020603050405020304" pitchFamily="18" charset="0"/>
              </a:rPr>
              <a:t>1-я младшая группа</a:t>
            </a:r>
          </a:p>
          <a:p>
            <a:r>
              <a:rPr lang="ru-RU" dirty="0">
                <a:latin typeface="Times New Roman" panose="02020603050405020304" pitchFamily="18" charset="0"/>
                <a:cs typeface="Times New Roman" panose="02020603050405020304" pitchFamily="18" charset="0"/>
              </a:rPr>
              <a:t>Приучать детей поддерживать порядок в игровой комнате, по окончании игр расставлять игровой материал по местам.</a:t>
            </a:r>
          </a:p>
          <a:p>
            <a:r>
              <a:rPr lang="ru-RU" dirty="0">
                <a:latin typeface="Times New Roman" panose="02020603050405020304" pitchFamily="18" charset="0"/>
                <a:cs typeface="Times New Roman" panose="02020603050405020304" pitchFamily="18" charset="0"/>
              </a:rPr>
              <a:t>Привлекать детей к выполнению простейших трудовых действий. Совместно со взрослым и под его контролем перед едой ставить на стол хлебницы (без хлеба) и </a:t>
            </a:r>
            <a:r>
              <a:rPr lang="ru-RU" dirty="0" err="1">
                <a:latin typeface="Times New Roman" panose="02020603050405020304" pitchFamily="18" charset="0"/>
                <a:cs typeface="Times New Roman" panose="02020603050405020304" pitchFamily="18" charset="0"/>
              </a:rPr>
              <a:t>салфетницы</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2-я младшая группа</a:t>
            </a:r>
          </a:p>
          <a:p>
            <a:r>
              <a:rPr lang="ru-RU" dirty="0">
                <a:latin typeface="Times New Roman" panose="02020603050405020304" pitchFamily="18" charset="0"/>
                <a:cs typeface="Times New Roman" panose="02020603050405020304" pitchFamily="18" charset="0"/>
              </a:rPr>
              <a:t>Побуждать детей к самостоятельному выполнению элементарных поручений — готовить материалы к занятиям (кисти, доски для лепки и пр.); после игры убирать на место игрушки, строительный материал</a:t>
            </a:r>
          </a:p>
          <a:p>
            <a:r>
              <a:rPr lang="ru-RU" dirty="0">
                <a:latin typeface="Times New Roman" panose="02020603050405020304" pitchFamily="18" charset="0"/>
                <a:cs typeface="Times New Roman" panose="02020603050405020304" pitchFamily="18" charset="0"/>
              </a:rPr>
              <a:t>Приучать соблюдать порядок и чистоту в помещении и на участке детского сада</a:t>
            </a:r>
          </a:p>
          <a:p>
            <a:r>
              <a:rPr lang="ru-RU" dirty="0">
                <a:latin typeface="Times New Roman" panose="02020603050405020304" pitchFamily="18" charset="0"/>
                <a:cs typeface="Times New Roman" panose="02020603050405020304" pitchFamily="18" charset="0"/>
              </a:rPr>
              <a:t>Побуждать оказывать помощь взрослым, воспитывать бережное отношение к результатам их труда.</a:t>
            </a:r>
          </a:p>
          <a:p>
            <a:r>
              <a:rPr lang="ru-RU" dirty="0">
                <a:latin typeface="Times New Roman" panose="02020603050405020304" pitchFamily="18" charset="0"/>
                <a:cs typeface="Times New Roman" panose="02020603050405020304" pitchFamily="18" charset="0"/>
              </a:rPr>
              <a:t>Во второй половине года начинать формировать у детей умения, необходимые при дежурстве по столовой: помогать накрывать стол к обеду (раскладывать ложки и вилки, расставлять хлебницы, тарелки, чашки и т. п.).</a:t>
            </a: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0913" y="1585714"/>
            <a:ext cx="4513262" cy="3384946"/>
          </a:xfrm>
        </p:spPr>
      </p:pic>
    </p:spTree>
    <p:extLst>
      <p:ext uri="{BB962C8B-B14F-4D97-AF65-F5344CB8AC3E}">
        <p14:creationId xmlns:p14="http://schemas.microsoft.com/office/powerpoint/2010/main" val="343720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674325" y="269966"/>
            <a:ext cx="3932237" cy="6191793"/>
          </a:xfrm>
        </p:spPr>
        <p:txBody>
          <a:bodyPr>
            <a:normAutofit lnSpcReduction="10000"/>
          </a:bodyPr>
          <a:lstStyle/>
          <a:p>
            <a:r>
              <a:rPr lang="ru-RU" dirty="0" smtClean="0">
                <a:latin typeface="Times New Roman" panose="02020603050405020304" pitchFamily="18" charset="0"/>
                <a:cs typeface="Times New Roman" panose="02020603050405020304" pitchFamily="18" charset="0"/>
              </a:rPr>
              <a:t>Наряду с организацией правильного режима питания,</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образовательной деятельности, большое место в работе детского сада отводится воспитанию у детей культурно-гигиенических навыков, привычек. От этого и значительной мере зависят здоровье ребенка, его контакты с окружающими.</a:t>
            </a:r>
          </a:p>
          <a:p>
            <a:r>
              <a:rPr lang="ru-RU" dirty="0" smtClean="0">
                <a:latin typeface="Times New Roman" panose="02020603050405020304" pitchFamily="18" charset="0"/>
                <a:cs typeface="Times New Roman" panose="02020603050405020304" pitchFamily="18" charset="0"/>
              </a:rPr>
              <a:t>К культурно-гигиеническим навыкам относятся навыки по соблюдению чистоты тела, культурной еды, поддержания порядка в окружающей обстановке и культурных взаимоотношений детей друг с другом и со взрослыми.</a:t>
            </a:r>
          </a:p>
          <a:p>
            <a:r>
              <a:rPr lang="ru-RU" dirty="0" smtClean="0">
                <a:latin typeface="Times New Roman" panose="02020603050405020304" pitchFamily="18" charset="0"/>
                <a:cs typeface="Times New Roman" panose="02020603050405020304" pitchFamily="18" charset="0"/>
              </a:rPr>
              <a:t>Физиологической основой культурно-гигиенических навыков и привычек является образование условно-рефлекторных связей, выработка динамических стереотипов.</a:t>
            </a:r>
          </a:p>
          <a:p>
            <a:r>
              <a:rPr lang="ru-RU" dirty="0" smtClean="0">
                <a:latin typeface="Times New Roman" panose="02020603050405020304" pitchFamily="18" charset="0"/>
                <a:cs typeface="Times New Roman" panose="02020603050405020304" pitchFamily="18" charset="0"/>
              </a:rPr>
              <a:t>Культурно-гигиенические навыки и привычки имеют выраженную социальную направленность, так как дети приучаются выполнять установленные в обществе правила, соответствующие нормам поведения.</a:t>
            </a:r>
          </a:p>
          <a:p>
            <a:r>
              <a:rPr lang="ru-RU" dirty="0" smtClean="0">
                <a:latin typeface="Times New Roman" panose="02020603050405020304" pitchFamily="18" charset="0"/>
                <a:cs typeface="Times New Roman" panose="02020603050405020304" pitchFamily="18" charset="0"/>
              </a:rPr>
              <a:t>На формирование навыков и привычек оказывают влияние и специально направленные действия взрослых, и вся окружающая обстановка. Поведение, манеры, в особенности близких людей, отражаются на содержании детских привычек.</a:t>
            </a:r>
            <a:endParaRPr lang="ru-RU" dirty="0">
              <a:latin typeface="Times New Roman" panose="02020603050405020304" pitchFamily="18" charset="0"/>
              <a:cs typeface="Times New Roman" panose="02020603050405020304" pitchFamily="18" charset="0"/>
            </a:endParaRPr>
          </a:p>
        </p:txBody>
      </p:sp>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0913" y="1585714"/>
            <a:ext cx="4513262" cy="3384946"/>
          </a:xfrm>
        </p:spPr>
      </p:pic>
    </p:spTree>
    <p:extLst>
      <p:ext uri="{BB962C8B-B14F-4D97-AF65-F5344CB8AC3E}">
        <p14:creationId xmlns:p14="http://schemas.microsoft.com/office/powerpoint/2010/main" val="103930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35429" y="261257"/>
            <a:ext cx="7576457" cy="6305005"/>
          </a:xfrm>
        </p:spPr>
        <p:txBody>
          <a:bodyPr>
            <a:noAutofit/>
          </a:bodyPr>
          <a:lstStyle/>
          <a:p>
            <a:r>
              <a:rPr lang="ru-RU" dirty="0">
                <a:latin typeface="Times New Roman" panose="02020603050405020304" pitchFamily="18" charset="0"/>
                <a:cs typeface="Times New Roman" panose="02020603050405020304" pitchFamily="18" charset="0"/>
              </a:rPr>
              <a:t>Воспитание у детей навыков личной и общественной гигиены играет важнейшую роль в охране их здоровья, способствует правильному поведению в быту, в общественных местах. В конечном счете, от знания и выполнения детьми необходимых гигиенических правил и норм поведения зависит не только их здоровье, но и здоровье других детей и взрослых. Н.К. Крупская писала: «Одна из важнейших задач детского сада - привить ребятам навыки, укрепляющие их здоровье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 процессе повседневной работы с детьми необходимо стремиться к тому, чтобы выполнение правил личной гигиены стало для них естественным, а гигиенические навыки с возрастом постоянно совершенствовались. В начале детей приучают к выполнению элементарных правил: мыть руки перед едой, после пользования туалетом, игры, прогулки и т.д. Ребенку старше двух лет прививают привычку полоскать рот питьевой водой после приема пищи, предварительно научив его этому. Дети среднего и старшего дошкольного возраста более осознано должны относиться к выполнению правил личной гигиены; самостоятельно мыть руки с мылом, намыливая их до образования пены и насухо их вытирать, пользоваться индивидуальным полотенцем, расческой, стаканом для полоскания рта, следить, чтобы все вещи содержались в чистоте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Формирование навыков личной гигиены предполагает, и умение детей быть всегда опрятными, замечать неполадки в своей одежде, самостоятельно или с помощью взрослых их устранять</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Гигиеническое воспитание и обучение неразрывно связано с воспитанием культурного поведения. С самого младшего возраста детей приучают правильно сидеть за столом во время еды, аккуратно есть, тщательно, бесшумно пережевывать пищу, уметь пользоваться столовыми приборами, салфеткой. Детям, которые дежурят по столовой, нужно не только уметь правильно накрыть стол и ставить посуду, но и твердо усвоить, что, перед тем как приступить к выполнению своих обязанностей, необходимо тщательно помыть руки с мылом, привести себя в порядок, причесаться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 детских садах создаются условия, способствующие формированию и прочному закреплению навыков личной и общественной гигиены. </a:t>
            </a:r>
          </a:p>
        </p:txBody>
      </p:sp>
    </p:spTree>
    <p:extLst>
      <p:ext uri="{BB962C8B-B14F-4D97-AF65-F5344CB8AC3E}">
        <p14:creationId xmlns:p14="http://schemas.microsoft.com/office/powerpoint/2010/main" val="111302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68888" y="1360884"/>
            <a:ext cx="4232275" cy="3174206"/>
          </a:xfrm>
        </p:spPr>
      </p:pic>
      <p:sp>
        <p:nvSpPr>
          <p:cNvPr id="4" name="Текст 3"/>
          <p:cNvSpPr>
            <a:spLocks noGrp="1"/>
          </p:cNvSpPr>
          <p:nvPr>
            <p:ph type="body" sz="half" idx="2"/>
          </p:nvPr>
        </p:nvSpPr>
        <p:spPr>
          <a:xfrm>
            <a:off x="450910" y="400593"/>
            <a:ext cx="4277844" cy="6217921"/>
          </a:xfrm>
        </p:spPr>
        <p:txBody>
          <a:bodyPr>
            <a:noAutofit/>
          </a:bodyPr>
          <a:lstStyle/>
          <a:p>
            <a:r>
              <a:rPr lang="ru-RU" dirty="0">
                <a:latin typeface="Times New Roman" panose="02020603050405020304" pitchFamily="18" charset="0"/>
                <a:cs typeface="Times New Roman" panose="02020603050405020304" pitchFamily="18" charset="0"/>
              </a:rPr>
              <a:t>Для закрепления знаний и навыков личной гигиены желательно давать </a:t>
            </a:r>
            <a:r>
              <a:rPr lang="ru-RU" dirty="0" smtClean="0">
                <a:latin typeface="Times New Roman" panose="02020603050405020304" pitchFamily="18" charset="0"/>
                <a:cs typeface="Times New Roman" panose="02020603050405020304" pitchFamily="18" charset="0"/>
              </a:rPr>
              <a:t>детям различные </a:t>
            </a:r>
            <a:r>
              <a:rPr lang="ru-RU" dirty="0">
                <a:latin typeface="Times New Roman" panose="02020603050405020304" pitchFamily="18" charset="0"/>
                <a:cs typeface="Times New Roman" panose="02020603050405020304" pitchFamily="18" charset="0"/>
              </a:rPr>
              <a:t>поручения. Навыки детей быстро становятся прочными, если они </a:t>
            </a:r>
            <a:r>
              <a:rPr lang="ru-RU" dirty="0" smtClean="0">
                <a:latin typeface="Times New Roman" panose="02020603050405020304" pitchFamily="18" charset="0"/>
                <a:cs typeface="Times New Roman" panose="02020603050405020304" pitchFamily="18" charset="0"/>
              </a:rPr>
              <a:t>закрепляются постоянно </a:t>
            </a:r>
            <a:r>
              <a:rPr lang="ru-RU" dirty="0">
                <a:latin typeface="Times New Roman" panose="02020603050405020304" pitchFamily="18" charset="0"/>
                <a:cs typeface="Times New Roman" panose="02020603050405020304" pitchFamily="18" charset="0"/>
              </a:rPr>
              <a:t>в разных ситуациях. Главное, чтобы детям было интересно, и чтобы они </a:t>
            </a:r>
            <a:r>
              <a:rPr lang="ru-RU" dirty="0" smtClean="0">
                <a:latin typeface="Times New Roman" panose="02020603050405020304" pitchFamily="18" charset="0"/>
                <a:cs typeface="Times New Roman" panose="02020603050405020304" pitchFamily="18" charset="0"/>
              </a:rPr>
              <a:t>могли видеть </a:t>
            </a:r>
            <a:r>
              <a:rPr lang="ru-RU" dirty="0">
                <a:latin typeface="Times New Roman" panose="02020603050405020304" pitchFamily="18" charset="0"/>
                <a:cs typeface="Times New Roman" panose="02020603050405020304" pitchFamily="18" charset="0"/>
              </a:rPr>
              <a:t>результаты своих действий, (кто-то стал значительно опрятнее и т.д</a:t>
            </a:r>
            <a:r>
              <a:rPr lang="ru-RU" dirty="0" smtClean="0">
                <a:latin typeface="Times New Roman" panose="02020603050405020304" pitchFamily="18" charset="0"/>
                <a:cs typeface="Times New Roman" panose="02020603050405020304" pitchFamily="18" charset="0"/>
              </a:rPr>
              <a:t>.). Обязательным </a:t>
            </a:r>
            <a:r>
              <a:rPr lang="ru-RU" dirty="0">
                <a:latin typeface="Times New Roman" panose="02020603050405020304" pitchFamily="18" charset="0"/>
                <a:cs typeface="Times New Roman" panose="02020603050405020304" pitchFamily="18" charset="0"/>
              </a:rPr>
              <a:t>условием формирования гигиенических навыков у детей, </a:t>
            </a:r>
            <a:r>
              <a:rPr lang="ru-RU" dirty="0" smtClean="0">
                <a:latin typeface="Times New Roman" panose="02020603050405020304" pitchFamily="18" charset="0"/>
                <a:cs typeface="Times New Roman" panose="02020603050405020304" pitchFamily="18" charset="0"/>
              </a:rPr>
              <a:t>воспитания привычки </a:t>
            </a:r>
            <a:r>
              <a:rPr lang="ru-RU" dirty="0">
                <a:latin typeface="Times New Roman" panose="02020603050405020304" pitchFamily="18" charset="0"/>
                <a:cs typeface="Times New Roman" panose="02020603050405020304" pitchFamily="18" charset="0"/>
              </a:rPr>
              <a:t>к здоровому образу жизни является высокая санитарная культура </a:t>
            </a:r>
            <a:r>
              <a:rPr lang="ru-RU" dirty="0" smtClean="0">
                <a:latin typeface="Times New Roman" panose="02020603050405020304" pitchFamily="18" charset="0"/>
                <a:cs typeface="Times New Roman" panose="02020603050405020304" pitchFamily="18" charset="0"/>
              </a:rPr>
              <a:t>персонала дошкольного </a:t>
            </a:r>
            <a:r>
              <a:rPr lang="ru-RU" dirty="0">
                <a:latin typeface="Times New Roman" panose="02020603050405020304" pitchFamily="18" charset="0"/>
                <a:cs typeface="Times New Roman" panose="02020603050405020304" pitchFamily="18" charset="0"/>
              </a:rPr>
              <a:t>учреждения. Где должны быть созданы необходимые условия для </a:t>
            </a:r>
            <a:r>
              <a:rPr lang="ru-RU" dirty="0" smtClean="0">
                <a:latin typeface="Times New Roman" panose="02020603050405020304" pitchFamily="18" charset="0"/>
                <a:cs typeface="Times New Roman" panose="02020603050405020304" pitchFamily="18" charset="0"/>
              </a:rPr>
              <a:t>сохранения здоровья </a:t>
            </a:r>
            <a:r>
              <a:rPr lang="ru-RU" dirty="0">
                <a:latin typeface="Times New Roman" panose="02020603050405020304" pitchFamily="18" charset="0"/>
                <a:cs typeface="Times New Roman" panose="02020603050405020304" pitchFamily="18" charset="0"/>
              </a:rPr>
              <a:t>детей, полноценного физического и гигиенического </a:t>
            </a:r>
            <a:r>
              <a:rPr lang="ru-RU" dirty="0" smtClean="0">
                <a:latin typeface="Times New Roman" panose="02020603050405020304" pitchFamily="18" charset="0"/>
                <a:cs typeface="Times New Roman" panose="02020603050405020304" pitchFamily="18" charset="0"/>
              </a:rPr>
              <a:t>развития. Следующее </a:t>
            </a:r>
            <a:r>
              <a:rPr lang="ru-RU" dirty="0">
                <a:latin typeface="Times New Roman" panose="02020603050405020304" pitchFamily="18" charset="0"/>
                <a:cs typeface="Times New Roman" panose="02020603050405020304" pitchFamily="18" charset="0"/>
              </a:rPr>
              <a:t>условие, необходимое для успешного гигиенического </a:t>
            </a:r>
            <a:r>
              <a:rPr lang="ru-RU" dirty="0" smtClean="0">
                <a:latin typeface="Times New Roman" panose="02020603050405020304" pitchFamily="18" charset="0"/>
                <a:cs typeface="Times New Roman" panose="02020603050405020304" pitchFamily="18" charset="0"/>
              </a:rPr>
              <a:t>воспитания–единство </a:t>
            </a:r>
            <a:r>
              <a:rPr lang="ru-RU" dirty="0">
                <a:latin typeface="Times New Roman" panose="02020603050405020304" pitchFamily="18" charset="0"/>
                <a:cs typeface="Times New Roman" panose="02020603050405020304" pitchFamily="18" charset="0"/>
              </a:rPr>
              <a:t>требований со стороны взрослых. Ребенок приобретает гигиенические навыки </a:t>
            </a:r>
            <a:r>
              <a:rPr lang="ru-RU" dirty="0" smtClean="0">
                <a:latin typeface="Times New Roman" panose="02020603050405020304" pitchFamily="18" charset="0"/>
                <a:cs typeface="Times New Roman" panose="02020603050405020304" pitchFamily="18" charset="0"/>
              </a:rPr>
              <a:t>в общении </a:t>
            </a:r>
            <a:r>
              <a:rPr lang="ru-RU" dirty="0">
                <a:latin typeface="Times New Roman" panose="02020603050405020304" pitchFamily="18" charset="0"/>
                <a:cs typeface="Times New Roman" panose="02020603050405020304" pitchFamily="18" charset="0"/>
              </a:rPr>
              <a:t>с воспитателем, медицинским работником, </a:t>
            </a:r>
            <a:r>
              <a:rPr lang="ru-RU" dirty="0" smtClean="0">
                <a:latin typeface="Times New Roman" panose="02020603050405020304" pitchFamily="18" charset="0"/>
                <a:cs typeface="Times New Roman" panose="02020603050405020304" pitchFamily="18" charset="0"/>
              </a:rPr>
              <a:t>помощником воспитателя </a:t>
            </a:r>
            <a:r>
              <a:rPr lang="ru-RU" dirty="0">
                <a:latin typeface="Times New Roman" panose="02020603050405020304" pitchFamily="18" charset="0"/>
                <a:cs typeface="Times New Roman" panose="02020603050405020304" pitchFamily="18" charset="0"/>
              </a:rPr>
              <a:t>и, конечно, в семье. </a:t>
            </a:r>
            <a:r>
              <a:rPr lang="ru-RU" dirty="0" smtClean="0">
                <a:latin typeface="Times New Roman" panose="02020603050405020304" pitchFamily="18" charset="0"/>
                <a:cs typeface="Times New Roman" panose="02020603050405020304" pitchFamily="18" charset="0"/>
              </a:rPr>
              <a:t>Обязанность родителей </a:t>
            </a:r>
            <a:r>
              <a:rPr lang="ru-RU" dirty="0">
                <a:latin typeface="Times New Roman" panose="02020603050405020304" pitchFamily="18" charset="0"/>
                <a:cs typeface="Times New Roman" panose="02020603050405020304" pitchFamily="18" charset="0"/>
              </a:rPr>
              <a:t>– постоянно закреплять гигиенические навыки, воспитываемые у ребенка </a:t>
            </a:r>
            <a:r>
              <a:rPr lang="ru-RU" dirty="0" smtClean="0">
                <a:latin typeface="Times New Roman" panose="02020603050405020304" pitchFamily="18" charset="0"/>
                <a:cs typeface="Times New Roman" panose="02020603050405020304" pitchFamily="18" charset="0"/>
              </a:rPr>
              <a:t>в детском </a:t>
            </a:r>
            <a:r>
              <a:rPr lang="ru-RU" dirty="0">
                <a:latin typeface="Times New Roman" panose="02020603050405020304" pitchFamily="18" charset="0"/>
                <a:cs typeface="Times New Roman" panose="02020603050405020304" pitchFamily="18" charset="0"/>
              </a:rPr>
              <a:t>саду. Важно, чтобы взрослые подавая ребенку примеры поведения, сами всегда </a:t>
            </a:r>
            <a:r>
              <a:rPr lang="ru-RU" dirty="0" smtClean="0">
                <a:latin typeface="Times New Roman" panose="02020603050405020304" pitchFamily="18" charset="0"/>
                <a:cs typeface="Times New Roman" panose="02020603050405020304" pitchFamily="18" charset="0"/>
              </a:rPr>
              <a:t>их соблюдали. Важно </a:t>
            </a:r>
            <a:r>
              <a:rPr lang="ru-RU" dirty="0">
                <a:latin typeface="Times New Roman" panose="02020603050405020304" pitchFamily="18" charset="0"/>
                <a:cs typeface="Times New Roman" panose="02020603050405020304" pitchFamily="18" charset="0"/>
              </a:rPr>
              <a:t>соблюдать принципы систематичности, постепенности и </a:t>
            </a:r>
            <a:r>
              <a:rPr lang="ru-RU" dirty="0" smtClean="0">
                <a:latin typeface="Times New Roman" panose="02020603050405020304" pitchFamily="18" charset="0"/>
                <a:cs typeface="Times New Roman" panose="02020603050405020304" pitchFamily="18" charset="0"/>
              </a:rPr>
              <a:t>последовательности формирования </a:t>
            </a:r>
            <a:r>
              <a:rPr lang="ru-RU" dirty="0">
                <a:latin typeface="Times New Roman" panose="02020603050405020304" pitchFamily="18" charset="0"/>
                <a:cs typeface="Times New Roman" panose="02020603050405020304" pitchFamily="18" charset="0"/>
              </a:rPr>
              <a:t>культурно-гигиенических навыков с учетом возраста и </a:t>
            </a:r>
            <a:r>
              <a:rPr lang="ru-RU" dirty="0" smtClean="0">
                <a:latin typeface="Times New Roman" panose="02020603050405020304" pitchFamily="18" charset="0"/>
                <a:cs typeface="Times New Roman" panose="02020603050405020304" pitchFamily="18" charset="0"/>
              </a:rPr>
              <a:t>индивидуальных особенностей </a:t>
            </a:r>
            <a:r>
              <a:rPr lang="ru-RU" dirty="0">
                <a:latin typeface="Times New Roman" panose="02020603050405020304" pitchFamily="18" charset="0"/>
                <a:cs typeface="Times New Roman" panose="02020603050405020304" pitchFamily="18" charset="0"/>
              </a:rPr>
              <a:t>малыша.</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74423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TotalTime>
  <Words>1371</Words>
  <Application>Microsoft Office PowerPoint</Application>
  <PresentationFormat>Широкоэкранный</PresentationFormat>
  <Paragraphs>54</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Times New Roman</vt:lpstr>
      <vt:lpstr>Trebuchet MS</vt:lpstr>
      <vt:lpstr>Wingdings 3</vt:lpstr>
      <vt:lpstr>Грань</vt:lpstr>
      <vt:lpstr> Трудовая деятельность и воспитание  культурно-гигиенических навыков и привычек у детей раннего возраста.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Трудовая деятельность и воспитание  культурно-гигиенических навыков и привычек у детей раннего возраста.</dc:title>
  <dc:creator>buldozer</dc:creator>
  <cp:lastModifiedBy>buldozer</cp:lastModifiedBy>
  <cp:revision>8</cp:revision>
  <dcterms:created xsi:type="dcterms:W3CDTF">2015-01-10T09:06:00Z</dcterms:created>
  <dcterms:modified xsi:type="dcterms:W3CDTF">2015-02-01T09:29:47Z</dcterms:modified>
</cp:coreProperties>
</file>