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9" r:id="rId3"/>
    <p:sldId id="264" r:id="rId4"/>
    <p:sldId id="265" r:id="rId5"/>
    <p:sldId id="266" r:id="rId6"/>
    <p:sldId id="267" r:id="rId7"/>
    <p:sldId id="268" r:id="rId8"/>
    <p:sldId id="269" r:id="rId9"/>
    <p:sldId id="270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650154-DD16-4291-AD20-70C645C43859}" type="datetimeFigureOut">
              <a:rPr lang="ru-RU"/>
              <a:pPr>
                <a:defRPr/>
              </a:pPr>
              <a:t>12.02.2015</a:t>
            </a:fld>
            <a:endParaRPr lang="ru-RU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E0BB3-13F5-43E3-846F-C748DF2E49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52509-D60C-4591-A4B4-9276DB5A7A52}" type="datetimeFigureOut">
              <a:rPr lang="ru-RU"/>
              <a:pPr>
                <a:defRPr/>
              </a:pPr>
              <a:t>12.02.2015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E848B4-51B3-45A0-B4A6-AB4032D968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9671DB-E69E-4987-8DA9-3566FE2ACA9C}" type="datetimeFigureOut">
              <a:rPr lang="ru-RU"/>
              <a:pPr>
                <a:defRPr/>
              </a:pPr>
              <a:t>12.02.2015</a:t>
            </a:fld>
            <a:endParaRPr lang="ru-RU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F9FD3-CA1A-437A-B19E-F8216CC4FA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FEECB5-6477-4BB8-AD9A-6DA32C09F14C}" type="datetimeFigureOut">
              <a:rPr lang="ru-RU"/>
              <a:pPr>
                <a:defRPr/>
              </a:pPr>
              <a:t>12.02.2015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8C678F-9C31-414F-A031-8199D22866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1A411E-5794-49C9-80A3-EE455C86C9FF}" type="datetimeFigureOut">
              <a:rPr lang="ru-RU"/>
              <a:pPr>
                <a:defRPr/>
              </a:pPr>
              <a:t>12.02.2015</a:t>
            </a:fld>
            <a:endParaRPr lang="ru-RU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A2AC7-7C17-4EDA-AC31-2E03C01703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44D2B7-1A17-4D16-B5B4-18141BC287BA}" type="datetimeFigureOut">
              <a:rPr lang="ru-RU"/>
              <a:pPr>
                <a:defRPr/>
              </a:pPr>
              <a:t>12.02.2015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062BD1-AEDA-4DA9-8930-DBD643CF59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C80B1-5FF5-4B83-89E7-17F24FE086AB}" type="datetimeFigureOut">
              <a:rPr lang="ru-RU"/>
              <a:pPr>
                <a:defRPr/>
              </a:pPr>
              <a:t>12.02.2015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487FE7-7A5A-4D2D-858E-98002204C6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5CCCAF-4C31-478A-B70A-617AC3BC6F02}" type="datetimeFigureOut">
              <a:rPr lang="ru-RU"/>
              <a:pPr>
                <a:defRPr/>
              </a:pPr>
              <a:t>12.02.2015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87C5C5-FBC0-48E9-8BDF-F06A1F42ED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4E3D29-B19C-41BF-A395-AE4FE688CBB4}" type="datetimeFigureOut">
              <a:rPr lang="ru-RU"/>
              <a:pPr>
                <a:defRPr/>
              </a:pPr>
              <a:t>12.02.2015</a:t>
            </a:fld>
            <a:endParaRPr lang="ru-RU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5EFD4B-BBE5-4702-AA24-B481F78E6B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B65CB-C59D-4498-A92B-D8E86B00BACF}" type="datetimeFigureOut">
              <a:rPr lang="ru-RU"/>
              <a:pPr>
                <a:defRPr/>
              </a:pPr>
              <a:t>12.02.2015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06DDA-F6F6-44BA-BE4F-D7076F2975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0F751F-3D56-455F-B5CE-5372AED40564}" type="datetimeFigureOut">
              <a:rPr lang="ru-RU"/>
              <a:pPr>
                <a:defRPr/>
              </a:pPr>
              <a:t>12.02.2015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D36C0A-27A4-4861-93EB-76191C23E6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3455D15C-9338-431D-A2AC-0E2CEB4C3A75}" type="datetimeFigureOut">
              <a:rPr lang="ru-RU"/>
              <a:pPr>
                <a:defRPr/>
              </a:pPr>
              <a:t>12.02.2015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B0B90CBD-8C37-4CC8-A948-76758D074E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3" r:id="rId2"/>
    <p:sldLayoutId id="2147483745" r:id="rId3"/>
    <p:sldLayoutId id="2147483742" r:id="rId4"/>
    <p:sldLayoutId id="2147483741" r:id="rId5"/>
    <p:sldLayoutId id="2147483740" r:id="rId6"/>
    <p:sldLayoutId id="2147483746" r:id="rId7"/>
    <p:sldLayoutId id="2147483747" r:id="rId8"/>
    <p:sldLayoutId id="2147483748" r:id="rId9"/>
    <p:sldLayoutId id="2147483739" r:id="rId10"/>
    <p:sldLayoutId id="2147483749" r:id="rId11"/>
  </p:sldLayoutIdLst>
  <p:transition>
    <p:dissolve/>
  </p:transition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crr-224.ucoz.ru/Stati/15.jpg" TargetMode="External"/><Relationship Id="rId3" Type="http://schemas.openxmlformats.org/officeDocument/2006/relationships/image" Target="../media/image2.jpeg"/><Relationship Id="rId7" Type="http://schemas.openxmlformats.org/officeDocument/2006/relationships/image" Target="../media/image4.jpeg"/><Relationship Id="rId2" Type="http://schemas.openxmlformats.org/officeDocument/2006/relationships/hyperlink" Target="http://navse-100.ru/sites/default/files/5684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crr-224.ucoz.ru/Stati/11.jpg" TargetMode="External"/><Relationship Id="rId11" Type="http://schemas.openxmlformats.org/officeDocument/2006/relationships/image" Target="../media/image7.jpeg"/><Relationship Id="rId5" Type="http://schemas.openxmlformats.org/officeDocument/2006/relationships/image" Target="../media/image3.jpeg"/><Relationship Id="rId10" Type="http://schemas.openxmlformats.org/officeDocument/2006/relationships/image" Target="../media/image6.jpeg"/><Relationship Id="rId4" Type="http://schemas.openxmlformats.org/officeDocument/2006/relationships/hyperlink" Target="http://crr-224.ucoz.ru/Stati/8.jpg" TargetMode="External"/><Relationship Id="rId9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4313"/>
            <a:ext cx="7772400" cy="2714625"/>
          </a:xfrm>
        </p:spPr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Профилактика нарушений звукопроизношения </a:t>
            </a:r>
            <a:endParaRPr lang="ru-RU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556000"/>
            <a:ext cx="6400800" cy="1473200"/>
          </a:xfrm>
        </p:spPr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                              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Учитель-логопед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Сухова Н.В.</a:t>
            </a:r>
            <a:endParaRPr lang="ru-RU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ChangeArrowheads="1"/>
          </p:cNvSpPr>
          <p:nvPr/>
        </p:nvSpPr>
        <p:spPr bwMode="auto">
          <a:xfrm>
            <a:off x="0" y="369888"/>
            <a:ext cx="9144000" cy="609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Понаблюдайте за вашим малышом. Вас должно насторожить, если ребенок:</a:t>
            </a:r>
          </a:p>
          <a:p>
            <a:pPr eaLnBrk="0" hangingPunct="0">
              <a:buFontTx/>
              <a:buChar char="•"/>
            </a:pPr>
            <a:r>
              <a:rPr lang="ru-RU" sz="2400" i="1">
                <a:latin typeface="Times New Roman" pitchFamily="18" charset="0"/>
                <a:cs typeface="Times New Roman" pitchFamily="18" charset="0"/>
              </a:rPr>
              <a:t>очень вял, нехотя реагирует на окружающее;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buFontTx/>
              <a:buChar char="•"/>
            </a:pPr>
            <a:r>
              <a:rPr lang="ru-RU" sz="2400" i="1">
                <a:latin typeface="Times New Roman" pitchFamily="18" charset="0"/>
                <a:cs typeface="Times New Roman" pitchFamily="18" charset="0"/>
              </a:rPr>
              <a:t>часто проявляет беспокойство, раскачивает туловище из стороны в сторону;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buFontTx/>
              <a:buChar char="•"/>
            </a:pPr>
            <a:r>
              <a:rPr lang="ru-RU" sz="2400" i="1">
                <a:latin typeface="Times New Roman" pitchFamily="18" charset="0"/>
                <a:cs typeface="Times New Roman" pitchFamily="18" charset="0"/>
              </a:rPr>
              <a:t>имеет сильное течение слюны;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buFontTx/>
              <a:buChar char="•"/>
            </a:pPr>
            <a:r>
              <a:rPr lang="ru-RU" sz="2400" i="1">
                <a:latin typeface="Times New Roman" pitchFamily="18" charset="0"/>
                <a:cs typeface="Times New Roman" pitchFamily="18" charset="0"/>
              </a:rPr>
              <a:t>не выполняет простые словесные команды (пойди на кухню и принеси чашку и т. д.);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buFontTx/>
              <a:buChar char="•"/>
            </a:pPr>
            <a:r>
              <a:rPr lang="ru-RU" sz="2400" i="1">
                <a:latin typeface="Times New Roman" pitchFamily="18" charset="0"/>
                <a:cs typeface="Times New Roman" pitchFamily="18" charset="0"/>
              </a:rPr>
              <a:t>не играет с другими детьми или не кормит куклу из тарелки, а ставит куклу в тарелку и т. д.;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buFontTx/>
              <a:buChar char="•"/>
            </a:pPr>
            <a:r>
              <a:rPr lang="ru-RU" sz="2400" i="1">
                <a:latin typeface="Times New Roman" pitchFamily="18" charset="0"/>
                <a:cs typeface="Times New Roman" pitchFamily="18" charset="0"/>
              </a:rPr>
              <a:t>говорит «ма» вместо «мама» или относит слово «мама» к другим лицам; вместо «девочка» говорит «де»;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«зайчик» 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«за»; «иди» 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«ди»; «смотри» 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«апи»;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buFontTx/>
              <a:buChar char="•"/>
            </a:pPr>
            <a:r>
              <a:rPr lang="ru-RU" sz="2400" i="1">
                <a:latin typeface="Times New Roman" pitchFamily="18" charset="0"/>
                <a:cs typeface="Times New Roman" pitchFamily="18" charset="0"/>
              </a:rPr>
              <a:t>употребляет слова-фрагменты, т. е. такие, в которых сохранены только части слова: «ако» --молоко, «дека» 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девочка.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ru-RU" sz="1200">
                <a:cs typeface="Times New Roman" pitchFamily="18" charset="0"/>
              </a:rPr>
              <a:t/>
            </a:r>
            <a:br>
              <a:rPr lang="ru-RU" sz="1200">
                <a:cs typeface="Times New Roman" pitchFamily="18" charset="0"/>
              </a:rPr>
            </a:br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ru-RU" sz="2400">
                <a:solidFill>
                  <a:srgbClr val="031F43"/>
                </a:solidFill>
                <a:latin typeface="Times New Roman" pitchFamily="18" charset="0"/>
                <a:cs typeface="Times New Roman" pitchFamily="18" charset="0"/>
              </a:rPr>
              <a:t>Формирование произношения звуков в норме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00034" y="1428736"/>
          <a:ext cx="7500989" cy="4408680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2143140"/>
                <a:gridCol w="1143008"/>
                <a:gridCol w="1071570"/>
                <a:gridCol w="1000132"/>
                <a:gridCol w="928694"/>
                <a:gridCol w="1214445"/>
              </a:tblGrid>
              <a:tr h="16430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Возраст ребенка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1-2 года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2-3 года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3-4 года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latin typeface="Times New Roman" pitchFamily="18" charset="0"/>
                          <a:cs typeface="Times New Roman" pitchFamily="18" charset="0"/>
                        </a:rPr>
                        <a:t>4-5 лет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latin typeface="Times New Roman" pitchFamily="18" charset="0"/>
                          <a:cs typeface="Times New Roman" pitchFamily="18" charset="0"/>
                        </a:rPr>
                        <a:t>5-6 лет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27656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latin typeface="Times New Roman" pitchFamily="18" charset="0"/>
                          <a:cs typeface="Times New Roman" pitchFamily="18" charset="0"/>
                        </a:rPr>
                        <a:t>Звуки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А О Э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П Б М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И Ы У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Ф В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Т Д Н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К Г Х Й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С З Ц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Ш Ж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Ч Щ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Л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0"/>
            <a:ext cx="9144000" cy="6370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ru-RU" sz="2400">
              <a:solidFill>
                <a:srgbClr val="031F43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>
              <a:solidFill>
                <a:srgbClr val="031F43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Если рассмотреть наиболее часто встречаемые дефекты произношения звуков у детей, можно выявить ряд общих причин в их возникновении:</a:t>
            </a:r>
          </a:p>
          <a:p>
            <a:pPr eaLnBrk="0" hangingPunct="0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buFont typeface="Wingdings" pitchFamily="2" charset="2"/>
              <a:buChar char="v"/>
            </a:pPr>
            <a:r>
              <a:rPr lang="ru-RU" sz="2400">
                <a:latin typeface="Times New Roman" pitchFamily="18" charset="0"/>
                <a:cs typeface="Times New Roman" pitchFamily="18" charset="0"/>
              </a:rPr>
              <a:t>Нарушения в строении артикуляционного аппарата (увеличенный язык; укороченная, массивная подъязычная уздечка; аномалии прикуса и др.); </a:t>
            </a:r>
          </a:p>
          <a:p>
            <a:pPr eaLnBrk="0" hangingPunct="0">
              <a:buFont typeface="Wingdings" pitchFamily="2" charset="2"/>
              <a:buChar char="v"/>
            </a:pPr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buFont typeface="Wingdings" pitchFamily="2" charset="2"/>
              <a:buChar char="v"/>
            </a:pPr>
            <a:r>
              <a:rPr lang="ru-RU" sz="2400">
                <a:latin typeface="Times New Roman" pitchFamily="18" charset="0"/>
                <a:cs typeface="Times New Roman" pitchFamily="18" charset="0"/>
              </a:rPr>
              <a:t>Недоразвитие артикуляционной моторики (мышцы губ и языка недостаточно развиты, их движения замедленны и однотипны, плохо дифференцируются, быстро утомляются при однообразных движениях и т.д.); </a:t>
            </a:r>
          </a:p>
          <a:p>
            <a:pPr eaLnBrk="0" hangingPunct="0">
              <a:buFont typeface="Wingdings" pitchFamily="2" charset="2"/>
              <a:buChar char="v"/>
            </a:pPr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buFont typeface="Wingdings" pitchFamily="2" charset="2"/>
              <a:buChar char="v"/>
            </a:pPr>
            <a:r>
              <a:rPr lang="ru-RU" sz="2400">
                <a:latin typeface="Times New Roman" pitchFamily="18" charset="0"/>
                <a:cs typeface="Times New Roman" pitchFamily="18" charset="0"/>
              </a:rPr>
              <a:t>Недоразвитие речевого дыхания. </a:t>
            </a:r>
          </a:p>
          <a:p>
            <a:pPr eaLnBrk="0" hangingPunct="0"/>
            <a:r>
              <a:rPr lang="ru-RU" sz="2400">
                <a:solidFill>
                  <a:srgbClr val="031F43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28813" y="285750"/>
            <a:ext cx="7215187" cy="4370388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hangingPunct="0"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Основной причиной несовершенства звукопроизношения у детей дошкольного возраста становится несовершенство движений артикуляционных органов или их недоразвитие. Поэтому важнейший этап в профилактике возникновения нарушений звукопроизношения – работа по подготовке артикуляционного аппарата.</a:t>
            </a:r>
          </a:p>
          <a:p>
            <a:pPr eaLnBrk="0" hangingPunct="0">
              <a:defRPr/>
            </a:pPr>
            <a:endParaRPr lang="ru-RU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58" name="Picture 14" descr="http://navse-100.ru/sites/default/files/5684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0350" y="500063"/>
            <a:ext cx="1525588" cy="13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9" name="Picture 4" descr="http://crr-224.ucoz.ru/Stati/8.jpg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7638" y="2286000"/>
            <a:ext cx="178117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Picture 6" descr="http://crr-224.ucoz.ru/Stati/11.jpg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14313" y="4500563"/>
            <a:ext cx="185737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Picture 8" descr="http://crr-224.ucoz.ru/Stati/15.jpg">
            <a:hlinkClick r:id="rId8"/>
          </p:cNvPr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500313" y="4572000"/>
            <a:ext cx="1584325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2" name="Picture 12" descr="http://im5-tub-ru.yandex.net/i?id=559506701-17-72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4214813" y="4572000"/>
            <a:ext cx="18573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3" name="Picture 10" descr="http://im6-tub-ru.yandex.net/i?id=27597758-46-72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6286500" y="4429125"/>
            <a:ext cx="1785938" cy="150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0" y="571500"/>
            <a:ext cx="9001125" cy="526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ru-RU" sz="2400" b="1">
                <a:solidFill>
                  <a:srgbClr val="031F43"/>
                </a:solidFill>
                <a:latin typeface="Times New Roman" pitchFamily="18" charset="0"/>
                <a:cs typeface="Times New Roman" pitchFamily="18" charset="0"/>
              </a:rPr>
              <a:t>Организация работы по развитию артикуляционного аппарата.</a:t>
            </a:r>
            <a:endParaRPr lang="ru-RU" sz="2400">
              <a:solidFill>
                <a:srgbClr val="031F43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ru-RU" sz="2400">
                <a:solidFill>
                  <a:srgbClr val="031F43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eaLnBrk="0" hangingPunct="0"/>
            <a:r>
              <a:rPr lang="ru-RU" sz="2400">
                <a:latin typeface="Times New Roman" pitchFamily="18" charset="0"/>
                <a:cs typeface="Times New Roman" pitchFamily="18" charset="0"/>
              </a:rPr>
              <a:t>В младшем дошкольном возрасте целесообразно использовать универсальный пропедевтический комплекс упражнений.</a:t>
            </a:r>
          </a:p>
          <a:p>
            <a:pPr eaLnBrk="0" hangingPunct="0"/>
            <a:r>
              <a:rPr lang="ru-RU" sz="240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eaLnBrk="0" hangingPunct="0"/>
            <a:r>
              <a:rPr lang="ru-RU" sz="2400">
                <a:latin typeface="Times New Roman" pitchFamily="18" charset="0"/>
                <a:cs typeface="Times New Roman" pitchFamily="18" charset="0"/>
              </a:rPr>
              <a:t> Проводить артикуляционную гимнастику следует ежедневно, чтобы двигательные навыки закреплялись, становились более прочными, уточнялись и совершенствовались основные движения органов артикуляции.</a:t>
            </a:r>
          </a:p>
          <a:p>
            <a:pPr eaLnBrk="0" hangingPunct="0"/>
            <a:endParaRPr lang="en-US" sz="2400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ru-RU" sz="2400">
                <a:latin typeface="Times New Roman" pitchFamily="18" charset="0"/>
                <a:cs typeface="Times New Roman" pitchFamily="18" charset="0"/>
              </a:rPr>
              <a:t>Продолжительность занятий составляет 3-5 минут. Каждое упражнение проводится в занимательной игровой форме и повторяется  6-8 раз.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3"/>
          <p:cNvSpPr>
            <a:spLocks noChangeArrowheads="1"/>
          </p:cNvSpPr>
          <p:nvPr/>
        </p:nvSpPr>
        <p:spPr bwMode="auto">
          <a:xfrm>
            <a:off x="0" y="523875"/>
            <a:ext cx="9144000" cy="609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buFont typeface="Wingdings" pitchFamily="2" charset="2"/>
              <a:buChar char="v"/>
              <a:tabLst>
                <a:tab pos="457200" algn="l"/>
              </a:tabLst>
            </a:pPr>
            <a:endParaRPr lang="ru-RU" sz="1200">
              <a:solidFill>
                <a:srgbClr val="000000"/>
              </a:solidFill>
              <a:latin typeface="Calibri" pitchFamily="34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  <a:tabLst>
                <a:tab pos="457200" algn="l"/>
              </a:tabLst>
            </a:pPr>
            <a:endParaRPr lang="ru-RU" sz="2000" b="1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  <a:tabLst>
                <a:tab pos="457200" algn="l"/>
              </a:tabLst>
            </a:pPr>
            <a:endParaRPr lang="ru-RU" sz="2000" b="1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  <a:tabLst>
                <a:tab pos="457200" algn="l"/>
              </a:tabLst>
            </a:pPr>
            <a:r>
              <a:rPr lang="ru-RU" sz="2000" b="1">
                <a:latin typeface="Times New Roman" pitchFamily="18" charset="0"/>
                <a:cs typeface="Times New Roman" pitchFamily="18" charset="0"/>
              </a:rPr>
              <a:t>  «Лопаточка»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: рот открыт, широкий расслабленный язык лежит на нижней губе. Язык в таком положении удерживать не менее 5 сек. </a:t>
            </a:r>
          </a:p>
          <a:p>
            <a:pPr>
              <a:buFont typeface="Wingdings" pitchFamily="2" charset="2"/>
              <a:buChar char="v"/>
              <a:tabLst>
                <a:tab pos="457200" algn="l"/>
              </a:tabLst>
            </a:pPr>
            <a:endParaRPr lang="ru-RU" sz="2000" b="1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  <a:tabLst>
                <a:tab pos="457200" algn="l"/>
              </a:tabLst>
            </a:pPr>
            <a:r>
              <a:rPr lang="ru-RU" sz="2000" b="1">
                <a:latin typeface="Times New Roman" pitchFamily="18" charset="0"/>
                <a:cs typeface="Times New Roman" pitchFamily="18" charset="0"/>
              </a:rPr>
              <a:t>   «Чашечка»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: рот широко открыт. Передний и боковые края широкого языка подняты, но не касаются зубов. Язык в таком положении удерживать 5-10 сек.</a:t>
            </a:r>
          </a:p>
          <a:p>
            <a:pPr>
              <a:buFont typeface="Wingdings" pitchFamily="2" charset="2"/>
              <a:buChar char="v"/>
              <a:tabLst>
                <a:tab pos="457200" algn="l"/>
              </a:tabLst>
            </a:pPr>
            <a:endParaRPr lang="ru-RU" sz="200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  <a:tabLst>
                <a:tab pos="457200" algn="l"/>
              </a:tabLst>
            </a:pPr>
            <a:r>
              <a:rPr lang="ru-RU" sz="200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«Иголочка»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: рот открыт, узкий длинный язык выдвинут вперед. Язык в таком положении удерживать не менее 5 сек.</a:t>
            </a:r>
          </a:p>
          <a:p>
            <a:pPr>
              <a:buFont typeface="Wingdings" pitchFamily="2" charset="2"/>
              <a:buChar char="v"/>
              <a:tabLst>
                <a:tab pos="457200" algn="l"/>
              </a:tabLst>
            </a:pPr>
            <a:endParaRPr lang="ru-RU" sz="200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  <a:tabLst>
                <a:tab pos="457200" algn="l"/>
              </a:tabLst>
            </a:pPr>
            <a:r>
              <a:rPr lang="ru-RU" sz="200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«Горка»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: рот открыт, кончик языка упирается в нижние резцы, спинка языка поднята вверх. Язык удерживать 10 сек</a:t>
            </a:r>
          </a:p>
          <a:p>
            <a:pPr>
              <a:buFont typeface="Wingdings" pitchFamily="2" charset="2"/>
              <a:buChar char="v"/>
              <a:tabLst>
                <a:tab pos="457200" algn="l"/>
              </a:tabLst>
            </a:pPr>
            <a:endParaRPr lang="ru-RU" sz="200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457200" algn="l"/>
              </a:tabLst>
            </a:pPr>
            <a:endParaRPr lang="ru-RU" sz="2000" b="1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  <a:tabLst>
                <a:tab pos="457200" algn="l"/>
              </a:tabLst>
            </a:pPr>
            <a:r>
              <a:rPr lang="ru-RU" sz="2000" b="1">
                <a:latin typeface="Times New Roman" pitchFamily="18" charset="0"/>
                <a:cs typeface="Times New Roman" pitchFamily="18" charset="0"/>
              </a:rPr>
              <a:t>   «Качели»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: рот открыт, напряженным языком попеременно тянуться сначала к носу, затем к подбородку.</a:t>
            </a:r>
          </a:p>
          <a:p>
            <a:pPr eaLnBrk="0" hangingPunct="0">
              <a:tabLst>
                <a:tab pos="457200" algn="l"/>
              </a:tabLst>
            </a:pPr>
            <a:r>
              <a:rPr lang="ru-RU" sz="200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eaLnBrk="0" hangingPunct="0">
              <a:tabLst>
                <a:tab pos="457200" algn="l"/>
              </a:tabLst>
            </a:pPr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0" y="0"/>
            <a:ext cx="9144000" cy="532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buFont typeface="Wingdings" pitchFamily="2" charset="2"/>
              <a:buChar char="v"/>
              <a:tabLst>
                <a:tab pos="457200" algn="l"/>
              </a:tabLst>
            </a:pPr>
            <a:endParaRPr lang="ru-RU" sz="2000">
              <a:solidFill>
                <a:srgbClr val="031F43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  <a:tabLst>
                <a:tab pos="457200" algn="l"/>
              </a:tabLst>
            </a:pPr>
            <a:endParaRPr lang="ru-RU" sz="2000">
              <a:solidFill>
                <a:srgbClr val="031F43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  <a:tabLst>
                <a:tab pos="457200" algn="l"/>
              </a:tabLst>
            </a:pPr>
            <a:endParaRPr lang="ru-RU" sz="2000">
              <a:solidFill>
                <a:srgbClr val="031F43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457200" algn="l"/>
              </a:tabLst>
            </a:pPr>
            <a:r>
              <a:rPr lang="ru-RU" sz="2000">
                <a:solidFill>
                  <a:srgbClr val="031F43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Wingdings" pitchFamily="2" charset="2"/>
              <a:buChar char="v"/>
              <a:tabLst>
                <a:tab pos="457200" algn="l"/>
              </a:tabLst>
            </a:pPr>
            <a:endParaRPr lang="ru-RU" sz="2000">
              <a:solidFill>
                <a:srgbClr val="031F43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  <a:tabLst>
                <a:tab pos="457200" algn="l"/>
              </a:tabLst>
            </a:pPr>
            <a:r>
              <a:rPr lang="ru-RU" sz="2000" b="1">
                <a:latin typeface="Times New Roman" pitchFamily="18" charset="0"/>
                <a:cs typeface="Times New Roman" pitchFamily="18" charset="0"/>
              </a:rPr>
              <a:t>   «Маляр»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: рот открыт. Широким кончиком языка, как кисточкой, ведем от верхних резцов до мягкого нёба. Проследить, чтобы подбородок при этом не шевелился.</a:t>
            </a:r>
          </a:p>
          <a:p>
            <a:pPr>
              <a:buFont typeface="Wingdings" pitchFamily="2" charset="2"/>
              <a:buChar char="v"/>
              <a:tabLst>
                <a:tab pos="457200" algn="l"/>
              </a:tabLst>
            </a:pPr>
            <a:endParaRPr lang="ru-RU" sz="200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  <a:tabLst>
                <a:tab pos="457200" algn="l"/>
              </a:tabLst>
            </a:pPr>
            <a:r>
              <a:rPr lang="ru-RU" sz="2000">
                <a:latin typeface="Times New Roman" pitchFamily="18" charset="0"/>
                <a:cs typeface="Times New Roman" pitchFamily="18" charset="0"/>
              </a:rPr>
              <a:t>   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«Вкусное варенье»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: рот открыт. Широким языком облизать верхнюю губу и убрать язык вглубь рта.</a:t>
            </a:r>
          </a:p>
          <a:p>
            <a:pPr>
              <a:buFont typeface="Wingdings" pitchFamily="2" charset="2"/>
              <a:buChar char="v"/>
              <a:tabLst>
                <a:tab pos="457200" algn="l"/>
              </a:tabLst>
            </a:pPr>
            <a:endParaRPr lang="ru-RU" sz="200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  <a:tabLst>
                <a:tab pos="457200" algn="l"/>
              </a:tabLst>
            </a:pPr>
            <a:r>
              <a:rPr lang="ru-RU" sz="20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«Дятел»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: рот закрыт. Напряженным кончиком языка постучать в зубы, многократно и отчетливо произнося: д-д-д-д-д-д.  Постепенно ускорять темп.</a:t>
            </a:r>
          </a:p>
          <a:p>
            <a:pPr>
              <a:buFont typeface="Wingdings" pitchFamily="2" charset="2"/>
              <a:buChar char="v"/>
              <a:tabLst>
                <a:tab pos="457200" algn="l"/>
              </a:tabLst>
            </a:pPr>
            <a:endParaRPr lang="ru-RU" sz="200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  <a:tabLst>
                <a:tab pos="457200" algn="l"/>
              </a:tabLst>
            </a:pPr>
            <a:r>
              <a:rPr lang="ru-RU" sz="2000">
                <a:latin typeface="Times New Roman" pitchFamily="18" charset="0"/>
                <a:cs typeface="Times New Roman" pitchFamily="18" charset="0"/>
              </a:rPr>
              <a:t>    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«Фокус»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: рот приоткрыт, язык в форме «чашечки» высунуть вперед и приподнять, плавно выдохнуть на кончик носа.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Прямоугольник 1"/>
          <p:cNvSpPr>
            <a:spLocks noChangeArrowheads="1"/>
          </p:cNvSpPr>
          <p:nvPr/>
        </p:nvSpPr>
        <p:spPr bwMode="auto">
          <a:xfrm>
            <a:off x="714375" y="928688"/>
            <a:ext cx="7500938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280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>
                <a:latin typeface="Times New Roman" pitchFamily="18" charset="0"/>
                <a:cs typeface="Times New Roman" pitchFamily="18" charset="0"/>
              </a:rPr>
              <a:t>Опыт работы показал, что выполнение данного комплекса упражнений в течение 2-3 месяцев способствует, помимо укрепления мышц языка, растяжению укороченной подъязычной уздечки и в целом приводит к более быстрому и эффективному усвоению детьми норм звукопроизношения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136</TotalTime>
  <Words>501</Words>
  <Application>Microsoft Office PowerPoint</Application>
  <PresentationFormat>Экран (4:3)</PresentationFormat>
  <Paragraphs>80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Волна</vt:lpstr>
      <vt:lpstr>  Профилактика нарушений звукопроизношения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МБУ  ДЕТСКИЙ САД № 49 «Веселые нотки»   Причины речевых нарушений и их профилактика</dc:title>
  <cp:lastModifiedBy>Admin</cp:lastModifiedBy>
  <cp:revision>22</cp:revision>
  <dcterms:modified xsi:type="dcterms:W3CDTF">2015-02-12T08:34:32Z</dcterms:modified>
</cp:coreProperties>
</file>