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8329D-E31F-431F-89EB-E75065C76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43703-91DF-4373-BA6B-EE7A92A79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9AF0D-8B77-4260-A15F-885DB0B5A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7D230-289A-45BF-A603-4C9ED4165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738A1-B37F-4232-8833-3CE7A80E5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BA28A-12C7-447E-A5AE-0C9FA77CE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5DFC7-4B36-46EF-BD5A-49962B63C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D3A6D-5B71-48EA-88ED-7C55C2DA7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FB8D6-F806-4F9E-AA3E-B822889BC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14036-6027-4883-B5D1-981FFB047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E94AF-6ACC-405E-B69E-61D11D0E9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BD4D396-A8E4-4159-A87D-A129BA533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24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33.jpeg"/><Relationship Id="rId7" Type="http://schemas.openxmlformats.org/officeDocument/2006/relationships/image" Target="../media/image10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35.jpeg"/><Relationship Id="rId10" Type="http://schemas.openxmlformats.org/officeDocument/2006/relationships/image" Target="../media/image12.jpeg"/><Relationship Id="rId4" Type="http://schemas.openxmlformats.org/officeDocument/2006/relationships/image" Target="../media/image34.jpeg"/><Relationship Id="rId9" Type="http://schemas.openxmlformats.org/officeDocument/2006/relationships/image" Target="../media/image3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7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27280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Конспект логопедического занятия в старшей группе                                                                  « В гостях у зеленой горошины». 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9700" name="Picture 4" descr="Калорийность Гороха в Вашей Дие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212976"/>
            <a:ext cx="3079229" cy="205281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 flipH="1">
            <a:off x="611560" y="2780928"/>
            <a:ext cx="4104456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Учитель логопед ГБДОУ № 97 Центрального района                  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</a:rPr>
              <a:t>Кашеварова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С.А.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2771800" y="5589240"/>
            <a:ext cx="3199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Санкт – Петербург 2015г</a:t>
            </a:r>
            <a:endParaRPr lang="ru-RU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8. Логопед – Сейчас мы вместе с Горошиной поиграем в игру                                «Вершки — корешки». ( Картинки грядки с овощами на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ковролине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pPr fontAlgn="base"/>
            <a:endParaRPr lang="ru-RU" sz="1400" b="1" dirty="0" smtClean="0">
              <a:solidFill>
                <a:srgbClr val="00B050"/>
              </a:solidFill>
            </a:endParaRPr>
          </a:p>
          <a:p>
            <a:pPr fontAlgn="base"/>
            <a:endParaRPr lang="ru-RU" sz="1400" b="1" dirty="0" smtClean="0">
              <a:solidFill>
                <a:srgbClr val="00B05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ru-RU" sz="1400" b="1" dirty="0" smtClean="0">
                <a:solidFill>
                  <a:srgbClr val="00B050"/>
                </a:solidFill>
              </a:rPr>
              <a:t>- Дети, посмотрите на наш огород. Какие-то овощи растут в земле, а другие над землей. Одни овощи нам приходится выкапывать или выдергивать, а другие срывать или срезать. То, что растет над землей, называется вершки, а то, что под землей – корешки. У одних овощей съедобны вершки, а у других корешки. Давайте же разберемся, что нам кушать у какого овоща.</a:t>
            </a:r>
          </a:p>
          <a:p>
            <a:pPr fontAlgn="base">
              <a:lnSpc>
                <a:spcPct val="150000"/>
              </a:lnSpc>
            </a:pPr>
            <a:r>
              <a:rPr lang="ru-RU" sz="1400" b="1" dirty="0" smtClean="0">
                <a:solidFill>
                  <a:srgbClr val="00B050"/>
                </a:solidFill>
              </a:rPr>
              <a:t>Логопед бросает ребенку мяч и называет овощ. Ребенок должен назвать съедобную часть овоща и бросает мяч логопеду.</a:t>
            </a:r>
          </a:p>
          <a:p>
            <a:pPr fontAlgn="base">
              <a:lnSpc>
                <a:spcPct val="150000"/>
              </a:lnSpc>
            </a:pPr>
            <a:r>
              <a:rPr lang="ru-RU" sz="1400" b="1" dirty="0" smtClean="0">
                <a:solidFill>
                  <a:srgbClr val="00B050"/>
                </a:solidFill>
              </a:rPr>
              <a:t> Логопед -  картофель                          Ребенок – корешки                                                                                Логопед -  капуста                                 Ребенок -  вершки                                                                              Логопед – огурец                                    Горошина – вершки         и </a:t>
            </a:r>
            <a:r>
              <a:rPr lang="ru-RU" sz="1400" b="1" dirty="0" err="1" smtClean="0">
                <a:solidFill>
                  <a:srgbClr val="00B050"/>
                </a:solidFill>
              </a:rPr>
              <a:t>тд</a:t>
            </a:r>
            <a:r>
              <a:rPr lang="ru-RU" sz="1400" b="1" dirty="0" smtClean="0">
                <a:solidFill>
                  <a:srgbClr val="00B050"/>
                </a:solidFill>
              </a:rPr>
              <a:t>.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://im1-tub-ru.yandex.net/i?id=c0f861be4daea410a1429195e47d003c-3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085184"/>
            <a:ext cx="1307564" cy="57606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052" name="Picture 4" descr="http://im2-tub-ru.yandex.net/i?id=30083f13871dee7a5f735da9ba05277d-11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085184"/>
            <a:ext cx="1097235" cy="54217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054" name="Picture 6" descr="http://im1-tub-ru.yandex.net/i?id=1f607f9228993a4810682405364276b3-24-144&amp;n=21"/>
          <p:cNvPicPr>
            <a:picLocks noChangeAspect="1" noChangeArrowheads="1"/>
          </p:cNvPicPr>
          <p:nvPr/>
        </p:nvPicPr>
        <p:blipFill>
          <a:blip r:embed="rId4" cstate="print"/>
          <a:srcRect t="30240" r="20621"/>
          <a:stretch>
            <a:fillRect/>
          </a:stretch>
        </p:blipFill>
        <p:spPr bwMode="auto">
          <a:xfrm>
            <a:off x="4211960" y="5013176"/>
            <a:ext cx="1872208" cy="75939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2056" name="Picture 8" descr="http://im0-tub-ru.yandex.net/i?id=5d0bcde170c5f497c41fcb85501ab20a-93-144&amp;n=21"/>
          <p:cNvPicPr>
            <a:picLocks noChangeAspect="1" noChangeArrowheads="1"/>
          </p:cNvPicPr>
          <p:nvPr/>
        </p:nvPicPr>
        <p:blipFill>
          <a:blip r:embed="rId5" cstate="print"/>
          <a:srcRect t="50399" r="16841"/>
          <a:stretch>
            <a:fillRect/>
          </a:stretch>
        </p:blipFill>
        <p:spPr bwMode="auto">
          <a:xfrm>
            <a:off x="6804248" y="5013176"/>
            <a:ext cx="1800200" cy="70867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27280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9. Логопед - посмотрите на наш огород. Что в нем изменилось? По-моему тут что-то поменялось местами, что-то исчезло, а что-то добавилось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.  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Игра « Что изменилось?» ( Игра на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ковролине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).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fontAlgn="base"/>
            <a:endParaRPr lang="ru-RU" sz="1600" b="1" dirty="0" smtClean="0">
              <a:solidFill>
                <a:srgbClr val="00B05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ru-RU" sz="1600" b="1" dirty="0" smtClean="0">
                <a:solidFill>
                  <a:srgbClr val="00B050"/>
                </a:solidFill>
              </a:rPr>
              <a:t>Дети – Помидоры теперь растут за огурцами.                                                                                          -  Не стало грядки с луком.                                                                                                     - Огурцы растут между свеклой и капустой.          И </a:t>
            </a:r>
            <a:r>
              <a:rPr lang="ru-RU" sz="1600" b="1" dirty="0" err="1" smtClean="0">
                <a:solidFill>
                  <a:srgbClr val="00B050"/>
                </a:solidFill>
              </a:rPr>
              <a:t>тд</a:t>
            </a:r>
            <a:r>
              <a:rPr lang="ru-RU" sz="1600" b="1" dirty="0" smtClean="0">
                <a:solidFill>
                  <a:srgbClr val="00B050"/>
                </a:solidFill>
              </a:rPr>
              <a:t>.</a:t>
            </a:r>
            <a:endParaRPr lang="ru-RU" sz="16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im0-tub-ru.yandex.net/i?id=5d0bcde170c5f497c41fcb85501ab20a-93-144&amp;n=21"/>
          <p:cNvPicPr>
            <a:picLocks noChangeAspect="1" noChangeArrowheads="1"/>
          </p:cNvPicPr>
          <p:nvPr/>
        </p:nvPicPr>
        <p:blipFill>
          <a:blip r:embed="rId2" cstate="print"/>
          <a:srcRect t="45359" r="-2059"/>
          <a:stretch>
            <a:fillRect/>
          </a:stretch>
        </p:blipFill>
        <p:spPr bwMode="auto">
          <a:xfrm>
            <a:off x="755576" y="3212976"/>
            <a:ext cx="1944216" cy="78067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28" name="Picture 4" descr="http://im0-tub-ru.yandex.net/i?id=49649a8757d58cf3511c1a5b54bc5e2e-8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284984"/>
            <a:ext cx="1512168" cy="66366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0" name="Picture 6" descr="http://im3-tub-ru.yandex.net/i?id=5711a4fc1a99d99f6fed77390fc27f73-87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284984"/>
            <a:ext cx="1584176" cy="83468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2" name="Picture 8" descr="http://im1-tub-ru.yandex.net/i?id=8f00637cb8be4f943c35eee79a71c3f4-47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4581128"/>
            <a:ext cx="1887422" cy="79208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034" name="Picture 10" descr="http://im1-tub-ru.yandex.net/i?id=36ec86de0bbe80056920a98050b38369-118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509120"/>
            <a:ext cx="1588372" cy="79208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Picture 2" descr="http://im1-tub-ru.yandex.net/i?id=c0f861be4daea410a1429195e47d003c-32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4653136"/>
            <a:ext cx="1634455" cy="72008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6444208" y="5157192"/>
            <a:ext cx="194421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763688" y="5229200"/>
            <a:ext cx="194421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067944" y="3861048"/>
            <a:ext cx="194421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3573016"/>
            <a:ext cx="194421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88224" y="3573016"/>
            <a:ext cx="194421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 flipH="1">
            <a:off x="899592" y="404664"/>
            <a:ext cx="66967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10.   Логопед – Дети. Горошина хочет угостить нас овощными соками. Они вкусные и очень полезные. Игра « Какой сок?» Горошина раздает детям карточки с игрой « Какой сок?».                            ( Игра за столом).</a:t>
            </a:r>
          </a:p>
          <a:p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rgbClr val="00B050"/>
                </a:solidFill>
              </a:rPr>
              <a:t>Логопед – Какой сок вы будите пить?                                                                     Дети – Я буду пить морковный сок.                                                              – Я буду пить тыквенный сок.                                                                                 -  Я буду пить томатный сок.         И </a:t>
            </a:r>
            <a:r>
              <a:rPr lang="ru-RU" sz="1600" b="1" dirty="0" err="1" smtClean="0">
                <a:solidFill>
                  <a:srgbClr val="00B050"/>
                </a:solidFill>
              </a:rPr>
              <a:t>тд</a:t>
            </a:r>
            <a:r>
              <a:rPr lang="ru-RU" sz="1600" b="1" dirty="0" smtClean="0">
                <a:solidFill>
                  <a:srgbClr val="00B050"/>
                </a:solidFill>
              </a:rPr>
              <a:t>.</a:t>
            </a:r>
            <a:endParaRPr lang="ru-RU" sz="1600" b="1" dirty="0">
              <a:solidFill>
                <a:srgbClr val="00B050"/>
              </a:solidFill>
            </a:endParaRPr>
          </a:p>
        </p:txBody>
      </p:sp>
      <p:pic>
        <p:nvPicPr>
          <p:cNvPr id="39938" name="Picture 2" descr="http://im2-tub-ru.yandex.net/i?id=56d2fa06429d93908e721def97ee517b-1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717032"/>
            <a:ext cx="576064" cy="576064"/>
          </a:xfrm>
          <a:prstGeom prst="rect">
            <a:avLst/>
          </a:prstGeom>
          <a:noFill/>
        </p:spPr>
      </p:pic>
      <p:pic>
        <p:nvPicPr>
          <p:cNvPr id="39940" name="Picture 4" descr="http://im2-tub-ru.yandex.net/i?id=56d2fa06429d93908e721def97ee517b-10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373216"/>
            <a:ext cx="504056" cy="504056"/>
          </a:xfrm>
          <a:prstGeom prst="rect">
            <a:avLst/>
          </a:prstGeom>
          <a:noFill/>
        </p:spPr>
      </p:pic>
      <p:pic>
        <p:nvPicPr>
          <p:cNvPr id="39942" name="Picture 6" descr="http://im0-tub-ru.yandex.net/i?id=eaf164051e5d454c6b8ac890572ac716-9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445224"/>
            <a:ext cx="610628" cy="576064"/>
          </a:xfrm>
          <a:prstGeom prst="rect">
            <a:avLst/>
          </a:prstGeom>
          <a:noFill/>
        </p:spPr>
      </p:pic>
      <p:pic>
        <p:nvPicPr>
          <p:cNvPr id="39944" name="Picture 8" descr="http://im2-tub-ru.yandex.net/i?id=df7345d0395bbaebe8927527bfc38f3a-121-144&amp;n=21"/>
          <p:cNvPicPr>
            <a:picLocks noChangeAspect="1" noChangeArrowheads="1"/>
          </p:cNvPicPr>
          <p:nvPr/>
        </p:nvPicPr>
        <p:blipFill>
          <a:blip r:embed="rId4" cstate="print"/>
          <a:srcRect l="31820"/>
          <a:stretch>
            <a:fillRect/>
          </a:stretch>
        </p:blipFill>
        <p:spPr bwMode="auto">
          <a:xfrm>
            <a:off x="4283968" y="4077072"/>
            <a:ext cx="496837" cy="547804"/>
          </a:xfrm>
          <a:prstGeom prst="rect">
            <a:avLst/>
          </a:prstGeom>
          <a:noFill/>
        </p:spPr>
      </p:pic>
      <p:pic>
        <p:nvPicPr>
          <p:cNvPr id="39946" name="Picture 10" descr="http://im1-tub-ru.yandex.net/i?id=7201fa7bdd75ac9cda1102a041bc6ec1-114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789040"/>
            <a:ext cx="504056" cy="504056"/>
          </a:xfrm>
          <a:prstGeom prst="rect">
            <a:avLst/>
          </a:prstGeom>
          <a:noFill/>
        </p:spPr>
      </p:pic>
      <p:pic>
        <p:nvPicPr>
          <p:cNvPr id="39948" name="Picture 12" descr="http://im2-tub-ru.yandex.net/i?id=25dfd014888681bd8e6f960b68225196-08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3861048"/>
            <a:ext cx="672075" cy="504056"/>
          </a:xfrm>
          <a:prstGeom prst="rect">
            <a:avLst/>
          </a:prstGeom>
          <a:noFill/>
        </p:spPr>
      </p:pic>
      <p:pic>
        <p:nvPicPr>
          <p:cNvPr id="39950" name="Picture 14" descr="http://im2-tub-ru.yandex.net/i?id=3f9762dba20b631fb0ab4c0ab06a12c1-63-144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8344" y="3861048"/>
            <a:ext cx="504056" cy="504056"/>
          </a:xfrm>
          <a:prstGeom prst="rect">
            <a:avLst/>
          </a:prstGeom>
          <a:noFill/>
        </p:spPr>
      </p:pic>
      <p:pic>
        <p:nvPicPr>
          <p:cNvPr id="39952" name="Picture 16" descr="http://im1-tub-ru.yandex.net/i?id=70f5f47cbd467ff1b65bb26b9a85f746-48-144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4005064"/>
            <a:ext cx="504056" cy="504056"/>
          </a:xfrm>
          <a:prstGeom prst="rect">
            <a:avLst/>
          </a:prstGeom>
          <a:noFill/>
        </p:spPr>
      </p:pic>
      <p:pic>
        <p:nvPicPr>
          <p:cNvPr id="39954" name="Picture 18" descr="http://im0-tub-ru.yandex.net/i?id=f5ccf096daed9e00af24651f1604dbf0-58-144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5373216"/>
            <a:ext cx="669166" cy="477976"/>
          </a:xfrm>
          <a:prstGeom prst="rect">
            <a:avLst/>
          </a:prstGeom>
          <a:noFill/>
        </p:spPr>
      </p:pic>
      <p:pic>
        <p:nvPicPr>
          <p:cNvPr id="39956" name="Picture 20" descr="http://im1-tub-ru.yandex.net/i?id=90141298a456c1d429133c2a7cffa7d8-36-144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43808" y="5445224"/>
            <a:ext cx="614468" cy="5833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39552" y="548680"/>
            <a:ext cx="81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11. Организационный момент.  Логопед – Мы играли, мы играли и немножечко устали. Посидим – отдохнем! И домой сейчас пойдем! Дети, вам понравилось в гостях у Горошины? Что нового вы узнали? Какие игры вам понравились? - - До свидания Горошина! ( Дети уходят из кабинета логопеда в группу.)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 descr="картинки на шкафчики, мен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204864"/>
            <a:ext cx="4620513" cy="403244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741682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Список литературы: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1. Борисова Е.А. Индивидуальные логопедические занятия с дошкольниками. Методическое пособие. – М.: ТЦ Сфера. 2008.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2. Иванова Ю.В. Дошкольный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логопункт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: документация, планирование и организация работы. – М.: Издательство ГНОМ и Д. 2008.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3.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Нищева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Н.В. Конспекты подгрупповых логопедических занятий в старшей группе детского сада для детей с ОНР.                                                             –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Спб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.: ДЕТСТВО-ПРЕСС. 2009.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4.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Нищева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Н.В. Конспекты подгрупповых логопедических занятий в средней группе детского сада для детей с ОНР.                                                                        — СПб.: ДЕТСТВО-ПРЕСС. 2006.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5.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Узорова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О.В., Нефедова Е.А. Пальчиковая гимнастика.                                             - М.: АСТ: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Астрель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. 2007.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332656"/>
            <a:ext cx="6480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Цель – уточнение и расширение словаря по теме « Овощи»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889844"/>
            <a:ext cx="66967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Коррекционно-обучающие цели: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– активизация словаря по теме “Овощи”;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–развитие грамматических категорий – согласование существительных с прилагательными, образование уменьшительно – ласкательных существительных, уточнение падежных окончаний существительных.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Коррекционно-развивающие цели: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– развитие общей и мелкой моторики;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– развитие координации речи с движением;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– развитие зрительного восприятия, внимания.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Коррекционно-воспитательные цели: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– воспитание доброты, отзывчивости;</a:t>
            </a:r>
          </a:p>
          <a:p>
            <a:r>
              <a:rPr lang="ru-RU" sz="1600" b="1" dirty="0" smtClean="0">
                <a:solidFill>
                  <a:srgbClr val="00B050"/>
                </a:solidFill>
              </a:rPr>
              <a:t>– формирование навыков сотрудничества, доброжелательности.</a:t>
            </a: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Оборудование:                                                                                             </a:t>
            </a:r>
            <a:r>
              <a:rPr lang="ru-RU" sz="1600" b="1" dirty="0" smtClean="0">
                <a:solidFill>
                  <a:srgbClr val="00B050"/>
                </a:solidFill>
              </a:rPr>
              <a:t>костюм «Зеленая Горошина», </a:t>
            </a:r>
            <a:r>
              <a:rPr lang="ru-RU" sz="1600" b="1" dirty="0" err="1" smtClean="0">
                <a:solidFill>
                  <a:srgbClr val="00B050"/>
                </a:solidFill>
              </a:rPr>
              <a:t>ковролин</a:t>
            </a:r>
            <a:r>
              <a:rPr lang="ru-RU" sz="1600" b="1" dirty="0" smtClean="0">
                <a:solidFill>
                  <a:srgbClr val="00B050"/>
                </a:solidFill>
              </a:rPr>
              <a:t>, картинки овощей, игра « Что изменилось?», « Вершки – корешки», « Какой сок?»</a:t>
            </a:r>
            <a:endParaRPr lang="ru-RU" sz="16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39552" y="5589240"/>
            <a:ext cx="8064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В оформлении занятия использовались материалы и картинки из поисковой системы « </a:t>
            </a:r>
            <a:r>
              <a:rPr lang="ru-RU" sz="1600" b="1" dirty="0" err="1" smtClean="0">
                <a:solidFill>
                  <a:schemeClr val="accent5">
                    <a:lumMod val="50000"/>
                  </a:schemeClr>
                </a:solidFill>
              </a:rPr>
              <a:t>Яндекс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».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203848" y="332656"/>
            <a:ext cx="1759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План занятия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611560" y="1124744"/>
            <a:ext cx="777686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rgbClr val="00B050"/>
                </a:solidFill>
              </a:rPr>
              <a:t>1.Организационный момент. Создание игровой ситуации. Ребенок в костюме « Зеленая Горошина». Стихотворение про горох.                                                                                                     2. Загадки об овощах.                                                                                                                               3. Игра « Подбери признак к предмету».                                                                                                                   4. Пальчиковая гимнастика « Капуста».                                                                                                            5. Игра « Большой – маленький».                                                                                                                                     6. </a:t>
            </a:r>
            <a:r>
              <a:rPr lang="ru-RU" sz="1600" b="1" dirty="0" err="1" smtClean="0">
                <a:solidFill>
                  <a:srgbClr val="00B050"/>
                </a:solidFill>
              </a:rPr>
              <a:t>Физминутка</a:t>
            </a:r>
            <a:r>
              <a:rPr lang="ru-RU" sz="1600" b="1" dirty="0" smtClean="0">
                <a:solidFill>
                  <a:srgbClr val="00B050"/>
                </a:solidFill>
              </a:rPr>
              <a:t> « Урожай».                                                                                                                           7. Игра « Вершки – корешки».                                                                                                                     8. Игра « Что изменилось».                                                                                                                         9. Игра « Какой сок?».                                                                                                                                 10. Организационный момент. Итог занятия.</a:t>
            </a:r>
            <a:endParaRPr lang="ru-RU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492896"/>
            <a:ext cx="26642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Я  зелёненький  горошек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Круглый,  сахарный,              хороший!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Я  расту  на  каждой  грядке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Любят  все  меня  ребятки!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/>
            </a:r>
            <a:br>
              <a:rPr lang="ru-RU" sz="1400" b="1" dirty="0" smtClean="0">
                <a:solidFill>
                  <a:srgbClr val="00B050"/>
                </a:solidFill>
              </a:rPr>
            </a:b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3645024"/>
            <a:ext cx="29523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Домик  мой  зовут  стручок,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В  нём  закрылся  и  молчок.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Набираюсь  там  я  сил,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Но  в  стручке  я  не  один: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71600" y="5157192"/>
            <a:ext cx="266429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  <a:t>Мама,  папа,  братья,  я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  <a:t>Мы – бобовая  семья.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  <a:t>Как  созреем -  открывайте,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a typeface="Times New Roman" pitchFamily="18" charset="0"/>
                <a:cs typeface="Times New Roman" pitchFamily="18" charset="0"/>
              </a:rPr>
              <a:t>Всех  горошком  угощайте!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67544" y="332656"/>
            <a:ext cx="5935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Организационный момент.                                                                      </a:t>
            </a:r>
          </a:p>
          <a:p>
            <a:pPr marL="342900" indent="-342900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      Создание игровой ситуации.                                                                                Логопед –  Посмотрите, кто пришел к нам в гости?                                                                              Дети – Это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Зеленая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Г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орошина                                                                    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( ребенок в костюме  зеленой горошины).                                                                Ребенок читает стихотворение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6387" name="Picture 3" descr="http://im0-tub-ru.yandex.net/i?id=1557dffc96a62661c55a51e9b67c47f8-8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41168"/>
            <a:ext cx="2203445" cy="122413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6389" name="Picture 5" descr="http://im3-tub-ru.yandex.net/i?id=6641218b00887b6771ea80b1562f0db3-10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060848"/>
            <a:ext cx="1872208" cy="187220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39552" y="620688"/>
            <a:ext cx="70160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2. Логопед – Дети,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Зеленая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Г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орошина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приглашает нас в гости. Где живет зеленый горошек? Кто знает?                                                                                                      Дети – Горошек живет в огороде на грядке.                                                                            Логопед – Собираемся в дорогу! Встали в ряд! Шагаем в ногу!                                            (Дети идут за горошиной «змейкой»). Сели на стульчики.                                                         3. Логопед – Вот пришли мы в огород. Угадай что тут растет?                                                ( загадки об овощах) Ребенок, отгадавший загадку, получает картинку овоща.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996952"/>
            <a:ext cx="2448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Неказиста, шишковатая,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А придет на стол она,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Скажут весело ребята: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“Ну, рассыпчатая, вкусна!”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924944"/>
            <a:ext cx="20882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Уродилась я на славу,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Голова бела, кудрява.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Кто любит щи -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Меня в них ищи.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437112"/>
            <a:ext cx="18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Красна девица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Сидит в темнице,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А коса на улице.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4581128"/>
            <a:ext cx="2736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Хотя я сахарной зовусь,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Но от дождя я не размокла,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Крупна, кругла, сладка на вкус,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Узнали вы, кто я? …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5445224"/>
            <a:ext cx="24482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Сидит дед во сто шуб одет,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Кто его раздевает,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Тот слезы проливает.</a:t>
            </a:r>
            <a:endParaRPr lang="ru-RU" sz="1400" b="1" dirty="0">
              <a:solidFill>
                <a:srgbClr val="00B050"/>
              </a:solidFill>
            </a:endParaRPr>
          </a:p>
        </p:txBody>
      </p:sp>
      <p:pic>
        <p:nvPicPr>
          <p:cNvPr id="17410" name="Picture 2" descr="http://im3-tub-ru.yandex.net/i?id=2dbadd1ec92f65cac5b5889817e4ef29-7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140968"/>
            <a:ext cx="748680" cy="584906"/>
          </a:xfrm>
          <a:prstGeom prst="rect">
            <a:avLst/>
          </a:prstGeom>
          <a:noFill/>
        </p:spPr>
      </p:pic>
      <p:pic>
        <p:nvPicPr>
          <p:cNvPr id="17412" name="Picture 4" descr="http://im1-tub-ru.yandex.net/i?id=9ea57d52b5e806fe55007d218e2337fe-94-144&amp;n=21"/>
          <p:cNvPicPr>
            <a:picLocks noChangeAspect="1" noChangeArrowheads="1"/>
          </p:cNvPicPr>
          <p:nvPr/>
        </p:nvPicPr>
        <p:blipFill>
          <a:blip r:embed="rId3" cstate="print"/>
          <a:srcRect t="26471"/>
          <a:stretch>
            <a:fillRect/>
          </a:stretch>
        </p:blipFill>
        <p:spPr bwMode="auto">
          <a:xfrm>
            <a:off x="2771800" y="4293096"/>
            <a:ext cx="1080120" cy="600067"/>
          </a:xfrm>
          <a:prstGeom prst="rect">
            <a:avLst/>
          </a:prstGeom>
          <a:noFill/>
        </p:spPr>
      </p:pic>
      <p:pic>
        <p:nvPicPr>
          <p:cNvPr id="17414" name="Picture 6" descr="http://im2-tub-ru.yandex.net/i?id=4622eb8f93470e3498096252046f1512-22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5589240"/>
            <a:ext cx="669429" cy="623692"/>
          </a:xfrm>
          <a:prstGeom prst="rect">
            <a:avLst/>
          </a:prstGeom>
          <a:noFill/>
        </p:spPr>
      </p:pic>
      <p:pic>
        <p:nvPicPr>
          <p:cNvPr id="17416" name="Picture 8" descr="http://im1-tub-ru.yandex.net/i?id=161b824bb1f36837a61804c60375ffa1-49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284984"/>
            <a:ext cx="784870" cy="745130"/>
          </a:xfrm>
          <a:prstGeom prst="rect">
            <a:avLst/>
          </a:prstGeom>
          <a:noFill/>
        </p:spPr>
      </p:pic>
      <p:pic>
        <p:nvPicPr>
          <p:cNvPr id="17420" name="Picture 12" descr="http://im2-tub-ru.yandex.net/i?id=c15f0e50302aa8966cf26c6f6ae073d9-65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376" y="5157192"/>
            <a:ext cx="564654" cy="5646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39552" y="260648"/>
            <a:ext cx="76328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4. Логопед – Зеленая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Горошина 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предлагает детям рассказать об овощах.                                             </a:t>
            </a:r>
          </a:p>
          <a:p>
            <a:pPr>
              <a:lnSpc>
                <a:spcPct val="150000"/>
              </a:lnSpc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Игра «Подбери признак к предмету?»                                                                                  </a:t>
            </a:r>
          </a:p>
          <a:p>
            <a:pPr>
              <a:lnSpc>
                <a:spcPct val="150000"/>
              </a:lnSpc>
            </a:pPr>
            <a:endParaRPr lang="ru-RU" sz="1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rgbClr val="00B050"/>
                </a:solidFill>
              </a:rPr>
              <a:t>Дети – У меня картошка. Она овальная, сочная, белая, вкусная.                                                                   – У меня морковка. Она оранжевая, сочная, сладкая, хрустящая, вкусная.                                                                                                                                                    – У меня лук. Он желтый, круглый, сочный, горький.                                                                                 – У меня свекла. Она круглая, красная, сочная, сладкая. – У меня капуста. Она круглая, зеленая, сочная, хрустящая, большая</a:t>
            </a:r>
            <a:r>
              <a:rPr lang="ru-RU" b="1" dirty="0" smtClean="0">
                <a:solidFill>
                  <a:srgbClr val="00B050"/>
                </a:solidFill>
              </a:rPr>
              <a:t>.                                                                                   </a:t>
            </a:r>
            <a:r>
              <a:rPr lang="ru-RU" sz="1400" b="1" dirty="0" smtClean="0">
                <a:solidFill>
                  <a:srgbClr val="00B050"/>
                </a:solidFill>
              </a:rPr>
              <a:t>Логопед – Зеленой горошине понравилось как вы рассказали об овощах. Молодцы</a:t>
            </a:r>
            <a:r>
              <a:rPr lang="ru-RU" sz="1400" dirty="0" smtClean="0">
                <a:solidFill>
                  <a:srgbClr val="002060"/>
                </a:solidFill>
              </a:rPr>
              <a:t>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50" name="Picture 2" descr="http://im2-tub-ru.yandex.net/i?id=3f9762dba20b631fb0ab4c0ab06a12c1-6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97152"/>
            <a:ext cx="864096" cy="864096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052" name="Picture 4" descr="http://im2-tub-ru.yandex.net/i?id=25dfd014888681bd8e6f960b68225196-0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797152"/>
            <a:ext cx="1056117" cy="792088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054" name="Picture 6" descr="http://im1-tub-ru.yandex.net/i?id=90141298a456c1d429133c2a7cffa7d8-36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725144"/>
            <a:ext cx="856878" cy="813492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056" name="Picture 8" descr="http://im2-tub-ru.yandex.net/i?id=4622eb8f93470e3498096252046f1512-2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5085184"/>
            <a:ext cx="850174" cy="792088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  <p:pic>
        <p:nvPicPr>
          <p:cNvPr id="2058" name="Picture 10" descr="http://im0-tub-ru.yandex.net/i?id=acb4efcdffa2ff74d072288f142e3fd4-108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5157192"/>
            <a:ext cx="1013873" cy="792088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755576" y="692696"/>
            <a:ext cx="5215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5. Логопед – А сейчас поиграем с пальчиками.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24744"/>
            <a:ext cx="39396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Пальчиковая гимнастика “КАПУСТА”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6120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Тук! Тук! Тук! Тук! 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Раздается в доме стук. 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Мы капусту нарубили,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Перетерли, 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Посолили 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И набили плотно в кадку. 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Все теперь у нас в порядке.                                              </a:t>
            </a:r>
            <a:endParaRPr lang="ru-RU" sz="1400" b="1" dirty="0" smtClean="0">
              <a:solidFill>
                <a:srgbClr val="00B050"/>
              </a:solidFill>
            </a:endParaRPr>
          </a:p>
          <a:p>
            <a:endParaRPr lang="ru-RU" sz="1400" b="1" dirty="0" smtClean="0">
              <a:solidFill>
                <a:srgbClr val="00B050"/>
              </a:solidFill>
            </a:endParaRPr>
          </a:p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Ритмичные удары ребром ладоней по столу.)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(Хватательные движения обеими руками.)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(Указательный и средний пальцы трутся о большой.)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(Удары обеими руками по столу.) </a:t>
            </a:r>
            <a:b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(Отряхивают руки.)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://im3-tub-ru.yandex.net/i?id=9e01678f83387d6f7a50553b37a186a8-6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157192"/>
            <a:ext cx="1215975" cy="1224136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72816"/>
            <a:ext cx="4572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solidFill>
                  <a:srgbClr val="00B050"/>
                </a:solidFill>
              </a:rPr>
              <a:t/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Дети - Помидор- </a:t>
            </a:r>
            <a:r>
              <a:rPr lang="ru-RU" sz="1400" b="1" dirty="0" err="1" smtClean="0">
                <a:solidFill>
                  <a:srgbClr val="00B050"/>
                </a:solidFill>
              </a:rPr>
              <a:t>помидорка</a:t>
            </a:r>
            <a:r>
              <a:rPr lang="ru-RU" sz="1400" b="1" dirty="0" smtClean="0">
                <a:solidFill>
                  <a:srgbClr val="00B050"/>
                </a:solidFill>
              </a:rPr>
              <a:t>                                            - Морковь- морковка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- Огурец- огурчик                                                               - Тыква- тыковка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- Лук- лучок                                                                                    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- Чеснок- чесночок                                                                          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- Горох- горошек                                                           - Картошка- картошечка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611560" y="404664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6.Логопед – Горошина, расскажи – кто живет с тобой в стручке?                            Горошина – Со мной живут: папа и мама – горошины, сестренки – горошинки.                                                                                                                           Логопед – Поиграем в игру « Большой – маленький»                                          (горошина раздает детям  карточки с овощами)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2060848"/>
            <a:ext cx="194421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0" name="Picture 2" descr="http://im1-tub-ru.yandex.net/i?id=70f5f47cbd467ff1b65bb26b9a85f746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132856"/>
            <a:ext cx="792088" cy="79208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2772" name="Picture 4" descr="http://im1-tub-ru.yandex.net/i?id=70f5f47cbd467ff1b65bb26b9a85f746-4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20888"/>
            <a:ext cx="360040" cy="360040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6156176" y="3429000"/>
            <a:ext cx="194421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4" name="Picture 6" descr="http://im2-tub-ru.yandex.net/i?id=4622eb8f93470e3498096252046f1512-2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501008"/>
            <a:ext cx="618309" cy="576064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2776" name="Picture 8" descr="http://im2-tub-ru.yandex.net/i?id=4622eb8f93470e3498096252046f1512-22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933355">
            <a:off x="7402603" y="3761315"/>
            <a:ext cx="364613" cy="339701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3851920" y="3861048"/>
            <a:ext cx="194421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8" name="Picture 10" descr="http://im3-tub-ru.yandex.net/i?id=ceedd5b5a34eae946671a05cfa62716b-78-144&amp;n=21"/>
          <p:cNvPicPr>
            <a:picLocks noChangeAspect="1" noChangeArrowheads="1"/>
          </p:cNvPicPr>
          <p:nvPr/>
        </p:nvPicPr>
        <p:blipFill>
          <a:blip r:embed="rId4" cstate="print"/>
          <a:srcRect l="18908" t="10000" r="18067"/>
          <a:stretch>
            <a:fillRect/>
          </a:stretch>
        </p:blipFill>
        <p:spPr bwMode="auto">
          <a:xfrm>
            <a:off x="3923928" y="4005064"/>
            <a:ext cx="720080" cy="64807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2780" name="Picture 12" descr="http://im3-tub-ru.yandex.net/i?id=ceedd5b5a34eae946671a05cfa62716b-78-144&amp;n=21"/>
          <p:cNvPicPr>
            <a:picLocks noChangeAspect="1" noChangeArrowheads="1"/>
          </p:cNvPicPr>
          <p:nvPr/>
        </p:nvPicPr>
        <p:blipFill>
          <a:blip r:embed="rId4" cstate="print"/>
          <a:srcRect l="18908" r="18067"/>
          <a:stretch>
            <a:fillRect/>
          </a:stretch>
        </p:blipFill>
        <p:spPr bwMode="auto">
          <a:xfrm>
            <a:off x="5220072" y="4149080"/>
            <a:ext cx="432048" cy="432048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364088" y="5157192"/>
            <a:ext cx="1944216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82" name="Picture 14" descr="http://im1-tub-ru.yandex.net/i?id=731b951a105bab68d6a97eb19dec8dfc-115-144&amp;n=21"/>
          <p:cNvPicPr>
            <a:picLocks noChangeAspect="1" noChangeArrowheads="1"/>
          </p:cNvPicPr>
          <p:nvPr/>
        </p:nvPicPr>
        <p:blipFill>
          <a:blip r:embed="rId5" cstate="print"/>
          <a:srcRect l="5556" t="22222"/>
          <a:stretch>
            <a:fillRect/>
          </a:stretch>
        </p:blipFill>
        <p:spPr bwMode="auto">
          <a:xfrm>
            <a:off x="5436096" y="5373216"/>
            <a:ext cx="816091" cy="50405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2784" name="Picture 16" descr="http://im1-tub-ru.yandex.net/i?id=731b951a105bab68d6a97eb19dec8dfc-115-144&amp;n=21"/>
          <p:cNvPicPr>
            <a:picLocks noChangeAspect="1" noChangeArrowheads="1"/>
          </p:cNvPicPr>
          <p:nvPr/>
        </p:nvPicPr>
        <p:blipFill>
          <a:blip r:embed="rId5" cstate="print"/>
          <a:srcRect l="10778" t="21293" b="9472"/>
          <a:stretch>
            <a:fillRect/>
          </a:stretch>
        </p:blipFill>
        <p:spPr bwMode="auto">
          <a:xfrm>
            <a:off x="6588224" y="5517232"/>
            <a:ext cx="494914" cy="288032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61744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B050"/>
                </a:solidFill>
              </a:rPr>
              <a:t> Физкультминутка “Урожай”.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В огород пойдем, урожай соберем. (маршируют)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Мы морковки натаскаем (“Таскают”) 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И картошки накопаем. (“Копают”)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Срежем мы кочан капусты, (“Срезают”)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Круглый, сочный, очень вкусный, (Показывают круг руками-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3раза.)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Щавеля нарвем немножко (“Рвут”)</a:t>
            </a:r>
            <a:br>
              <a:rPr lang="ru-RU" sz="1400" b="1" dirty="0" smtClean="0">
                <a:solidFill>
                  <a:srgbClr val="00B050"/>
                </a:solidFill>
              </a:rPr>
            </a:br>
            <a:r>
              <a:rPr lang="ru-RU" sz="1400" b="1" dirty="0" smtClean="0">
                <a:solidFill>
                  <a:srgbClr val="00B050"/>
                </a:solidFill>
              </a:rPr>
              <a:t>И вернёмся по дорожке. (маршируют)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611560" y="476672"/>
            <a:ext cx="7416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7. Логопед – Горошина приглашает поиграть. ( Дети встают в круг)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1750" name="Picture 6" descr="http://im1-tub-ru.yandex.net/i?id=02f7e3f86ad711465b324c378765b698-10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399148">
            <a:off x="2162466" y="3877129"/>
            <a:ext cx="1009650" cy="1428750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1752" name="Picture 8" descr="http://im2-tub-ru.yandex.net/i?id=9be9c9ac3195e9ba8547197f118ef5aa-07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429000"/>
            <a:ext cx="1428750" cy="1428750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1754" name="Picture 10" descr="http://im0-tub-ru.yandex.net/i?id=3ece2c27919787aee111b9bcd1a95f34-81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284984"/>
            <a:ext cx="1419225" cy="1428750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1756" name="Picture 12" descr="http://im1-tub-ru.yandex.net/i?id=b3ceed956d5ccd399a58bdaf5dbffe2e-29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281848">
            <a:off x="6477467" y="4173749"/>
            <a:ext cx="895350" cy="1932806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1760" name="Picture 16" descr="http://im0-tub-ru.yandex.net/i?id=f5f8217a6bfacbc65b71f1fd08d1bff9-107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5013176"/>
            <a:ext cx="1343025" cy="1428750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31762" name="Picture 18" descr="http://im0-tub-ru.yandex.net/i?id=d3d826a89f58f71eb5a745f5435493dc-51-144&amp;n=21"/>
          <p:cNvPicPr>
            <a:picLocks noChangeAspect="1" noChangeArrowheads="1"/>
          </p:cNvPicPr>
          <p:nvPr/>
        </p:nvPicPr>
        <p:blipFill>
          <a:blip r:embed="rId7" cstate="print"/>
          <a:srcRect l="5684" b="19361"/>
          <a:stretch>
            <a:fillRect/>
          </a:stretch>
        </p:blipFill>
        <p:spPr bwMode="auto">
          <a:xfrm>
            <a:off x="3203848" y="5157192"/>
            <a:ext cx="1194817" cy="1152128"/>
          </a:xfrm>
          <a:prstGeom prst="ellipse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01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</Template>
  <TotalTime>349</TotalTime>
  <Words>971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01</vt:lpstr>
      <vt:lpstr>1_Default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Valentink</dc:creator>
  <cp:lastModifiedBy>Valentink</cp:lastModifiedBy>
  <cp:revision>40</cp:revision>
  <dcterms:created xsi:type="dcterms:W3CDTF">2015-02-05T14:50:24Z</dcterms:created>
  <dcterms:modified xsi:type="dcterms:W3CDTF">2015-02-06T14:33:21Z</dcterms:modified>
</cp:coreProperties>
</file>