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0" r:id="rId3"/>
    <p:sldId id="273" r:id="rId4"/>
    <p:sldId id="308" r:id="rId5"/>
    <p:sldId id="274" r:id="rId6"/>
    <p:sldId id="258" r:id="rId7"/>
    <p:sldId id="306" r:id="rId8"/>
    <p:sldId id="289" r:id="rId9"/>
    <p:sldId id="311" r:id="rId10"/>
    <p:sldId id="312" r:id="rId11"/>
    <p:sldId id="313" r:id="rId12"/>
    <p:sldId id="292" r:id="rId13"/>
    <p:sldId id="293" r:id="rId14"/>
    <p:sldId id="294" r:id="rId15"/>
    <p:sldId id="299" r:id="rId16"/>
    <p:sldId id="30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FF99"/>
    <a:srgbClr val="CCCCFF"/>
    <a:srgbClr val="FFCCFF"/>
    <a:srgbClr val="FFCCCC"/>
    <a:srgbClr val="C85B2A"/>
    <a:srgbClr val="1C541F"/>
    <a:srgbClr val="006600"/>
    <a:srgbClr val="FF9900"/>
    <a:srgbClr val="26742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6" autoAdjust="0"/>
    <p:restoredTop sz="94325" autoAdjust="0"/>
  </p:normalViewPr>
  <p:slideViewPr>
    <p:cSldViewPr>
      <p:cViewPr>
        <p:scale>
          <a:sx n="75" d="100"/>
          <a:sy n="75" d="100"/>
        </p:scale>
        <p:origin x="-12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25F8A14-98C7-4EC8-ADE5-6B0E9C81A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BF8A44-1A18-485F-A254-6BF09174C4EA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3219C0-4D38-426A-908C-DC76E01A2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219C0-4D38-426A-908C-DC76E01A258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1EF09-E0E8-473B-85CD-70D117482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5373-043C-45FD-9501-32F5C6A3E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74105-B560-4134-89D0-7BD42B97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1A9FB-3F02-4AC5-B8F9-7886A8451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71E53-9F6A-463D-B738-131DEF3FF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2DC46-5772-4158-98D2-111803FEE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53E6A-D8B7-492D-88F0-D16D29533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AA6D6-055B-47E4-8335-9EF62A995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D50A2-038D-4F88-B482-48F142FB9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13191-1636-45AF-8B43-633A28A48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AC62D-90A2-4CB2-BD4C-334616922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5CA71-AAD4-4B32-BFB8-69E12CF85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40733-1E4C-4054-927A-AAF944FAB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20D744C-F93B-4517-84FB-E6223BFD2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000" y="139700"/>
            <a:ext cx="8420100" cy="6400800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chemeClr val="hlink"/>
                </a:solidFill>
              </a:rPr>
              <a:t>«Центр развития ребенка – детский сад №30 </a:t>
            </a:r>
          </a:p>
          <a:p>
            <a:pPr eaLnBrk="1" hangingPunct="1"/>
            <a:r>
              <a:rPr lang="ru-RU" sz="1800" dirty="0" smtClean="0">
                <a:solidFill>
                  <a:schemeClr val="hlink"/>
                </a:solidFill>
              </a:rPr>
              <a:t>«Росинка» города Губкина </a:t>
            </a:r>
          </a:p>
          <a:p>
            <a:pPr eaLnBrk="1" hangingPunct="1"/>
            <a:endParaRPr lang="ru-RU" sz="2400" b="1" dirty="0" smtClean="0"/>
          </a:p>
          <a:p>
            <a:pPr eaLnBrk="1" hangingPunct="1"/>
            <a:endParaRPr lang="ru-RU" sz="2400" b="1" dirty="0" smtClean="0"/>
          </a:p>
          <a:p>
            <a:pPr eaLnBrk="1" hangingPunct="1"/>
            <a:endParaRPr lang="ru-RU" sz="2400" b="1" dirty="0" smtClean="0"/>
          </a:p>
          <a:p>
            <a:pPr eaLnBrk="1" hangingPunct="1"/>
            <a:endParaRPr lang="ru-RU" sz="2400" b="1" dirty="0" smtClean="0"/>
          </a:p>
          <a:p>
            <a:pPr eaLnBrk="1" hangingPunct="1"/>
            <a:endParaRPr lang="ru-RU" sz="2400" b="1" dirty="0" smtClean="0"/>
          </a:p>
          <a:p>
            <a:pPr algn="r" eaLnBrk="1" hangingPunct="1"/>
            <a:endParaRPr lang="ru-RU" sz="1600" dirty="0" smtClean="0"/>
          </a:p>
          <a:p>
            <a:pPr algn="r" eaLnBrk="1" hangingPunct="1"/>
            <a:endParaRPr lang="ru-RU" sz="1600" dirty="0" smtClean="0"/>
          </a:p>
          <a:p>
            <a:pPr algn="r" eaLnBrk="1" hangingPunct="1"/>
            <a:endParaRPr lang="ru-RU" sz="1600" dirty="0" smtClean="0"/>
          </a:p>
          <a:p>
            <a:pPr algn="r" eaLnBrk="1" hangingPunct="1"/>
            <a:endParaRPr lang="ru-RU" sz="1600" dirty="0" smtClean="0"/>
          </a:p>
          <a:p>
            <a:pPr algn="r" eaLnBrk="1" hangingPunct="1"/>
            <a:endParaRPr lang="ru-RU" sz="1600" dirty="0" smtClean="0"/>
          </a:p>
          <a:p>
            <a:pPr algn="r" eaLnBrk="1" hangingPunct="1"/>
            <a:endParaRPr lang="ru-RU" sz="1600" dirty="0" smtClean="0"/>
          </a:p>
          <a:p>
            <a:pPr algn="r" eaLnBrk="1" hangingPunct="1"/>
            <a:endParaRPr lang="ru-RU" sz="1600" dirty="0" smtClean="0"/>
          </a:p>
          <a:p>
            <a:pPr algn="r" eaLnBrk="1" hangingPunct="1"/>
            <a:r>
              <a:rPr lang="ru-RU" sz="1600" dirty="0" smtClean="0">
                <a:solidFill>
                  <a:schemeClr val="hlink"/>
                </a:solidFill>
              </a:rPr>
              <a:t>Подготовила учитель-логопед МАДОУ </a:t>
            </a:r>
          </a:p>
          <a:p>
            <a:pPr algn="r" eaLnBrk="1" hangingPunct="1"/>
            <a:r>
              <a:rPr lang="ru-RU" sz="1600" dirty="0" smtClean="0">
                <a:solidFill>
                  <a:schemeClr val="hlink"/>
                </a:solidFill>
              </a:rPr>
              <a:t>МОСКОВЫХ Ю.В.</a:t>
            </a:r>
          </a:p>
          <a:p>
            <a:pPr algn="r" eaLnBrk="1" hangingPunct="1"/>
            <a:r>
              <a:rPr lang="ru-RU" sz="1600" dirty="0" smtClean="0">
                <a:solidFill>
                  <a:schemeClr val="hlink"/>
                </a:solidFill>
              </a:rPr>
              <a:t>.</a:t>
            </a:r>
          </a:p>
          <a:p>
            <a:pPr eaLnBrk="1" hangingPunct="1"/>
            <a:r>
              <a:rPr lang="ru-RU" sz="1600" dirty="0" smtClean="0">
                <a:solidFill>
                  <a:schemeClr val="hlink"/>
                </a:solidFill>
              </a:rPr>
              <a:t>2014 г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533400" y="1524000"/>
            <a:ext cx="723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600" b="0"/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381000" y="4724400"/>
            <a:ext cx="845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600" b="0"/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762000" y="762000"/>
            <a:ext cx="76200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>
                <a:solidFill>
                  <a:schemeClr val="hlink"/>
                </a:solidFill>
              </a:rPr>
              <a:t>Чтение художественной литературы. Коррекция и профилактика речевых нарушений</a:t>
            </a:r>
          </a:p>
          <a:p>
            <a:pPr>
              <a:spcBef>
                <a:spcPct val="20000"/>
              </a:spcBef>
            </a:pP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2055" name="Picture 9" descr="http://planetadetstva.net/wp-content/uploads/2013/08/%D0%BC%D0%B8%D0%BD%D0%B8%D0%B0%D1%82%D1%8E%D1%80%D0%B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3968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304800" y="0"/>
            <a:ext cx="88392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2300" u="sng">
              <a:solidFill>
                <a:srgbClr val="006600"/>
              </a:solidFill>
            </a:endParaRPr>
          </a:p>
          <a:p>
            <a:pPr algn="r"/>
            <a:endParaRPr lang="ru-RU" sz="2300" u="sng">
              <a:solidFill>
                <a:srgbClr val="006600"/>
              </a:solidFill>
            </a:endParaRPr>
          </a:p>
          <a:p>
            <a:endParaRPr lang="ru-RU" sz="2300" b="0"/>
          </a:p>
        </p:txBody>
      </p:sp>
      <p:sp>
        <p:nvSpPr>
          <p:cNvPr id="6147" name="Rectangle 15"/>
          <p:cNvSpPr>
            <a:spLocks noChangeArrowheads="1"/>
          </p:cNvSpPr>
          <p:nvPr/>
        </p:nvSpPr>
        <p:spPr bwMode="auto">
          <a:xfrm>
            <a:off x="3054350" y="2705100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148" name="Rectangle 17"/>
          <p:cNvSpPr>
            <a:spLocks noChangeArrowheads="1"/>
          </p:cNvSpPr>
          <p:nvPr/>
        </p:nvSpPr>
        <p:spPr bwMode="auto">
          <a:xfrm>
            <a:off x="3054350" y="2705100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000" b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0">
                <a:latin typeface="Times New Roman" pitchFamily="18" charset="0"/>
                <a:cs typeface="Times New Roman" pitchFamily="18" charset="0"/>
              </a:rPr>
            </a:br>
            <a:endParaRPr lang="ru-RU" sz="1000" b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b="0"/>
          </a:p>
        </p:txBody>
      </p:sp>
      <p:sp>
        <p:nvSpPr>
          <p:cNvPr id="6149" name="Rectangle 36"/>
          <p:cNvSpPr>
            <a:spLocks noChangeArrowheads="1"/>
          </p:cNvSpPr>
          <p:nvPr/>
        </p:nvSpPr>
        <p:spPr bwMode="auto">
          <a:xfrm>
            <a:off x="3048000" y="2743200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150" name="Rectangle 38"/>
          <p:cNvSpPr>
            <a:spLocks noChangeArrowheads="1"/>
          </p:cNvSpPr>
          <p:nvPr/>
        </p:nvSpPr>
        <p:spPr bwMode="auto">
          <a:xfrm>
            <a:off x="3048000" y="2697163"/>
            <a:ext cx="1841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000" b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0">
                <a:latin typeface="Times New Roman" pitchFamily="18" charset="0"/>
                <a:cs typeface="Times New Roman" pitchFamily="18" charset="0"/>
              </a:rPr>
            </a:br>
            <a:endParaRPr lang="ru-RU" sz="1000" b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b="0"/>
          </a:p>
        </p:txBody>
      </p:sp>
      <p:sp>
        <p:nvSpPr>
          <p:cNvPr id="6151" name="Прямоугольник 14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300"/>
                </a:solidFill>
              </a:rPr>
              <a:t>● Проговаривая </a:t>
            </a:r>
            <a:r>
              <a:rPr lang="ru-RU" dirty="0">
                <a:solidFill>
                  <a:srgbClr val="003300"/>
                </a:solidFill>
              </a:rPr>
              <a:t>скороговорки </a:t>
            </a:r>
            <a:r>
              <a:rPr lang="ru-RU" dirty="0" smtClean="0">
                <a:solidFill>
                  <a:srgbClr val="003300"/>
                </a:solidFill>
              </a:rPr>
              <a:t>у </a:t>
            </a:r>
            <a:r>
              <a:rPr lang="ru-RU" dirty="0">
                <a:solidFill>
                  <a:srgbClr val="003300"/>
                </a:solidFill>
              </a:rPr>
              <a:t>детей вырабатывается чистота звука, улучшается дикция</a:t>
            </a:r>
          </a:p>
        </p:txBody>
      </p:sp>
      <p:sp>
        <p:nvSpPr>
          <p:cNvPr id="6152" name="Прямоугольник 15"/>
          <p:cNvSpPr>
            <a:spLocks noChangeArrowheads="1"/>
          </p:cNvSpPr>
          <p:nvPr/>
        </p:nvSpPr>
        <p:spPr bwMode="auto">
          <a:xfrm>
            <a:off x="0" y="609600"/>
            <a:ext cx="9144000" cy="6863417"/>
          </a:xfrm>
          <a:prstGeom prst="rect">
            <a:avLst/>
          </a:prstGeom>
          <a:gradFill flip="none" rotWithShape="1">
            <a:gsLst>
              <a:gs pos="0">
                <a:srgbClr val="CCFF33">
                  <a:shade val="30000"/>
                  <a:satMod val="115000"/>
                </a:srgbClr>
              </a:gs>
              <a:gs pos="50000">
                <a:srgbClr val="CCFF33">
                  <a:shade val="67500"/>
                  <a:satMod val="115000"/>
                </a:srgbClr>
              </a:gs>
              <a:gs pos="100000">
                <a:srgbClr val="CCFF33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endParaRPr lang="ru-RU" sz="2000" b="0" dirty="0" smtClean="0">
              <a:solidFill>
                <a:srgbClr val="0000E5"/>
              </a:solidFill>
              <a:cs typeface="Times New Roman" pitchFamily="18" charset="0"/>
            </a:endParaRPr>
          </a:p>
          <a:p>
            <a:pPr algn="just" eaLnBrk="0" hangingPunct="0"/>
            <a:endParaRPr lang="ru-RU" sz="2000" b="0" dirty="0" smtClean="0">
              <a:solidFill>
                <a:srgbClr val="0000E5"/>
              </a:solidFill>
              <a:cs typeface="Times New Roman" pitchFamily="18" charset="0"/>
            </a:endParaRPr>
          </a:p>
          <a:p>
            <a:pPr algn="just" eaLnBrk="0" hangingPunct="0"/>
            <a:r>
              <a:rPr lang="ru-RU" sz="2000" b="0" dirty="0" smtClean="0">
                <a:solidFill>
                  <a:srgbClr val="0000E5"/>
                </a:solidFill>
                <a:cs typeface="Times New Roman" pitchFamily="18" charset="0"/>
              </a:rPr>
              <a:t>                   </a:t>
            </a:r>
            <a:r>
              <a:rPr lang="ru-RU" b="0" dirty="0" smtClean="0">
                <a:cs typeface="Times New Roman" pitchFamily="18" charset="0"/>
              </a:rPr>
              <a:t>Для </a:t>
            </a:r>
            <a:r>
              <a:rPr lang="ru-RU" b="0" dirty="0">
                <a:cs typeface="Times New Roman" pitchFamily="18" charset="0"/>
              </a:rPr>
              <a:t>звука [м</a:t>
            </a:r>
            <a:r>
              <a:rPr lang="ru-RU" b="0" dirty="0" smtClean="0">
                <a:cs typeface="Times New Roman" pitchFamily="18" charset="0"/>
              </a:rPr>
              <a:t>]:</a:t>
            </a:r>
          </a:p>
          <a:p>
            <a:pPr algn="just" eaLnBrk="0" hangingPunct="0"/>
            <a:endParaRPr lang="ru-RU" sz="2000" b="0" dirty="0" smtClean="0">
              <a:solidFill>
                <a:srgbClr val="0000E5"/>
              </a:solidFill>
              <a:cs typeface="Times New Roman" pitchFamily="18" charset="0"/>
            </a:endParaRPr>
          </a:p>
          <a:p>
            <a:pPr algn="just" eaLnBrk="0" hangingPunct="0"/>
            <a:endParaRPr lang="ru-RU" sz="2000" b="0" dirty="0" smtClean="0">
              <a:solidFill>
                <a:srgbClr val="0000E5"/>
              </a:solidFill>
              <a:cs typeface="Times New Roman" pitchFamily="18" charset="0"/>
            </a:endParaRPr>
          </a:p>
          <a:p>
            <a:pPr algn="just" eaLnBrk="0" hangingPunct="0"/>
            <a:endParaRPr lang="ru-RU" sz="2000" b="0" dirty="0" smtClean="0">
              <a:solidFill>
                <a:srgbClr val="0000E5"/>
              </a:solidFill>
              <a:cs typeface="Times New Roman" pitchFamily="18" charset="0"/>
            </a:endParaRPr>
          </a:p>
          <a:p>
            <a:pPr algn="just" eaLnBrk="0" hangingPunct="0"/>
            <a:endParaRPr lang="ru-RU" sz="2000" b="0" dirty="0" smtClean="0">
              <a:solidFill>
                <a:srgbClr val="0000E5"/>
              </a:solidFill>
              <a:cs typeface="Times New Roman" pitchFamily="18" charset="0"/>
            </a:endParaRPr>
          </a:p>
          <a:p>
            <a:pPr algn="just" eaLnBrk="0" hangingPunct="0"/>
            <a:endParaRPr lang="ru-RU" sz="2000" b="0" dirty="0" smtClean="0">
              <a:solidFill>
                <a:srgbClr val="0000E5"/>
              </a:solidFill>
              <a:cs typeface="Times New Roman" pitchFamily="18" charset="0"/>
            </a:endParaRPr>
          </a:p>
          <a:p>
            <a:pPr algn="just" eaLnBrk="0" hangingPunct="0"/>
            <a:endParaRPr lang="ru-RU" sz="2000" b="0" dirty="0" smtClean="0">
              <a:solidFill>
                <a:srgbClr val="0000E5"/>
              </a:solidFill>
              <a:cs typeface="Times New Roman" pitchFamily="18" charset="0"/>
            </a:endParaRPr>
          </a:p>
          <a:p>
            <a:pPr algn="just" eaLnBrk="0" hangingPunct="0"/>
            <a:endParaRPr lang="ru-RU" sz="2000" b="0" dirty="0" smtClean="0">
              <a:solidFill>
                <a:srgbClr val="0000E5"/>
              </a:solidFill>
              <a:cs typeface="Times New Roman" pitchFamily="18" charset="0"/>
            </a:endParaRPr>
          </a:p>
          <a:p>
            <a:pPr algn="just" eaLnBrk="0" hangingPunct="0"/>
            <a:endParaRPr lang="ru-RU" sz="2000" b="0" dirty="0" smtClean="0">
              <a:solidFill>
                <a:srgbClr val="0000E5"/>
              </a:solidFill>
              <a:cs typeface="Times New Roman" pitchFamily="18" charset="0"/>
            </a:endParaRPr>
          </a:p>
          <a:p>
            <a:pPr algn="just" eaLnBrk="0" hangingPunct="0"/>
            <a:endParaRPr lang="ru-RU" sz="2000" b="0" dirty="0" smtClean="0">
              <a:solidFill>
                <a:srgbClr val="0000E5"/>
              </a:solidFill>
              <a:cs typeface="Times New Roman" pitchFamily="18" charset="0"/>
            </a:endParaRPr>
          </a:p>
          <a:p>
            <a:pPr algn="just" eaLnBrk="0" hangingPunct="0"/>
            <a:endParaRPr lang="ru-RU" sz="2000" b="0" dirty="0" smtClean="0">
              <a:solidFill>
                <a:srgbClr val="0000E5"/>
              </a:solidFill>
              <a:cs typeface="Times New Roman" pitchFamily="18" charset="0"/>
            </a:endParaRPr>
          </a:p>
          <a:p>
            <a:pPr algn="just" eaLnBrk="0" hangingPunct="0"/>
            <a:endParaRPr lang="ru-RU" sz="2000" b="0" dirty="0" smtClean="0">
              <a:solidFill>
                <a:srgbClr val="0000E5"/>
              </a:solidFill>
              <a:cs typeface="Times New Roman" pitchFamily="18" charset="0"/>
            </a:endParaRPr>
          </a:p>
          <a:p>
            <a:pPr algn="just" eaLnBrk="0" hangingPunct="0"/>
            <a:endParaRPr lang="ru-RU" sz="2000" b="0" dirty="0" smtClean="0">
              <a:solidFill>
                <a:srgbClr val="0000E5"/>
              </a:solidFill>
              <a:cs typeface="Times New Roman" pitchFamily="18" charset="0"/>
            </a:endParaRPr>
          </a:p>
          <a:p>
            <a:pPr algn="just" eaLnBrk="0" hangingPunct="0"/>
            <a:endParaRPr lang="ru-RU" sz="2000" b="0" dirty="0" smtClean="0">
              <a:solidFill>
                <a:srgbClr val="0000E5"/>
              </a:solidFill>
              <a:cs typeface="Times New Roman" pitchFamily="18" charset="0"/>
            </a:endParaRPr>
          </a:p>
          <a:p>
            <a:pPr algn="just" eaLnBrk="0" hangingPunct="0"/>
            <a:endParaRPr lang="ru-RU" sz="2000" b="0" dirty="0" smtClean="0">
              <a:solidFill>
                <a:srgbClr val="0000E5"/>
              </a:solidFill>
              <a:cs typeface="Times New Roman" pitchFamily="18" charset="0"/>
            </a:endParaRPr>
          </a:p>
          <a:p>
            <a:pPr algn="just" eaLnBrk="0" hangingPunct="0"/>
            <a:endParaRPr lang="ru-RU" sz="2000" b="0" dirty="0" smtClean="0">
              <a:solidFill>
                <a:srgbClr val="0000E5"/>
              </a:solidFill>
              <a:cs typeface="Times New Roman" pitchFamily="18" charset="0"/>
            </a:endParaRPr>
          </a:p>
          <a:p>
            <a:pPr algn="just" eaLnBrk="0" hangingPunct="0"/>
            <a:endParaRPr lang="ru-RU" sz="2000" b="0" dirty="0" smtClean="0">
              <a:solidFill>
                <a:srgbClr val="0000E5"/>
              </a:solidFill>
              <a:cs typeface="Times New Roman" pitchFamily="18" charset="0"/>
            </a:endParaRPr>
          </a:p>
          <a:p>
            <a:pPr algn="just" eaLnBrk="0" hangingPunct="0"/>
            <a:endParaRPr lang="ru-RU" sz="2000" b="0" dirty="0" smtClean="0">
              <a:solidFill>
                <a:srgbClr val="0000E5"/>
              </a:solidFill>
              <a:cs typeface="Times New Roman" pitchFamily="18" charset="0"/>
            </a:endParaRPr>
          </a:p>
          <a:p>
            <a:pPr algn="just" eaLnBrk="0" hangingPunct="0"/>
            <a:endParaRPr lang="ru-RU" sz="2000" b="0" dirty="0" smtClean="0">
              <a:solidFill>
                <a:srgbClr val="0000E5"/>
              </a:solidFill>
              <a:cs typeface="Times New Roman" pitchFamily="18" charset="0"/>
            </a:endParaRPr>
          </a:p>
          <a:p>
            <a:pPr algn="just" eaLnBrk="0" hangingPunct="0"/>
            <a:endParaRPr lang="ru-RU" sz="2000" b="0" dirty="0" smtClean="0">
              <a:solidFill>
                <a:srgbClr val="0000E5"/>
              </a:solidFill>
              <a:cs typeface="Times New Roman" pitchFamily="18" charset="0"/>
            </a:endParaRPr>
          </a:p>
        </p:txBody>
      </p:sp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8" y="1828800"/>
            <a:ext cx="4430712" cy="38592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154" name="Прямоугольник 17"/>
          <p:cNvSpPr>
            <a:spLocks noChangeArrowheads="1"/>
          </p:cNvSpPr>
          <p:nvPr/>
        </p:nvSpPr>
        <p:spPr bwMode="auto">
          <a:xfrm>
            <a:off x="5410200" y="1066800"/>
            <a:ext cx="2133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0" dirty="0">
              <a:solidFill>
                <a:srgbClr val="0000E5"/>
              </a:solidFill>
              <a:cs typeface="Times New Roman" pitchFamily="18" charset="0"/>
            </a:endParaRPr>
          </a:p>
          <a:p>
            <a:r>
              <a:rPr lang="ru-RU" b="0" dirty="0">
                <a:cs typeface="Times New Roman" pitchFamily="18" charset="0"/>
              </a:rPr>
              <a:t>Для звука [Б]: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pic>
        <p:nvPicPr>
          <p:cNvPr id="6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752600"/>
            <a:ext cx="4473575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04800" y="0"/>
            <a:ext cx="86106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u="sng">
              <a:solidFill>
                <a:srgbClr val="003300"/>
              </a:solidFill>
            </a:endParaRPr>
          </a:p>
          <a:p>
            <a:pPr algn="ctr"/>
            <a:endParaRPr lang="ru-RU" sz="2000" b="0">
              <a:solidFill>
                <a:srgbClr val="003300"/>
              </a:solidFill>
            </a:endParaRPr>
          </a:p>
          <a:p>
            <a:pPr algn="ctr"/>
            <a:endParaRPr lang="ru-RU" sz="2000" b="0">
              <a:solidFill>
                <a:srgbClr val="003300"/>
              </a:solidFill>
            </a:endParaRPr>
          </a:p>
          <a:p>
            <a:pPr algn="ctr"/>
            <a:endParaRPr lang="ru-RU" sz="2000" b="0">
              <a:solidFill>
                <a:srgbClr val="003300"/>
              </a:solidFill>
            </a:endParaRPr>
          </a:p>
          <a:p>
            <a:pPr algn="ctr"/>
            <a:endParaRPr lang="ru-RU" sz="2000" b="0">
              <a:solidFill>
                <a:srgbClr val="003300"/>
              </a:solidFill>
            </a:endParaRPr>
          </a:p>
          <a:p>
            <a:pPr algn="ctr"/>
            <a:endParaRPr lang="ru-RU" sz="2000" b="0">
              <a:solidFill>
                <a:srgbClr val="003300"/>
              </a:solidFill>
            </a:endParaRP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457200" y="3810000"/>
            <a:ext cx="8382000" cy="2778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 </a:t>
            </a:r>
            <a:endParaRPr lang="ru-RU"/>
          </a:p>
        </p:txBody>
      </p:sp>
      <p:pic>
        <p:nvPicPr>
          <p:cNvPr id="7175" name="Picture 9" descr="http://www.malinka9.caduk.ru/images/t4gl296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33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CFF33">
                  <a:shade val="30000"/>
                  <a:satMod val="115000"/>
                </a:srgbClr>
              </a:gs>
              <a:gs pos="50000">
                <a:srgbClr val="CCFF33">
                  <a:shade val="67500"/>
                  <a:satMod val="115000"/>
                </a:srgbClr>
              </a:gs>
              <a:gs pos="100000">
                <a:srgbClr val="CCFF33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sz="800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sz="800" b="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sz="800" b="0" dirty="0" smtClean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9" name="Picture 7" descr="http://img1.liveinternet.ru/images/attach/c/4/80/198/80198537_large_ezhik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267200"/>
            <a:ext cx="2057400" cy="23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90600"/>
            <a:ext cx="4241800" cy="318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6600" y="3200400"/>
            <a:ext cx="4343400" cy="3257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143000" y="381000"/>
            <a:ext cx="7081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Скороговорки, где отрабатываются несколько групп звуков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otDmnd">
          <a:fgClr>
            <a:srgbClr val="FF9966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7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b="1" i="1" smtClean="0">
                <a:solidFill>
                  <a:srgbClr val="C00000"/>
                </a:solidFill>
              </a:rPr>
              <a:t>        </a:t>
            </a:r>
          </a:p>
          <a:p>
            <a:pPr algn="r">
              <a:buFontTx/>
              <a:buNone/>
            </a:pPr>
            <a:r>
              <a:rPr lang="ru-RU" sz="1600" b="1" i="1" smtClean="0">
                <a:solidFill>
                  <a:srgbClr val="C00000"/>
                </a:solidFill>
              </a:rPr>
              <a:t>     </a:t>
            </a:r>
            <a:endParaRPr lang="ru-RU" sz="1600" smtClean="0"/>
          </a:p>
          <a:p>
            <a:pPr>
              <a:buFontTx/>
              <a:buNone/>
            </a:pPr>
            <a:endParaRPr lang="ru-RU" sz="1600" b="1" smtClean="0">
              <a:solidFill>
                <a:srgbClr val="C00000"/>
              </a:solidFill>
            </a:endParaRPr>
          </a:p>
          <a:p>
            <a:endParaRPr lang="ru-RU" smtClean="0"/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0" y="3746151"/>
            <a:ext cx="9448800" cy="92333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06375" algn="ctr" eaLnBrk="0" hangingPunct="0">
              <a:defRPr/>
            </a:pPr>
            <a:r>
              <a:rPr lang="ru-RU" dirty="0">
                <a:solidFill>
                  <a:srgbClr val="26742A"/>
                </a:solidFill>
              </a:rPr>
              <a:t>    </a:t>
            </a:r>
          </a:p>
          <a:p>
            <a:pPr algn="just">
              <a:defRPr/>
            </a:pPr>
            <a:r>
              <a:rPr lang="ru-RU" dirty="0">
                <a:solidFill>
                  <a:srgbClr val="26742A"/>
                </a:solidFill>
              </a:rPr>
              <a:t>          </a:t>
            </a:r>
            <a:endParaRPr lang="ru-RU" dirty="0">
              <a:solidFill>
                <a:srgbClr val="C85B2A"/>
              </a:solidFill>
            </a:endParaRPr>
          </a:p>
          <a:p>
            <a:pPr>
              <a:defRPr/>
            </a:pPr>
            <a:r>
              <a:rPr lang="ru-RU" dirty="0"/>
              <a:t> 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62000" y="2057400"/>
          <a:ext cx="7848600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590800"/>
                <a:gridCol w="2819400"/>
              </a:tblGrid>
              <a:tr h="41656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218521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4. Совершенствование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лексико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– грамматического строя речи (обогащение словаря, правильное грамматическое оформление высказываний)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Чтение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потешек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стихотворений, рассказов, сказок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(Чтение сказок, рассказов,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потешек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стихотворений)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600200"/>
            <a:ext cx="9144000" cy="563231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5800" y="1676400"/>
          <a:ext cx="7848600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590800"/>
                <a:gridCol w="2819400"/>
              </a:tblGrid>
              <a:tr h="4165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b="1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Ладушки</a:t>
                      </a:r>
                      <a:r>
                        <a:rPr lang="ru-RU" sz="1800" b="1" u="sng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800" b="1" u="sng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ладушки</a:t>
                      </a:r>
                      <a:endParaRPr lang="ru-RU" sz="1800" b="1" u="sng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None/>
                      </a:pP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None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Ладушки, ладушки,</a:t>
                      </a:r>
                    </a:p>
                    <a:p>
                      <a:pPr>
                        <a:buNone/>
                      </a:pP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Испечём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оладушки.</a:t>
                      </a:r>
                    </a:p>
                    <a:p>
                      <a:pPr>
                        <a:buNone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 окно 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поставим.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None/>
                      </a:pP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Остывать заставим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buNone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 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остынут</a:t>
                      </a:r>
                      <a:r>
                        <a:rPr lang="ru-RU" sz="18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поедим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None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 воробышкам 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дадим 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endParaRPr lang="ru-RU" sz="1800" dirty="0" smtClean="0">
                        <a:solidFill>
                          <a:srgbClr val="26742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buNone/>
                      </a:pPr>
                      <a:r>
                        <a:rPr lang="ru-RU" sz="1800" u="sng" dirty="0" smtClean="0">
                          <a:solidFill>
                            <a:srgbClr val="26742A"/>
                          </a:solidFill>
                          <a:latin typeface="+mn-lt"/>
                          <a:ea typeface="+mn-ea"/>
                          <a:cs typeface="+mn-cs"/>
                        </a:rPr>
                        <a:t>Козлик</a:t>
                      </a:r>
                    </a:p>
                    <a:p>
                      <a:pPr algn="r">
                        <a:buNone/>
                      </a:pPr>
                      <a:endParaRPr lang="ru-RU" sz="1800" dirty="0" smtClean="0">
                        <a:solidFill>
                          <a:srgbClr val="26742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None/>
                      </a:pPr>
                      <a:r>
                        <a:rPr lang="ru-RU" sz="1800" dirty="0" smtClean="0">
                          <a:solidFill>
                            <a:srgbClr val="26742A"/>
                          </a:solidFill>
                          <a:latin typeface="+mn-lt"/>
                          <a:ea typeface="+mn-ea"/>
                          <a:cs typeface="+mn-cs"/>
                        </a:rPr>
                        <a:t>Привяжу я козлика</a:t>
                      </a:r>
                    </a:p>
                    <a:p>
                      <a:pPr algn="l">
                        <a:buNone/>
                      </a:pPr>
                      <a:r>
                        <a:rPr lang="ru-RU" sz="1800" i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 белой березке</a:t>
                      </a:r>
                      <a:r>
                        <a:rPr lang="ru-RU" sz="1800" dirty="0" smtClean="0">
                          <a:solidFill>
                            <a:srgbClr val="26742A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l">
                        <a:buNone/>
                      </a:pPr>
                      <a:r>
                        <a:rPr lang="ru-RU" sz="1800" dirty="0" smtClean="0">
                          <a:solidFill>
                            <a:srgbClr val="26742A"/>
                          </a:solidFill>
                          <a:latin typeface="+mn-lt"/>
                          <a:ea typeface="+mn-ea"/>
                          <a:cs typeface="+mn-cs"/>
                        </a:rPr>
                        <a:t>Привяжу рогатого</a:t>
                      </a:r>
                    </a:p>
                    <a:p>
                      <a:pPr algn="l">
                        <a:buNone/>
                      </a:pPr>
                      <a:r>
                        <a:rPr lang="ru-RU" sz="1800" dirty="0" smtClean="0">
                          <a:solidFill>
                            <a:srgbClr val="26742A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i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 кудрявой березке</a:t>
                      </a:r>
                      <a:r>
                        <a:rPr lang="ru-RU" sz="1800" i="1" dirty="0" smtClean="0">
                          <a:solidFill>
                            <a:srgbClr val="26742A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dirty="0" smtClean="0">
                        <a:solidFill>
                          <a:srgbClr val="26742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None/>
                      </a:pPr>
                      <a:r>
                        <a:rPr lang="ru-RU" sz="1800" dirty="0" smtClean="0">
                          <a:solidFill>
                            <a:srgbClr val="26742A"/>
                          </a:solidFill>
                          <a:latin typeface="+mn-lt"/>
                          <a:ea typeface="+mn-ea"/>
                          <a:cs typeface="+mn-cs"/>
                        </a:rPr>
                        <a:t>Стой, </a:t>
                      </a:r>
                      <a:r>
                        <a:rPr lang="ru-RU" sz="1800" i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мой козлик</a:t>
                      </a:r>
                      <a:r>
                        <a:rPr lang="ru-RU" sz="1800" dirty="0" smtClean="0">
                          <a:solidFill>
                            <a:srgbClr val="26742A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l">
                        <a:buNone/>
                      </a:pPr>
                      <a:r>
                        <a:rPr lang="ru-RU" sz="1800" dirty="0" smtClean="0">
                          <a:solidFill>
                            <a:srgbClr val="26742A"/>
                          </a:solidFill>
                          <a:latin typeface="+mn-lt"/>
                          <a:ea typeface="+mn-ea"/>
                          <a:cs typeface="+mn-cs"/>
                        </a:rPr>
                        <a:t>Стой, не бодайся!</a:t>
                      </a:r>
                    </a:p>
                    <a:p>
                      <a:pPr algn="l">
                        <a:buNone/>
                      </a:pPr>
                      <a:r>
                        <a:rPr lang="ru-RU" sz="1800" dirty="0" smtClean="0">
                          <a:solidFill>
                            <a:srgbClr val="26742A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i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Белая березонька</a:t>
                      </a:r>
                      <a:r>
                        <a:rPr lang="ru-RU" sz="1800" dirty="0" smtClean="0">
                          <a:solidFill>
                            <a:srgbClr val="26742A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l">
                        <a:buNone/>
                      </a:pPr>
                      <a:r>
                        <a:rPr lang="ru-RU" sz="1800" dirty="0" smtClean="0">
                          <a:solidFill>
                            <a:srgbClr val="26742A"/>
                          </a:solidFill>
                          <a:latin typeface="+mn-lt"/>
                          <a:ea typeface="+mn-ea"/>
                          <a:cs typeface="+mn-cs"/>
                        </a:rPr>
                        <a:t> Стой, не качайся!</a:t>
                      </a:r>
                    </a:p>
                    <a:p>
                      <a:pPr algn="l"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u="sng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Чиж</a:t>
                      </a:r>
                    </a:p>
                    <a:p>
                      <a:endParaRPr lang="ru-RU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дубочку</a:t>
                      </a: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постучишь,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Прилетает синий чиж.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 чижа, у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чиженьки</a:t>
                      </a: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Хохолочек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рыженький,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 на </a:t>
                      </a:r>
                      <a:r>
                        <a:rPr lang="ru-RU" sz="1800" b="1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лапке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маленькой</a:t>
                      </a:r>
                    </a:p>
                    <a:p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Сапожочек</a:t>
                      </a: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аленький.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Чиж под 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солнышком</a:t>
                      </a: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летал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головкою</a:t>
                      </a: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кивал</a:t>
                      </a:r>
                    </a:p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457200" y="5334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>
              <a:solidFill>
                <a:schemeClr val="hlink"/>
              </a:solidFill>
            </a:endParaRPr>
          </a:p>
          <a:p>
            <a:pPr algn="ctr"/>
            <a:endParaRPr lang="ru-RU" sz="2400">
              <a:solidFill>
                <a:schemeClr val="hlink"/>
              </a:solidFill>
            </a:endParaRP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0" y="2569041"/>
            <a:ext cx="8382000" cy="19389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 dirty="0">
              <a:solidFill>
                <a:srgbClr val="1C541F"/>
              </a:solidFill>
              <a:cs typeface="Times New Roman" pitchFamily="18" charset="0"/>
            </a:endParaRPr>
          </a:p>
          <a:p>
            <a:pPr algn="ctr" eaLnBrk="0" hangingPunct="0"/>
            <a:endParaRPr lang="ru-RU" dirty="0">
              <a:solidFill>
                <a:srgbClr val="1C541F"/>
              </a:solidFill>
              <a:cs typeface="Times New Roman" pitchFamily="18" charset="0"/>
            </a:endParaRPr>
          </a:p>
          <a:p>
            <a:pPr algn="ctr" eaLnBrk="0" hangingPunct="0"/>
            <a:endParaRPr lang="ru-RU" dirty="0">
              <a:solidFill>
                <a:srgbClr val="1C541F"/>
              </a:solidFill>
              <a:cs typeface="Times New Roman" pitchFamily="18" charset="0"/>
            </a:endParaRPr>
          </a:p>
          <a:p>
            <a:pPr algn="ctr" eaLnBrk="0" hangingPunct="0"/>
            <a:endParaRPr lang="ru-RU" dirty="0">
              <a:solidFill>
                <a:srgbClr val="1C541F"/>
              </a:solidFill>
              <a:cs typeface="Times New Roman" pitchFamily="18" charset="0"/>
            </a:endParaRPr>
          </a:p>
          <a:p>
            <a:pPr algn="ctr" eaLnBrk="0" hangingPunct="0"/>
            <a:endParaRPr lang="ru-RU" sz="2400" dirty="0">
              <a:solidFill>
                <a:srgbClr val="1C541F"/>
              </a:solidFill>
            </a:endParaRPr>
          </a:p>
          <a:p>
            <a:pPr eaLnBrk="0" hangingPunct="0"/>
            <a:endParaRPr lang="ru-RU" sz="2400" dirty="0">
              <a:solidFill>
                <a:srgbClr val="0000E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60043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342900" indent="-342900" algn="ctr">
              <a:buAutoNum type="arabicPeriod" startAt="5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Развитие связной речи (умение составлять описательные рассказы о предметах, пересказ)</a:t>
            </a:r>
          </a:p>
          <a:p>
            <a:pPr marL="342900" indent="-342900"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Чтение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потешек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стихотворений, рассказов, сказок, в которых встречаются описания внешних признаков предметов</a:t>
            </a:r>
          </a:p>
          <a:p>
            <a:pPr marL="342900" indent="-342900">
              <a:buAutoNum type="arabicPeriod" startAt="5"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9" descr="http://dg52.mycdn.me/getImage?photoId=542224426656&amp;photoType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2971800" cy="457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http://dg52.mycdn.me/getImage?photoId=542224351648&amp;photoType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828800"/>
            <a:ext cx="2901950" cy="438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http://dg52.mycdn.me/getImage?photoId=542224426400&amp;photoType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790374"/>
            <a:ext cx="2971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00"/>
            </a:gs>
            <a:gs pos="50000">
              <a:srgbClr val="FFFF99"/>
            </a:gs>
            <a:gs pos="100000">
              <a:srgbClr val="FF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657600" y="2022475"/>
            <a:ext cx="533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 sz="2400">
              <a:solidFill>
                <a:schemeClr val="hlink"/>
              </a:solidFill>
            </a:endParaRPr>
          </a:p>
          <a:p>
            <a:pPr algn="ctr" eaLnBrk="0" hangingPunct="0"/>
            <a:r>
              <a:rPr lang="ru-RU" sz="2400">
                <a:solidFill>
                  <a:schemeClr val="hlink"/>
                </a:solidFill>
              </a:rPr>
              <a:t>                                                                                                 </a:t>
            </a:r>
          </a:p>
        </p:txBody>
      </p:sp>
      <p:pic>
        <p:nvPicPr>
          <p:cNvPr id="17411" name="Picture 8" descr="http://dg52.mycdn.me/getImage?photoId=542223671200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293846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http://dg52.mycdn.me/getImage?photoId=542223672736&amp;photoType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4800"/>
            <a:ext cx="29718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 descr="http://dg52.mycdn.me/getImage?photoId=542223671456&amp;photoType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143000"/>
            <a:ext cx="3048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0" y="-22860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i="1" dirty="0"/>
          </a:p>
          <a:p>
            <a:endParaRPr lang="ru-RU" sz="1400" i="1" dirty="0"/>
          </a:p>
          <a:p>
            <a:endParaRPr lang="ru-RU" sz="1400" i="1" dirty="0"/>
          </a:p>
          <a:p>
            <a:endParaRPr lang="ru-RU" sz="1400" i="1" dirty="0"/>
          </a:p>
          <a:p>
            <a:pPr algn="ctr"/>
            <a:r>
              <a:rPr lang="ru-RU" sz="1400" i="1" dirty="0"/>
              <a:t>       </a:t>
            </a:r>
            <a:r>
              <a:rPr lang="ru-RU" i="1" dirty="0" smtClean="0"/>
              <a:t>Составление рассказов по серии сюжетных картин.</a:t>
            </a:r>
            <a:endParaRPr lang="ru-RU" dirty="0"/>
          </a:p>
        </p:txBody>
      </p:sp>
      <p:pic>
        <p:nvPicPr>
          <p:cNvPr id="3074" name="Picture 2" descr="Реч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19200"/>
            <a:ext cx="4476750" cy="50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1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99"/>
          </a:solidFill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rgbClr val="339933"/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rgbClr val="339933"/>
                </a:solidFill>
                <a:latin typeface="+mn-lt"/>
              </a:rPr>
            </a:br>
            <a:r>
              <a:rPr lang="ru-RU" sz="4800" b="1" dirty="0" smtClean="0">
                <a:solidFill>
                  <a:srgbClr val="339933"/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rgbClr val="339933"/>
                </a:solidFill>
                <a:latin typeface="+mn-lt"/>
              </a:rPr>
            </a:br>
            <a:r>
              <a:rPr lang="ru-RU" sz="4800" b="1" dirty="0" smtClean="0">
                <a:solidFill>
                  <a:srgbClr val="339933"/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rgbClr val="339933"/>
                </a:solidFill>
                <a:latin typeface="+mn-lt"/>
              </a:rPr>
            </a:br>
            <a:r>
              <a:rPr lang="ru-RU" sz="6600" b="1" dirty="0" smtClean="0">
                <a:solidFill>
                  <a:srgbClr val="339933"/>
                </a:solidFill>
                <a:latin typeface="+mn-lt"/>
              </a:rPr>
              <a:t>Спасибо</a:t>
            </a:r>
            <a:br>
              <a:rPr lang="ru-RU" sz="6600" b="1" dirty="0" smtClean="0">
                <a:solidFill>
                  <a:srgbClr val="339933"/>
                </a:solidFill>
                <a:latin typeface="+mn-lt"/>
              </a:rPr>
            </a:br>
            <a:r>
              <a:rPr lang="ru-RU" sz="6600" b="1" dirty="0" smtClean="0">
                <a:solidFill>
                  <a:srgbClr val="339933"/>
                </a:solidFill>
                <a:latin typeface="+mn-lt"/>
              </a:rPr>
              <a:t>за </a:t>
            </a:r>
            <a:br>
              <a:rPr lang="ru-RU" sz="6600" b="1" dirty="0" smtClean="0">
                <a:solidFill>
                  <a:srgbClr val="339933"/>
                </a:solidFill>
                <a:latin typeface="+mn-lt"/>
              </a:rPr>
            </a:br>
            <a:r>
              <a:rPr lang="ru-RU" sz="6600" b="1" dirty="0" smtClean="0">
                <a:solidFill>
                  <a:srgbClr val="339933"/>
                </a:solidFill>
                <a:latin typeface="+mn-lt"/>
              </a:rPr>
              <a:t>внимание!</a:t>
            </a:r>
            <a:r>
              <a:rPr lang="ru-RU" sz="6600" b="1" dirty="0" smtClean="0">
                <a:solidFill>
                  <a:srgbClr val="3399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6600" b="1" dirty="0" smtClean="0">
                <a:solidFill>
                  <a:srgbClr val="3399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800" b="1" dirty="0" smtClean="0">
                <a:solidFill>
                  <a:srgbClr val="339933"/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rgbClr val="339933"/>
                </a:solidFill>
                <a:latin typeface="+mn-lt"/>
              </a:rPr>
            </a:br>
            <a:r>
              <a:rPr lang="ru-RU" sz="4800" b="1" dirty="0" smtClean="0">
                <a:solidFill>
                  <a:srgbClr val="339933"/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rgbClr val="339933"/>
                </a:solidFill>
                <a:latin typeface="+mn-lt"/>
              </a:rPr>
            </a:br>
            <a:r>
              <a:rPr lang="ru-RU" sz="4800" b="1" dirty="0" smtClean="0">
                <a:solidFill>
                  <a:srgbClr val="339933"/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rgbClr val="339933"/>
                </a:solidFill>
                <a:latin typeface="+mn-lt"/>
              </a:rPr>
            </a:br>
            <a:endParaRPr lang="ru-RU" sz="4000" b="1" dirty="0" smtClean="0">
              <a:solidFill>
                <a:srgbClr val="339933"/>
              </a:solidFill>
              <a:latin typeface="+mn-lt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0" y="15240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400" b="0"/>
              <a:t>                              </a:t>
            </a:r>
          </a:p>
        </p:txBody>
      </p:sp>
      <p:sp>
        <p:nvSpPr>
          <p:cNvPr id="20484" name="Rectangle 22"/>
          <p:cNvSpPr>
            <a:spLocks noChangeArrowheads="1"/>
          </p:cNvSpPr>
          <p:nvPr/>
        </p:nvSpPr>
        <p:spPr bwMode="auto">
          <a:xfrm>
            <a:off x="0" y="3748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b="0"/>
          </a:p>
        </p:txBody>
      </p:sp>
      <p:sp>
        <p:nvSpPr>
          <p:cNvPr id="20485" name="Rectangle 66"/>
          <p:cNvSpPr>
            <a:spLocks noChangeArrowheads="1"/>
          </p:cNvSpPr>
          <p:nvPr/>
        </p:nvSpPr>
        <p:spPr bwMode="auto">
          <a:xfrm>
            <a:off x="2514600" y="1524000"/>
            <a:ext cx="41830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486" name="Rectangle 68"/>
          <p:cNvSpPr>
            <a:spLocks noChangeArrowheads="1"/>
          </p:cNvSpPr>
          <p:nvPr/>
        </p:nvSpPr>
        <p:spPr bwMode="auto">
          <a:xfrm>
            <a:off x="2667000" y="35052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000" b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0">
                <a:latin typeface="Times New Roman" pitchFamily="18" charset="0"/>
                <a:cs typeface="Times New Roman" pitchFamily="18" charset="0"/>
              </a:rPr>
            </a:br>
            <a:endParaRPr lang="ru-RU" sz="1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103" name="Rectangle 87"/>
          <p:cNvSpPr>
            <a:spLocks noChangeArrowheads="1"/>
          </p:cNvSpPr>
          <p:nvPr/>
        </p:nvSpPr>
        <p:spPr bwMode="auto">
          <a:xfrm>
            <a:off x="4191000" y="2362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685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endParaRPr lang="ru-RU" dirty="0" smtClean="0">
              <a:solidFill>
                <a:srgbClr val="26742A"/>
              </a:solidFill>
            </a:endParaRP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3048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u="sng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Чтение произведений художественной литературы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способствует развитию: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6019800"/>
          </a:xfrm>
          <a:solidFill>
            <a:srgbClr val="FFFF99"/>
          </a:solidFill>
        </p:spPr>
        <p:txBody>
          <a:bodyPr/>
          <a:lstStyle/>
          <a:p>
            <a:pPr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Фонематического слуха (умение слышать и различать фонемы)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2.  Диалогической и монологической речи, координации движений, мелкой моторики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3. 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Мелодико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– интонационной стороны речи: ритма, темпа, высоты, силы голоса, дикции.</a:t>
            </a:r>
          </a:p>
          <a:p>
            <a:pPr>
              <a:buAutoNum type="arabicPeriod" startAt="4"/>
            </a:pP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Лексико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– грамматического строя (обогащение словаря, правильное грамматическое оформление высказываний, правильное употребление предложно -  падежных конструкций.)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5.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Развитию связной речи (умение составлять описательные рассказы о предметах, пересказ)</a:t>
            </a:r>
          </a:p>
          <a:p>
            <a:pPr>
              <a:buNone/>
            </a:pPr>
            <a:endParaRPr lang="ru-RU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FF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5"/>
          <p:cNvSpPr>
            <a:spLocks noChangeArrowheads="1"/>
          </p:cNvSpPr>
          <p:nvPr/>
        </p:nvSpPr>
        <p:spPr bwMode="auto">
          <a:xfrm>
            <a:off x="0" y="-152400"/>
            <a:ext cx="9144000" cy="169277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003300"/>
              </a:solidFill>
            </a:endParaRPr>
          </a:p>
          <a:p>
            <a:pPr marL="457200" indent="-457200" algn="ctr"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Развитие фонематического слуха.</a:t>
            </a:r>
          </a:p>
          <a:p>
            <a:pPr marL="457200" indent="-457200"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(фонематические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потешки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стихотворения)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rgbClr val="003300"/>
                </a:solidFill>
              </a:rPr>
              <a:t>● </a:t>
            </a:r>
            <a:r>
              <a:rPr lang="ru-RU" sz="2000" dirty="0" smtClean="0">
                <a:solidFill>
                  <a:srgbClr val="003300"/>
                </a:solidFill>
              </a:rPr>
              <a:t>Чтение фонематических </a:t>
            </a:r>
            <a:r>
              <a:rPr lang="ru-RU" sz="2000" dirty="0" err="1" smtClean="0">
                <a:solidFill>
                  <a:srgbClr val="003300"/>
                </a:solidFill>
              </a:rPr>
              <a:t>потешек</a:t>
            </a:r>
            <a:r>
              <a:rPr lang="ru-RU" sz="2000" dirty="0" smtClean="0">
                <a:solidFill>
                  <a:srgbClr val="003300"/>
                </a:solidFill>
              </a:rPr>
              <a:t> (развитие способности различать </a:t>
            </a:r>
            <a:r>
              <a:rPr lang="ru-RU" sz="2000" dirty="0">
                <a:solidFill>
                  <a:srgbClr val="003300"/>
                </a:solidFill>
              </a:rPr>
              <a:t>слова, близкие по звуковому </a:t>
            </a:r>
            <a:r>
              <a:rPr lang="ru-RU" sz="2000" dirty="0" smtClean="0">
                <a:solidFill>
                  <a:srgbClr val="003300"/>
                </a:solidFill>
              </a:rPr>
              <a:t>составу).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76400"/>
            <a:ext cx="9144000" cy="563231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3300"/>
              </a:solidFill>
            </a:endParaRPr>
          </a:p>
          <a:p>
            <a:endParaRPr lang="ru-RU" dirty="0" smtClean="0">
              <a:solidFill>
                <a:srgbClr val="003300"/>
              </a:solidFill>
            </a:endParaRPr>
          </a:p>
          <a:p>
            <a:endParaRPr lang="ru-RU" dirty="0" smtClean="0">
              <a:solidFill>
                <a:srgbClr val="003300"/>
              </a:solidFill>
            </a:endParaRPr>
          </a:p>
          <a:p>
            <a:endParaRPr lang="ru-RU" dirty="0" smtClean="0">
              <a:solidFill>
                <a:srgbClr val="003300"/>
              </a:solidFill>
            </a:endParaRPr>
          </a:p>
          <a:p>
            <a:endParaRPr lang="ru-RU" dirty="0" smtClean="0">
              <a:solidFill>
                <a:srgbClr val="003300"/>
              </a:solidFill>
            </a:endParaRPr>
          </a:p>
          <a:p>
            <a:endParaRPr lang="ru-RU" dirty="0" smtClean="0">
              <a:solidFill>
                <a:srgbClr val="003300"/>
              </a:solidFill>
            </a:endParaRPr>
          </a:p>
          <a:p>
            <a:endParaRPr lang="ru-RU" dirty="0" smtClean="0">
              <a:solidFill>
                <a:srgbClr val="003300"/>
              </a:solidFill>
            </a:endParaRPr>
          </a:p>
          <a:p>
            <a:endParaRPr lang="ru-RU" dirty="0" smtClean="0">
              <a:solidFill>
                <a:srgbClr val="003300"/>
              </a:solidFill>
            </a:endParaRPr>
          </a:p>
          <a:p>
            <a:endParaRPr lang="ru-RU" dirty="0" smtClean="0">
              <a:solidFill>
                <a:srgbClr val="003300"/>
              </a:solidFill>
            </a:endParaRPr>
          </a:p>
          <a:p>
            <a:endParaRPr lang="ru-RU" dirty="0" smtClean="0">
              <a:solidFill>
                <a:srgbClr val="003300"/>
              </a:solidFill>
            </a:endParaRPr>
          </a:p>
          <a:p>
            <a:endParaRPr lang="ru-RU" dirty="0" smtClean="0">
              <a:solidFill>
                <a:srgbClr val="003300"/>
              </a:solidFill>
            </a:endParaRPr>
          </a:p>
          <a:p>
            <a:endParaRPr lang="ru-RU" dirty="0" smtClean="0">
              <a:solidFill>
                <a:srgbClr val="003300"/>
              </a:solidFill>
            </a:endParaRPr>
          </a:p>
          <a:p>
            <a:endParaRPr lang="ru-RU" dirty="0" smtClean="0">
              <a:solidFill>
                <a:srgbClr val="003300"/>
              </a:solidFill>
            </a:endParaRPr>
          </a:p>
          <a:p>
            <a:endParaRPr lang="ru-RU" dirty="0" smtClean="0">
              <a:solidFill>
                <a:srgbClr val="003300"/>
              </a:solidFill>
            </a:endParaRPr>
          </a:p>
          <a:p>
            <a:endParaRPr lang="ru-RU" dirty="0" smtClean="0">
              <a:solidFill>
                <a:srgbClr val="003300"/>
              </a:solidFill>
            </a:endParaRPr>
          </a:p>
          <a:p>
            <a:endParaRPr lang="ru-RU" dirty="0" smtClean="0">
              <a:solidFill>
                <a:srgbClr val="003300"/>
              </a:solidFill>
            </a:endParaRPr>
          </a:p>
          <a:p>
            <a:endParaRPr lang="ru-RU" dirty="0" smtClean="0">
              <a:solidFill>
                <a:srgbClr val="003300"/>
              </a:solidFill>
            </a:endParaRPr>
          </a:p>
          <a:p>
            <a:endParaRPr lang="ru-RU" dirty="0" smtClean="0">
              <a:solidFill>
                <a:srgbClr val="003300"/>
              </a:solidFill>
            </a:endParaRPr>
          </a:p>
          <a:p>
            <a:endParaRPr lang="ru-RU" dirty="0" smtClean="0">
              <a:solidFill>
                <a:srgbClr val="003300"/>
              </a:solidFill>
            </a:endParaRPr>
          </a:p>
          <a:p>
            <a:endParaRPr lang="ru-RU" dirty="0" smtClean="0">
              <a:solidFill>
                <a:srgbClr val="003300"/>
              </a:solidFill>
            </a:endParaRPr>
          </a:p>
        </p:txBody>
      </p:sp>
      <p:pic>
        <p:nvPicPr>
          <p:cNvPr id="6" name="Picture 6" descr="http://dg52.mycdn.me/getImage?photoId=537657844896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7406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accent5"/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●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Зачитайте ребенку детские стишки, заменив в каком-нибудь слове одну букву (или убрав ее, или добавив лишнюю). Ребенок должен найти в стихотворении ошибку и исправить ее. Например: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5"/>
          </a:solidFill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Я люблю свою лошадку,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Причешу ей шёрстку гладко,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Гребешком приглажу хвостик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И верхом поеду в </a:t>
            </a:r>
            <a:r>
              <a:rPr lang="ru-RU" sz="1800" b="1" dirty="0" smtClean="0">
                <a:solidFill>
                  <a:srgbClr val="FF0000"/>
                </a:solidFill>
              </a:rPr>
              <a:t>кости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***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Самолёт построим сами,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Понесёмся над </a:t>
            </a:r>
            <a:r>
              <a:rPr lang="ru-RU" sz="1800" b="1" dirty="0" smtClean="0">
                <a:solidFill>
                  <a:srgbClr val="FF0000"/>
                </a:solidFill>
              </a:rPr>
              <a:t>весами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Понесёмся над </a:t>
            </a:r>
            <a:r>
              <a:rPr lang="ru-RU" sz="1800" b="1" dirty="0" smtClean="0">
                <a:solidFill>
                  <a:srgbClr val="FF0000"/>
                </a:solidFill>
              </a:rPr>
              <a:t>весами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А потом вернёмся к маме.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***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Хвост с узорами,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сапоги со </a:t>
            </a:r>
            <a:r>
              <a:rPr lang="ru-RU" sz="1800" b="1" dirty="0" smtClean="0">
                <a:solidFill>
                  <a:srgbClr val="FF0000"/>
                </a:solidFill>
              </a:rPr>
              <a:t>шторами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***</a:t>
            </a:r>
          </a:p>
          <a:p>
            <a:pPr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Тили-бом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!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Тили-бом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  <a:p>
            <a:pPr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Загорелся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кошкин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том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buFontTx/>
              <a:buNone/>
              <a:defRPr/>
            </a:pPr>
            <a:endParaRPr lang="ru-RU" sz="1600" dirty="0" smtClean="0"/>
          </a:p>
          <a:p>
            <a:pPr>
              <a:buFontTx/>
              <a:buNone/>
              <a:defRPr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u="sng" dirty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Стихотворение </a:t>
            </a: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</a:rPr>
              <a:t>«Путаница»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На помощь! В большой водопад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Упал молодой </a:t>
            </a:r>
            <a:r>
              <a:rPr lang="ru-RU" sz="2000" dirty="0" err="1">
                <a:solidFill>
                  <a:srgbClr val="FF0000"/>
                </a:solidFill>
              </a:rPr>
              <a:t>леопад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Ах, нет! Молодой леопард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Свалился в большой </a:t>
            </a:r>
            <a:r>
              <a:rPr lang="ru-RU" sz="2000" dirty="0" err="1">
                <a:solidFill>
                  <a:srgbClr val="FF0000"/>
                </a:solidFill>
              </a:rPr>
              <a:t>водопард</a:t>
            </a:r>
            <a:endParaRPr lang="ru-RU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Что делать - опять невпопад!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Держись дорогой </a:t>
            </a:r>
            <a:r>
              <a:rPr lang="ru-RU" sz="2000" dirty="0" err="1">
                <a:solidFill>
                  <a:srgbClr val="FF0000"/>
                </a:solidFill>
              </a:rPr>
              <a:t>леопад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Верней дорогой леопард!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Опять не выходит </a:t>
            </a:r>
            <a:r>
              <a:rPr lang="ru-RU" sz="2000" dirty="0" err="1">
                <a:solidFill>
                  <a:srgbClr val="FF0000"/>
                </a:solidFill>
              </a:rPr>
              <a:t>впопард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  <a:p>
            <a:pPr algn="ctr">
              <a:defRPr/>
            </a:pPr>
            <a:endParaRPr lang="ru-RU" sz="1600" dirty="0">
              <a:solidFill>
                <a:srgbClr val="26742A"/>
              </a:solidFill>
            </a:endParaRPr>
          </a:p>
          <a:p>
            <a:pPr algn="ctr">
              <a:defRPr/>
            </a:pPr>
            <a:endParaRPr lang="ru-RU" sz="1600" dirty="0">
              <a:solidFill>
                <a:srgbClr val="26742A"/>
              </a:solidFill>
            </a:endParaRPr>
          </a:p>
          <a:p>
            <a:pPr>
              <a:defRPr/>
            </a:pPr>
            <a:r>
              <a:rPr lang="ru-RU" sz="2000" dirty="0" smtClean="0"/>
              <a:t>     ●   Читая детям  </a:t>
            </a:r>
            <a:r>
              <a:rPr lang="ru-RU" sz="2000" dirty="0"/>
              <a:t>стихотворения </a:t>
            </a:r>
            <a:r>
              <a:rPr lang="ru-RU" sz="2000" dirty="0" smtClean="0"/>
              <a:t>вы можете намеренно недоговаривать  один </a:t>
            </a:r>
            <a:r>
              <a:rPr lang="ru-RU" sz="2000" dirty="0"/>
              <a:t>звук в словах, дети должны исправить ошибку</a:t>
            </a:r>
            <a:r>
              <a:rPr lang="ru-RU" sz="2000" dirty="0" smtClean="0"/>
              <a:t>.</a:t>
            </a:r>
          </a:p>
          <a:p>
            <a:pPr>
              <a:defRPr/>
            </a:pPr>
            <a:endParaRPr lang="ru-RU" dirty="0">
              <a:solidFill>
                <a:srgbClr val="7030A0"/>
              </a:solidFill>
            </a:endParaRPr>
          </a:p>
          <a:p>
            <a:pPr algn="ctr"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ru-RU" sz="1600" dirty="0">
              <a:solidFill>
                <a:srgbClr val="006600"/>
              </a:solidFill>
            </a:endParaRPr>
          </a:p>
        </p:txBody>
      </p:sp>
      <p:sp>
        <p:nvSpPr>
          <p:cNvPr id="5123" name="Прямоугольник 5"/>
          <p:cNvSpPr>
            <a:spLocks noChangeArrowheads="1"/>
          </p:cNvSpPr>
          <p:nvPr/>
        </p:nvSpPr>
        <p:spPr bwMode="auto">
          <a:xfrm>
            <a:off x="0" y="4648200"/>
            <a:ext cx="9144000" cy="310854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Написал письмо я зайке,                        • Серый вол..голодный, злой</a:t>
            </a:r>
          </a:p>
          <a:p>
            <a:pPr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но забыл приклеить ...арки.                     Ходит по лесу зимой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                                   • Нам темно. Мы просим папу</a:t>
            </a:r>
          </a:p>
          <a:p>
            <a:pPr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                                     Нам включить поярче  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ла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...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endParaRPr lang="ru-RU" sz="2000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ru-RU" sz="2000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ru-RU" sz="2000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ru-RU" sz="2000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/>
        </p:nvSpPr>
        <p:spPr bwMode="auto">
          <a:xfrm>
            <a:off x="0" y="1"/>
            <a:ext cx="9144000" cy="236988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17550" lvl="4" algn="ctr">
              <a:lnSpc>
                <a:spcPct val="80000"/>
              </a:lnSpc>
              <a:spcBef>
                <a:spcPct val="20000"/>
              </a:spcBef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17550" lvl="4" algn="ctr">
              <a:lnSpc>
                <a:spcPct val="80000"/>
              </a:lnSpc>
              <a:spcBef>
                <a:spcPct val="20000"/>
              </a:spcBef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2. Развитие диалогической и монологической речи. Координации движений,  мелкой моторики. </a:t>
            </a:r>
          </a:p>
          <a:p>
            <a:pPr marL="717550" lvl="4" algn="ctr">
              <a:lnSpc>
                <a:spcPct val="80000"/>
              </a:lnSpc>
              <a:spcBef>
                <a:spcPct val="20000"/>
              </a:spcBef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потешки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стихотворения, сказки, где речь связана с движением: «Сорока – ворона», «Пальчик – мальчик», «Этот пальчик  - дедка» и др.)</a:t>
            </a:r>
          </a:p>
          <a:p>
            <a:pPr marL="717550" lvl="4" algn="ctr">
              <a:lnSpc>
                <a:spcPct val="80000"/>
              </a:lnSpc>
              <a:spcBef>
                <a:spcPct val="20000"/>
              </a:spcBef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17550" lvl="4">
              <a:lnSpc>
                <a:spcPct val="8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chemeClr val="folHlink"/>
                </a:solidFill>
              </a:rPr>
              <a:t> </a:t>
            </a:r>
            <a:endParaRPr lang="ru-RU" sz="2400" dirty="0">
              <a:solidFill>
                <a:schemeClr val="folHlin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76400"/>
            <a:ext cx="9144000" cy="5632311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«Братья» (</a:t>
            </a:r>
            <a:r>
              <a:rPr lang="ru-RU" dirty="0" err="1" smtClean="0"/>
              <a:t>потешка</a:t>
            </a:r>
            <a:r>
              <a:rPr lang="ru-RU" dirty="0" smtClean="0"/>
              <a:t>)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8440738" cy="498408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  <a:solidFill>
            <a:srgbClr val="FFCCFF"/>
          </a:solidFill>
        </p:spPr>
        <p:txBody>
          <a:bodyPr/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1800" b="1" dirty="0" smtClean="0"/>
              <a:t>«Кошкин дом» (сказка)</a:t>
            </a:r>
            <a:endParaRPr lang="ru-RU" sz="1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86800" cy="595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ChangeArrowheads="1"/>
          </p:cNvSpPr>
          <p:nvPr/>
        </p:nvSpPr>
        <p:spPr bwMode="auto">
          <a:xfrm>
            <a:off x="0" y="0"/>
            <a:ext cx="9144000" cy="710963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17550" lvl="4">
              <a:lnSpc>
                <a:spcPct val="80000"/>
              </a:lnSpc>
              <a:spcBef>
                <a:spcPct val="5000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717550" lvl="4">
              <a:lnSpc>
                <a:spcPct val="80000"/>
              </a:lnSpc>
              <a:spcBef>
                <a:spcPct val="50000"/>
              </a:spcBef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17550" lvl="4">
              <a:lnSpc>
                <a:spcPct val="80000"/>
              </a:lnSpc>
              <a:spcBef>
                <a:spcPct val="50000"/>
              </a:spcBef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17550" lvl="4">
              <a:lnSpc>
                <a:spcPct val="80000"/>
              </a:lnSpc>
              <a:spcBef>
                <a:spcPct val="50000"/>
              </a:spcBef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17550" lvl="4">
              <a:lnSpc>
                <a:spcPct val="80000"/>
              </a:lnSpc>
              <a:spcBef>
                <a:spcPct val="50000"/>
              </a:spcBef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17550" lvl="4">
              <a:lnSpc>
                <a:spcPct val="80000"/>
              </a:lnSpc>
              <a:spcBef>
                <a:spcPct val="50000"/>
              </a:spcBef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17550" lvl="4">
              <a:lnSpc>
                <a:spcPct val="80000"/>
              </a:lnSpc>
              <a:spcBef>
                <a:spcPct val="50000"/>
              </a:spcBef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17550" lvl="4">
              <a:lnSpc>
                <a:spcPct val="80000"/>
              </a:lnSpc>
              <a:spcBef>
                <a:spcPct val="50000"/>
              </a:spcBef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17550" lvl="4">
              <a:lnSpc>
                <a:spcPct val="80000"/>
              </a:lnSpc>
              <a:spcBef>
                <a:spcPct val="50000"/>
              </a:spcBef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17550" lvl="4">
              <a:lnSpc>
                <a:spcPct val="80000"/>
              </a:lnSpc>
              <a:spcBef>
                <a:spcPct val="50000"/>
              </a:spcBef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17550" lvl="4">
              <a:lnSpc>
                <a:spcPct val="80000"/>
              </a:lnSpc>
              <a:spcBef>
                <a:spcPct val="50000"/>
              </a:spcBef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17550" lvl="4">
              <a:lnSpc>
                <a:spcPct val="80000"/>
              </a:lnSpc>
              <a:spcBef>
                <a:spcPct val="50000"/>
              </a:spcBef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17550" lvl="4">
              <a:lnSpc>
                <a:spcPct val="80000"/>
              </a:lnSpc>
              <a:spcBef>
                <a:spcPct val="50000"/>
              </a:spcBef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17550" lvl="4">
              <a:lnSpc>
                <a:spcPct val="80000"/>
              </a:lnSpc>
              <a:spcBef>
                <a:spcPct val="50000"/>
              </a:spcBef>
            </a:pPr>
            <a:endParaRPr lang="ru-RU" sz="2400" dirty="0">
              <a:solidFill>
                <a:schemeClr val="folHlink"/>
              </a:solidFill>
            </a:endParaRPr>
          </a:p>
          <a:p>
            <a:pPr marL="717550" lvl="4">
              <a:lnSpc>
                <a:spcPct val="80000"/>
              </a:lnSpc>
              <a:spcBef>
                <a:spcPct val="50000"/>
              </a:spcBef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243" name="Rectangle 36"/>
          <p:cNvSpPr>
            <a:spLocks noChangeArrowheads="1"/>
          </p:cNvSpPr>
          <p:nvPr/>
        </p:nvSpPr>
        <p:spPr bwMode="auto">
          <a:xfrm>
            <a:off x="-204788" y="249872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b="0"/>
          </a:p>
        </p:txBody>
      </p:sp>
      <p:sp>
        <p:nvSpPr>
          <p:cNvPr id="10244" name="Rectangle 37"/>
          <p:cNvSpPr>
            <a:spLocks noChangeArrowheads="1"/>
          </p:cNvSpPr>
          <p:nvPr/>
        </p:nvSpPr>
        <p:spPr bwMode="auto">
          <a:xfrm>
            <a:off x="-204788" y="2498725"/>
            <a:ext cx="1876426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245" name="Rectangle 39"/>
          <p:cNvSpPr>
            <a:spLocks noChangeArrowheads="1"/>
          </p:cNvSpPr>
          <p:nvPr/>
        </p:nvSpPr>
        <p:spPr bwMode="auto">
          <a:xfrm>
            <a:off x="-204788" y="2498725"/>
            <a:ext cx="1876426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246" name="Rectangle 41"/>
          <p:cNvSpPr>
            <a:spLocks noChangeArrowheads="1"/>
          </p:cNvSpPr>
          <p:nvPr/>
        </p:nvSpPr>
        <p:spPr bwMode="auto">
          <a:xfrm>
            <a:off x="-204788" y="2498725"/>
            <a:ext cx="1876426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247" name="Rectangle 43"/>
          <p:cNvSpPr>
            <a:spLocks noChangeArrowheads="1"/>
          </p:cNvSpPr>
          <p:nvPr/>
        </p:nvSpPr>
        <p:spPr bwMode="auto">
          <a:xfrm>
            <a:off x="-204788" y="2498725"/>
            <a:ext cx="1876426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248" name="Rectangle 45"/>
          <p:cNvSpPr>
            <a:spLocks noChangeArrowheads="1"/>
          </p:cNvSpPr>
          <p:nvPr/>
        </p:nvSpPr>
        <p:spPr bwMode="auto">
          <a:xfrm>
            <a:off x="-204788" y="2498725"/>
            <a:ext cx="2049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249" name="Rectangle 72"/>
          <p:cNvSpPr>
            <a:spLocks noChangeArrowheads="1"/>
          </p:cNvSpPr>
          <p:nvPr/>
        </p:nvSpPr>
        <p:spPr bwMode="auto">
          <a:xfrm>
            <a:off x="-204788" y="301625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b="0"/>
          </a:p>
        </p:txBody>
      </p:sp>
      <p:sp>
        <p:nvSpPr>
          <p:cNvPr id="10250" name="Rectangle 73"/>
          <p:cNvSpPr>
            <a:spLocks noChangeArrowheads="1"/>
          </p:cNvSpPr>
          <p:nvPr/>
        </p:nvSpPr>
        <p:spPr bwMode="auto">
          <a:xfrm>
            <a:off x="8229600" y="6904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b="0"/>
          </a:p>
        </p:txBody>
      </p:sp>
      <p:sp>
        <p:nvSpPr>
          <p:cNvPr id="10251" name="Rectangle 138"/>
          <p:cNvSpPr>
            <a:spLocks noChangeArrowheads="1"/>
          </p:cNvSpPr>
          <p:nvPr/>
        </p:nvSpPr>
        <p:spPr bwMode="auto">
          <a:xfrm>
            <a:off x="1588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b="0"/>
          </a:p>
        </p:txBody>
      </p:sp>
      <p:sp>
        <p:nvSpPr>
          <p:cNvPr id="10252" name="Rectangle 139"/>
          <p:cNvSpPr>
            <a:spLocks noChangeArrowheads="1"/>
          </p:cNvSpPr>
          <p:nvPr/>
        </p:nvSpPr>
        <p:spPr bwMode="auto">
          <a:xfrm>
            <a:off x="1588" y="3067050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253" name="Rectangle 149"/>
          <p:cNvSpPr>
            <a:spLocks noChangeArrowheads="1"/>
          </p:cNvSpPr>
          <p:nvPr/>
        </p:nvSpPr>
        <p:spPr bwMode="auto">
          <a:xfrm>
            <a:off x="1588" y="3790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b="0"/>
          </a:p>
        </p:txBody>
      </p:sp>
      <p:pic>
        <p:nvPicPr>
          <p:cNvPr id="10254" name="Picture 7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208234"/>
            <a:ext cx="4343400" cy="5649766"/>
          </a:xfrm>
          <a:noFill/>
        </p:spPr>
      </p:pic>
      <p:pic>
        <p:nvPicPr>
          <p:cNvPr id="10255" name="Picture 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4149077" cy="4114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14400" y="304800"/>
            <a:ext cx="7156896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«Каждый мальчик – это птичка»                                    «Лилии»</a:t>
            </a:r>
          </a:p>
          <a:p>
            <a:r>
              <a:rPr lang="ru-RU" dirty="0" smtClean="0"/>
              <a:t>                                               (стихотворения)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  <a:solidFill>
            <a:srgbClr val="FFFF99"/>
          </a:solidFill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Развиваем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мелодико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– интонационную сторону речи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(ритм, темп, высоту, силу голоса), дикцию.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(сказки, в которых дети подражают голосу главных персонажей,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потешки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, в которых  встречается  многократное  повторением слогов, скороговорки, считалки)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5410200"/>
          </a:xfrm>
          <a:solidFill>
            <a:srgbClr val="CCFF33"/>
          </a:solidFill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          ●  Прекрасным материалом для развития голоса, и интонационной выразительности служат сказки: Л.Н. Толстого «Три медведя», а также русские народные сказки «Курочка Ряба», «Репка», «Теремок», «Колобок», «Волк и семеро козлят» и др.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          Сказки К.И. Чуковского : «Путаница», «Топтыгин и лиса», «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Мойдодыр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», «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Тараканище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», «Айболит» и др.,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         ● Стихотворения К. И. Чуковского «Телефон», Е. Благининой «Простокваша» и др. 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        ●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Потешки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, считалки, прибаутки, ритмичные по стилю: 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«Рано-рано по утру» (</a:t>
            </a: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</a:rPr>
              <a:t>потешка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>
              <a:buNone/>
            </a:pPr>
            <a:r>
              <a:rPr lang="ru-RU" sz="1600" b="1" dirty="0" smtClean="0"/>
              <a:t>Рано-рано поутру</a:t>
            </a:r>
          </a:p>
          <a:p>
            <a:pPr algn="ctr">
              <a:buNone/>
            </a:pPr>
            <a:r>
              <a:rPr lang="ru-RU" sz="1600" b="1" dirty="0" smtClean="0"/>
              <a:t>Пастушок: </a:t>
            </a:r>
            <a:r>
              <a:rPr lang="ru-RU" sz="1600" b="1" dirty="0" err="1" smtClean="0"/>
              <a:t>Ту-ру-ру-ру</a:t>
            </a:r>
            <a:r>
              <a:rPr lang="ru-RU" sz="1600" b="1" dirty="0" smtClean="0"/>
              <a:t>!</a:t>
            </a:r>
          </a:p>
          <a:p>
            <a:pPr algn="ctr">
              <a:buNone/>
            </a:pPr>
            <a:r>
              <a:rPr lang="ru-RU" sz="1600" b="1" dirty="0" smtClean="0"/>
              <a:t>А коровки в лад ему</a:t>
            </a:r>
          </a:p>
          <a:p>
            <a:pPr algn="ctr">
              <a:buNone/>
            </a:pPr>
            <a:r>
              <a:rPr lang="ru-RU" sz="1600" b="1" dirty="0" smtClean="0"/>
              <a:t>Затянули: </a:t>
            </a:r>
            <a:r>
              <a:rPr lang="ru-RU" sz="1600" b="1" dirty="0" err="1" smtClean="0"/>
              <a:t>Му-му-му</a:t>
            </a:r>
            <a:r>
              <a:rPr lang="ru-RU" sz="1600" b="1" dirty="0" smtClean="0"/>
              <a:t>!</a:t>
            </a:r>
          </a:p>
          <a:p>
            <a:pPr algn="ctr">
              <a:buNone/>
            </a:pPr>
            <a:r>
              <a:rPr lang="ru-RU" sz="1600" b="1" dirty="0" smtClean="0"/>
              <a:t>Ты, буренушка, ступай,</a:t>
            </a:r>
          </a:p>
          <a:p>
            <a:pPr algn="ctr">
              <a:buNone/>
            </a:pPr>
            <a:r>
              <a:rPr lang="ru-RU" sz="1600" b="1" dirty="0" smtClean="0"/>
              <a:t>В чисто поле погуляй,</a:t>
            </a:r>
            <a:br>
              <a:rPr lang="ru-RU" sz="1600" b="1" dirty="0" smtClean="0"/>
            </a:br>
            <a:r>
              <a:rPr lang="ru-RU" sz="1600" b="1" dirty="0" smtClean="0"/>
              <a:t>А вернешься вечерком,</a:t>
            </a:r>
          </a:p>
          <a:p>
            <a:pPr algn="ctr">
              <a:buNone/>
            </a:pPr>
            <a:r>
              <a:rPr lang="ru-RU" sz="1600" b="1" dirty="0" smtClean="0"/>
              <a:t>Нас напоишь молочком.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</TotalTime>
  <Words>702</Words>
  <Application>Microsoft Office PowerPoint</Application>
  <PresentationFormat>Экран (4:3)</PresentationFormat>
  <Paragraphs>284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 </vt:lpstr>
      <vt:lpstr>Чтение произведений художественной литературы  способствует развитию:</vt:lpstr>
      <vt:lpstr>Слайд 3</vt:lpstr>
      <vt:lpstr>● Зачитайте ребенку детские стишки, заменив в каком-нибудь слове одну букву (или убрав ее, или добавив лишнюю). Ребенок должен найти в стихотворении ошибку и исправить ее. Например: </vt:lpstr>
      <vt:lpstr>Слайд 5</vt:lpstr>
      <vt:lpstr>Слайд 6</vt:lpstr>
      <vt:lpstr>Слайд 7</vt:lpstr>
      <vt:lpstr>Слайд 8</vt:lpstr>
      <vt:lpstr> 3. Развиваем мелодико – интонационную сторону речи  (ритм, темп, высоту, силу голоса), дикцию.  (сказки, в которых дети подражают голосу главных персонажей, потешки, в которых  встречается  многократное  повторением слогов, скороговорки, считалки) </vt:lpstr>
      <vt:lpstr>Слайд 10</vt:lpstr>
      <vt:lpstr>Слайд 11</vt:lpstr>
      <vt:lpstr>Слайд 12</vt:lpstr>
      <vt:lpstr>Слайд 13</vt:lpstr>
      <vt:lpstr>Слайд 14</vt:lpstr>
      <vt:lpstr>Слайд 15</vt:lpstr>
      <vt:lpstr>   Спасибо за  внимание!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</dc:creator>
  <cp:lastModifiedBy>Юля</cp:lastModifiedBy>
  <cp:revision>141</cp:revision>
  <cp:lastPrinted>1601-01-01T00:00:00Z</cp:lastPrinted>
  <dcterms:created xsi:type="dcterms:W3CDTF">2014-02-15T09:50:51Z</dcterms:created>
  <dcterms:modified xsi:type="dcterms:W3CDTF">2014-09-08T03:59:19Z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