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61" r:id="rId5"/>
    <p:sldId id="265" r:id="rId6"/>
    <p:sldId id="263" r:id="rId7"/>
    <p:sldId id="266" r:id="rId8"/>
    <p:sldId id="262" r:id="rId9"/>
    <p:sldId id="267" r:id="rId10"/>
    <p:sldId id="264" r:id="rId11"/>
    <p:sldId id="269" r:id="rId12"/>
    <p:sldId id="260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8B641C-AE64-4DE0-AB48-B4A18E18EB38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C82137-5BFE-4EF6-B6C4-8E7061BD27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8" y="469767"/>
            <a:ext cx="7704856" cy="57786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6308" y="1578600"/>
            <a:ext cx="7704856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cap="all" dirty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РАЗВИТИЕ   музыкально-ритмических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cap="all" dirty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способностей 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cap="all" dirty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у </a:t>
            </a:r>
            <a:r>
              <a:rPr lang="ru-RU" sz="4000" b="1" cap="all" dirty="0" smtClean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дошкольников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 smtClean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опыт </a:t>
            </a:r>
            <a:r>
              <a:rPr lang="ru-RU" b="1" cap="all" dirty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работы музыкального руководителя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cap="all" dirty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ГБДОУ д/с №57 Калининского района </a:t>
            </a:r>
            <a:endParaRPr lang="ru-RU" b="1" cap="all" dirty="0" smtClean="0">
              <a:solidFill>
                <a:srgbClr val="002060"/>
              </a:solidFill>
              <a:effectLst>
                <a:reflection blurRad="12700" stA="50000" endPos="50000" dist="5004" dir="5400000" sy="-100000"/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cap="all" dirty="0" smtClean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b="1" cap="all" dirty="0" smtClean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г.  </a:t>
            </a:r>
            <a:r>
              <a:rPr lang="ru-RU" b="1" cap="all" dirty="0" err="1" smtClean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Санкт-петербурга</a:t>
            </a:r>
            <a:endParaRPr lang="ru-RU" b="1" cap="all" dirty="0" smtClean="0">
              <a:solidFill>
                <a:srgbClr val="002060"/>
              </a:solidFill>
              <a:effectLst>
                <a:reflection blurRad="12700" stA="50000" endPos="50000" dist="5004" dir="5400000" sy="-100000"/>
              </a:effectLst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cap="all" dirty="0" err="1" smtClean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крицкой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cap="all" dirty="0" err="1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л.а</a:t>
            </a: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50000" endPos="50000" dist="5004" dir="5400000" sy="-100000"/>
                </a:effectLst>
                <a:latin typeface="Times New Roman"/>
                <a:ea typeface="Calibri"/>
                <a:cs typeface="Times New Roman"/>
              </a:rPr>
              <a:t>. 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01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40163"/>
            <a:ext cx="6336704" cy="5340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2606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606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людмила\Pictures\2013-02-10 никон\никон 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9959"/>
            <a:ext cx="4114662" cy="323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дмила\Pictures\2013-02-10 никон\никон 1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974432" cy="28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КАЛЕЙДОСКОП    ФИГУР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людмила\Desktop\мои документы\рисунки\музыкальные инструменты\Изображения муз инструм\img0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80" y="1001867"/>
            <a:ext cx="2238375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людмила\Desktop\мои документы\рисунки\музыкальные инструменты\Изображения муз инструм\img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56" y="-4839762"/>
            <a:ext cx="1766103" cy="178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людмила\Desktop\мои документы\рисунки\музыкальные инструменты\Изображения муз инструм\img00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58" y="4972721"/>
            <a:ext cx="1424156" cy="14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735688" cy="437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32656"/>
            <a:ext cx="673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 И Т М И Ч Е С К И Е    К А Р Т И Н К 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080" y="70198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 говорят  текст   в  указанном  ритме  и          а) ритмично  хлопают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б) ритмично играют на ударных инструментах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61" y="869951"/>
            <a:ext cx="1750604" cy="1322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65" y="869951"/>
            <a:ext cx="1018303" cy="1322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31" y="882499"/>
            <a:ext cx="1081739" cy="1322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98" y="880504"/>
            <a:ext cx="1221170" cy="1387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60" y="2898718"/>
            <a:ext cx="1734523" cy="1304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64" y="2898719"/>
            <a:ext cx="1018304" cy="132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21" y="2898721"/>
            <a:ext cx="1081739" cy="132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70" y="2919322"/>
            <a:ext cx="1592470" cy="132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23528" y="21923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рыб-ка             </a:t>
            </a:r>
            <a:r>
              <a:rPr lang="ru-RU" dirty="0" err="1" smtClean="0"/>
              <a:t>зай</a:t>
            </a:r>
            <a:r>
              <a:rPr lang="ru-RU" dirty="0" smtClean="0"/>
              <a:t>-ка       ко-тик       ё-</a:t>
            </a:r>
            <a:r>
              <a:rPr lang="ru-RU" dirty="0" err="1" smtClean="0"/>
              <a:t>жик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7550" y="4221088"/>
            <a:ext cx="7566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Рыб-ка          </a:t>
            </a:r>
            <a:r>
              <a:rPr lang="ru-RU" dirty="0" err="1" smtClean="0"/>
              <a:t>зай</a:t>
            </a:r>
            <a:r>
              <a:rPr lang="ru-RU" dirty="0" smtClean="0"/>
              <a:t>-ка       ко-тик             слон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7782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МУЗЫКАЛЬНАЯ      ДОРОЖКА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550" y="5157192"/>
            <a:ext cx="7782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русскую народную мелодию «Ах вы, сени» дети прохлопывают ритмично название картинок.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Хлопки можно заменить ударными инструментами: ложками, бубнами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вариант:  1 строчка – бубны, 2 строчка - ложки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людмила\Desktop\фото\детский сад\get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464">
            <a:off x="3406972" y="462969"/>
            <a:ext cx="4769793" cy="31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людмила\Desktop\фото\детский сад\get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1308">
            <a:off x="306364" y="2554760"/>
            <a:ext cx="4380271" cy="27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людмила\Pictures\2013-02-10 никон\никон 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49615"/>
            <a:ext cx="4467271" cy="29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людмила\Desktop\мои документы\рисунки\музыкальные инструменты\Изображения муз инструм\img0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3" y="260648"/>
            <a:ext cx="2364112" cy="21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людмила\Desktop\мои документы\рисунки\музыкальные инструменты\bubc21r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5748">
            <a:off x="2274293" y="5176181"/>
            <a:ext cx="1715090" cy="158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9208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своей работе руководствуюсь технологиями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Тютюнниковой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А.Бурениной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Т.Сауко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Т.Суворовой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И.Каплуновой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И.Новоскольцевой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Н.Ветлугиной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К.Орфа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мои документы\рисунки\музыкальные инструменты\Изображения муз инструм\img0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005" y="5075892"/>
            <a:ext cx="154844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мои документы\рисунки\музыкальные инструменты\Изображения муз инструм\img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34850"/>
            <a:ext cx="936104" cy="149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Desktop\мои документы\рисунки\музыкальные инструменты\Изображения муз инструм\img06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9092"/>
            <a:ext cx="1795760" cy="124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дмила\Desktop\мои документы\рисунки\музыкальные инструменты\Изображения муз инструм\img07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517117"/>
            <a:ext cx="1401763" cy="10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юдмила\Desktop\мои документы\рисунки\музыкальные инструменты\Изображения муз инструм\img07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54" y="0"/>
            <a:ext cx="2909787" cy="16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людмила\Desktop\мои документы\рисунки\музыкальные инструменты\Изображения муз инструм\img88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01" y="5454221"/>
            <a:ext cx="1074065" cy="110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908720"/>
            <a:ext cx="828092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4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effectLst/>
                <a:latin typeface="Times New Roman"/>
                <a:ea typeface="Times New Roman"/>
              </a:rPr>
              <a:t>АКТУАЛЬНОСТЬ </a:t>
            </a:r>
          </a:p>
          <a:p>
            <a:pPr marL="12700">
              <a:lnSpc>
                <a:spcPts val="14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effectLst/>
                <a:latin typeface="Times New Roman"/>
                <a:ea typeface="Times New Roman"/>
              </a:rPr>
              <a:t> </a:t>
            </a:r>
          </a:p>
          <a:p>
            <a:pPr marL="12700">
              <a:lnSpc>
                <a:spcPts val="14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effectLst/>
                <a:latin typeface="Times New Roman"/>
                <a:ea typeface="Times New Roman"/>
              </a:rPr>
              <a:t>Развитие музыкально- ритмических способностей  у дошкольников способствует их общему развитию.</a:t>
            </a:r>
          </a:p>
          <a:p>
            <a:pPr marL="12700">
              <a:lnSpc>
                <a:spcPts val="1400"/>
              </a:lnSpc>
              <a:spcAft>
                <a:spcPts val="0"/>
              </a:spcAft>
            </a:pPr>
            <a:endParaRPr lang="ru-RU" dirty="0" smtClean="0">
              <a:ln>
                <a:solidFill>
                  <a:srgbClr val="002060"/>
                </a:solidFill>
              </a:ln>
              <a:effectLst/>
              <a:latin typeface="Times New Roman"/>
              <a:ea typeface="Times New Roman"/>
            </a:endParaRPr>
          </a:p>
          <a:p>
            <a:pPr marL="12700">
              <a:lnSpc>
                <a:spcPts val="1400"/>
              </a:lnSpc>
              <a:spcAft>
                <a:spcPts val="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effectLst/>
                <a:latin typeface="Times New Roman"/>
                <a:ea typeface="Times New Roman"/>
              </a:rPr>
              <a:t>Музыка неразрывно связана с ритмом, движением, речью.</a:t>
            </a:r>
          </a:p>
          <a:p>
            <a:pPr marL="12700" marR="190500">
              <a:lnSpc>
                <a:spcPts val="1610"/>
              </a:lnSpc>
              <a:spcAft>
                <a:spcPts val="120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effectLst/>
                <a:latin typeface="Times New Roman"/>
                <a:ea typeface="Times New Roman"/>
              </a:rPr>
              <a:t>Часто  малыш не хочет просто смотреть, он хочет быть участником любого действия, извлекать звук, исследовать. Ребёнок получает удовольствие от совместной деятельности. Но многим детям, начиная с 2-3-летнеговозраста, это не под силу: либо выполняют движения, либо поют или говорят. Моя работа над развитием чувства ритма помогает детям комфортней чувствовать себя в коллективе, они становятся более уверенными в своих движениях.</a:t>
            </a:r>
          </a:p>
          <a:p>
            <a:pPr marL="12700" marR="190500" algn="just">
              <a:lnSpc>
                <a:spcPts val="1610"/>
              </a:lnSpc>
              <a:spcAft>
                <a:spcPts val="118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effectLst/>
                <a:latin typeface="Times New Roman"/>
                <a:ea typeface="Times New Roman"/>
              </a:rPr>
              <a:t>Известный в музыкально-педагогическом кругу Карл Орф говорил, что неритмичных людей не бывает. Ритм заложен в человека самой природой - ровно стучит сердце, бьётся пульс. Необходимо научить пропускать ритм через своё тело.</a:t>
            </a:r>
          </a:p>
          <a:p>
            <a:pPr marL="12700">
              <a:lnSpc>
                <a:spcPts val="1630"/>
              </a:lnSpc>
              <a:spcAft>
                <a:spcPts val="1200"/>
              </a:spcAft>
            </a:pPr>
            <a:r>
              <a:rPr lang="ru-RU" dirty="0" smtClean="0">
                <a:ln>
                  <a:solidFill>
                    <a:srgbClr val="002060"/>
                  </a:solidFill>
                </a:ln>
                <a:effectLst/>
                <a:latin typeface="Times New Roman"/>
                <a:ea typeface="Times New Roman"/>
              </a:rPr>
              <a:t>Применяя стихотворный ритм с движением и музыкой, применяя музыкальные инструменты, у детей развивается и совершенствуется произношение, слуховое внимание, вырабатывается правильное дыхание, что помогает при исполнении песен.</a:t>
            </a:r>
            <a:endParaRPr lang="ru-RU" dirty="0">
              <a:ln>
                <a:solidFill>
                  <a:srgbClr val="002060"/>
                </a:solidFill>
              </a:ln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4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Desktop\мои документы\рисунки\6008635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84" y="802538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49874"/>
            <a:ext cx="7272808" cy="4403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630"/>
              </a:lnSpc>
              <a:spcAft>
                <a:spcPts val="1200"/>
              </a:spcAft>
            </a:pPr>
            <a:r>
              <a:rPr lang="ru-RU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ЗАДАЧИ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12700" marR="190500">
              <a:lnSpc>
                <a:spcPts val="1630"/>
              </a:lnSpc>
              <a:spcAft>
                <a:spcPts val="1145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Развитие </a:t>
            </a:r>
          </a:p>
          <a:p>
            <a:pPr marL="342900" lvl="0" indent="-342900">
              <a:lnSpc>
                <a:spcPts val="1705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b="1" i="1" u="none" strike="noStrike" spc="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Координации движений</a:t>
            </a:r>
            <a:endParaRPr lang="ru-RU" u="none" strike="noStrike" spc="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705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b="1" i="1" u="none" strike="noStrike" spc="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Артикуляционного  аппарата</a:t>
            </a:r>
            <a:endParaRPr lang="ru-RU" u="none" strike="noStrike" spc="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705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b="1" i="1" u="none" strike="noStrike" spc="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Памяти и слуха</a:t>
            </a:r>
            <a:endParaRPr lang="ru-RU" u="none" strike="noStrike" spc="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705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b="1" i="1" u="none" strike="noStrike" spc="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Ловкости и быстроты реакции</a:t>
            </a:r>
            <a:endParaRPr lang="ru-RU" u="none" strike="noStrike" spc="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705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b="1" i="1" u="none" strike="noStrike" spc="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Чувства темпа</a:t>
            </a:r>
            <a:endParaRPr lang="ru-RU" u="none" strike="noStrike" spc="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705"/>
              </a:lnSpc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ru-RU" b="1" i="1" u="none" strike="noStrike" spc="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Внимания </a:t>
            </a:r>
            <a:endParaRPr lang="ru-RU" u="none" strike="noStrike" spc="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12700">
              <a:lnSpc>
                <a:spcPts val="1705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12700">
              <a:lnSpc>
                <a:spcPts val="1705"/>
              </a:lnSpc>
              <a:spcAft>
                <a:spcPts val="0"/>
              </a:spcAft>
            </a:pPr>
            <a:r>
              <a:rPr lang="ru-RU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Georgia"/>
                <a:ea typeface="Times New Roman"/>
              </a:rPr>
              <a:t>ЦЕЛИ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12700">
              <a:lnSpc>
                <a:spcPts val="1705"/>
              </a:lnSpc>
              <a:spcAft>
                <a:spcPts val="0"/>
              </a:spcAft>
            </a:pPr>
            <a:r>
              <a:rPr lang="ru-RU" sz="1100" dirty="0" smtClean="0">
                <a:solidFill>
                  <a:srgbClr val="333333"/>
                </a:solidFill>
                <a:effectLst/>
                <a:latin typeface="Georgia"/>
                <a:ea typeface="Times New Roman"/>
              </a:rPr>
              <a:t/>
            </a:r>
            <a:br>
              <a:rPr lang="ru-RU" sz="1100" dirty="0" smtClean="0">
                <a:solidFill>
                  <a:srgbClr val="333333"/>
                </a:solidFill>
                <a:effectLst/>
                <a:latin typeface="Georgia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-Соединение музыки, движения, слова.</a:t>
            </a:r>
            <a:b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-Возможность играть на некоторых музыкальных инструментах без предварительного обучения</a:t>
            </a:r>
            <a:b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-Большая двигательная активность</a:t>
            </a:r>
            <a:b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-Решение различных коммуникативных задач.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effectLst/>
                <a:latin typeface="Courier New"/>
                <a:ea typeface="Courier New"/>
              </a:rPr>
              <a:t>-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Courier New"/>
                <a:cs typeface="Times New Roman" pitchFamily="18" charset="0"/>
              </a:rPr>
              <a:t>Развитие индивидуальных способностей детей, их творческого мышления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3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997" y="1268760"/>
            <a:ext cx="7992888" cy="523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47700">
              <a:lnSpc>
                <a:spcPts val="1390"/>
              </a:lnSpc>
              <a:spcAft>
                <a:spcPts val="0"/>
              </a:spcAft>
            </a:pPr>
            <a:r>
              <a:rPr lang="ru-RU" sz="1400" b="1" u="sng" spc="-50" dirty="0">
                <a:solidFill>
                  <a:srgbClr val="002060"/>
                </a:solidFill>
                <a:latin typeface="Times New Roman"/>
                <a:ea typeface="Times New Roman"/>
              </a:rPr>
              <a:t>РАННИЙ ВОЗРАСТ</a:t>
            </a:r>
            <a:endParaRPr lang="ru-RU" sz="1100" b="1" u="sng" spc="-50" dirty="0">
              <a:latin typeface="Times New Roman"/>
              <a:ea typeface="Times New Roman"/>
            </a:endParaRPr>
          </a:p>
          <a:p>
            <a:pPr marL="12700" marR="647700">
              <a:lnSpc>
                <a:spcPts val="1390"/>
              </a:lnSpc>
              <a:spcAft>
                <a:spcPts val="0"/>
              </a:spcAft>
            </a:pPr>
            <a:r>
              <a:rPr lang="ru-RU" sz="1400" b="1" spc="-50" dirty="0">
                <a:latin typeface="Times New Roman"/>
                <a:ea typeface="Times New Roman"/>
              </a:rPr>
              <a:t> </a:t>
            </a:r>
            <a:endParaRPr lang="ru-RU" sz="1100" b="1" spc="-50" dirty="0">
              <a:latin typeface="Times New Roman"/>
              <a:ea typeface="Times New Roman"/>
            </a:endParaRPr>
          </a:p>
          <a:p>
            <a:pPr marL="12700" marR="647700">
              <a:lnSpc>
                <a:spcPts val="1390"/>
              </a:lnSpc>
              <a:spcAft>
                <a:spcPts val="0"/>
              </a:spcAft>
            </a:pPr>
            <a:r>
              <a:rPr lang="ru-RU" sz="1400" b="1" spc="-50" dirty="0">
                <a:latin typeface="Times New Roman"/>
                <a:ea typeface="Times New Roman"/>
              </a:rPr>
              <a:t> </a:t>
            </a:r>
            <a:r>
              <a:rPr lang="ru-RU" sz="1400" b="1" i="1" spc="-50" dirty="0">
                <a:latin typeface="Times New Roman"/>
                <a:ea typeface="Times New Roman"/>
              </a:rPr>
              <a:t>Начинаю с развития внимания</a:t>
            </a:r>
            <a:endParaRPr lang="ru-RU" sz="1100" b="1" spc="-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Шаг и остановка с музыкой</a:t>
            </a:r>
            <a:endParaRPr lang="ru-RU" sz="1100" spc="-5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Показать ладошки и спрятать, говорить: "вот" и "нет" (</a:t>
            </a:r>
            <a:r>
              <a:rPr lang="ru-RU" sz="1200" i="1" spc="-50" dirty="0">
                <a:latin typeface="Times New Roman"/>
                <a:ea typeface="Times New Roman"/>
                <a:cs typeface="Times New Roman"/>
              </a:rPr>
              <a:t>под ритмичную музыку)</a:t>
            </a:r>
            <a:endParaRPr lang="ru-RU" sz="1100" spc="-50" dirty="0">
              <a:latin typeface="Times New Roman"/>
              <a:ea typeface="Times New Roman"/>
              <a:cs typeface="Times New Roman"/>
            </a:endParaRPr>
          </a:p>
          <a:p>
            <a:pPr marL="12700">
              <a:lnSpc>
                <a:spcPts val="1390"/>
              </a:lnSpc>
              <a:spcAft>
                <a:spcPts val="0"/>
              </a:spcAft>
            </a:pPr>
            <a:r>
              <a:rPr lang="ru-RU" sz="1400" b="1" i="1" spc="-50" dirty="0">
                <a:latin typeface="Times New Roman"/>
                <a:ea typeface="Times New Roman"/>
              </a:rPr>
              <a:t>Сравниваю быстрый и медленный темп</a:t>
            </a:r>
            <a:endParaRPr lang="ru-RU" sz="1100" b="1" spc="-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Топ-топ, топ-топ,</a:t>
            </a:r>
            <a:endParaRPr lang="ru-RU" sz="1100" spc="-50" dirty="0">
              <a:latin typeface="Times New Roman"/>
              <a:ea typeface="Times New Roman"/>
              <a:cs typeface="Times New Roman"/>
            </a:endParaRPr>
          </a:p>
          <a:p>
            <a:pPr marL="540385" indent="-228600">
              <a:lnSpc>
                <a:spcPts val="1390"/>
              </a:lnSpc>
              <a:spcAft>
                <a:spcPts val="0"/>
              </a:spcAft>
            </a:pP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   Это </a:t>
            </a:r>
            <a:r>
              <a:rPr lang="ru-RU" sz="1400" spc="-50" dirty="0" err="1">
                <a:solidFill>
                  <a:srgbClr val="002060"/>
                </a:solidFill>
                <a:latin typeface="Monotype Corsiva"/>
                <a:ea typeface="Times New Roman"/>
              </a:rPr>
              <a:t>мишенька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 идёт.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540385" indent="-228600">
              <a:lnSpc>
                <a:spcPts val="1390"/>
              </a:lnSpc>
              <a:spcAft>
                <a:spcPts val="0"/>
              </a:spcAft>
            </a:pP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    </a:t>
            </a:r>
            <a:r>
              <a:rPr lang="ru-RU" sz="1400" spc="-50" dirty="0" err="1" smtClean="0">
                <a:solidFill>
                  <a:srgbClr val="002060"/>
                </a:solidFill>
                <a:latin typeface="Monotype Corsiva"/>
                <a:ea typeface="Times New Roman"/>
              </a:rPr>
              <a:t>Ти</a:t>
            </a: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-</a:t>
            </a:r>
            <a:r>
              <a:rPr lang="ru-RU" sz="1400" spc="-50" dirty="0" err="1" smtClean="0">
                <a:solidFill>
                  <a:srgbClr val="002060"/>
                </a:solidFill>
                <a:latin typeface="Monotype Corsiva"/>
                <a:ea typeface="Times New Roman"/>
              </a:rPr>
              <a:t>ти</a:t>
            </a: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-там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, </a:t>
            </a:r>
            <a:r>
              <a:rPr lang="ru-RU" sz="1400" spc="-50" dirty="0" err="1">
                <a:solidFill>
                  <a:srgbClr val="002060"/>
                </a:solidFill>
                <a:latin typeface="Monotype Corsiva"/>
                <a:ea typeface="Times New Roman"/>
              </a:rPr>
              <a:t>ти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-</a:t>
            </a:r>
            <a:r>
              <a:rPr lang="ru-RU" sz="1400" spc="-50" dirty="0" err="1">
                <a:solidFill>
                  <a:srgbClr val="002060"/>
                </a:solidFill>
                <a:latin typeface="Monotype Corsiva"/>
                <a:ea typeface="Times New Roman"/>
              </a:rPr>
              <a:t>ти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-там.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540385" indent="-228600">
              <a:lnSpc>
                <a:spcPts val="1390"/>
              </a:lnSpc>
              <a:spcAft>
                <a:spcPts val="0"/>
              </a:spcAft>
            </a:pP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    Скачет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зайка по кустам.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"Ай-да" </a:t>
            </a:r>
            <a:r>
              <a:rPr lang="ru-RU" sz="1400" spc="-50" dirty="0" err="1">
                <a:latin typeface="Times New Roman"/>
                <a:ea typeface="Times New Roman"/>
                <a:cs typeface="Times New Roman"/>
              </a:rPr>
              <a:t>муз.Верховинца</a:t>
            </a: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из сб. "Топ-хлоп, малыши"</a:t>
            </a:r>
            <a:endParaRPr lang="ru-RU" sz="1100" spc="-5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"Погуляем" </a:t>
            </a:r>
            <a:r>
              <a:rPr lang="ru-RU" sz="1400" spc="-50" dirty="0" err="1">
                <a:latin typeface="Times New Roman"/>
                <a:ea typeface="Times New Roman"/>
                <a:cs typeface="Times New Roman"/>
              </a:rPr>
              <a:t>муз.Е.Макшанцевой</a:t>
            </a: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из сб. "Топ-хлоп, малыши"</a:t>
            </a:r>
            <a:endParaRPr lang="ru-RU" sz="1100" spc="-5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ts val="12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"</a:t>
            </a:r>
            <a:r>
              <a:rPr lang="ru-RU" sz="1400" spc="-50" dirty="0" err="1">
                <a:latin typeface="Times New Roman"/>
                <a:ea typeface="Times New Roman"/>
                <a:cs typeface="Times New Roman"/>
              </a:rPr>
              <a:t>Погремушечка</a:t>
            </a: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, звени"</a:t>
            </a:r>
            <a:endParaRPr lang="ru-RU" sz="1100" spc="-5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ts val="1345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Ритмические </a:t>
            </a:r>
            <a:r>
              <a:rPr lang="ru-RU" sz="1400" spc="-50" dirty="0" smtClean="0">
                <a:latin typeface="Times New Roman"/>
                <a:ea typeface="Times New Roman"/>
                <a:cs typeface="Times New Roman"/>
              </a:rPr>
              <a:t>палочки: </a:t>
            </a: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Палочки 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весёлые</a:t>
            </a:r>
            <a:endParaRPr lang="ru-RU" sz="1100" spc="-50" dirty="0">
              <a:latin typeface="Times New Roman"/>
              <a:ea typeface="Times New Roman"/>
              <a:cs typeface="Times New Roman"/>
            </a:endParaRPr>
          </a:p>
          <a:p>
            <a:pPr marL="2184400" indent="-228600">
              <a:lnSpc>
                <a:spcPts val="1345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  В руки мы возьмём.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2250440" marR="2387600" indent="-228600">
              <a:lnSpc>
                <a:spcPts val="1345"/>
              </a:lnSpc>
              <a:spcAft>
                <a:spcPts val="0"/>
              </a:spcAft>
              <a:tabLst>
                <a:tab pos="2790825" algn="l"/>
              </a:tabLst>
            </a:pP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Палочкой о палочку     Ударять начнём.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12700" algn="just">
              <a:lnSpc>
                <a:spcPts val="1370"/>
              </a:lnSpc>
              <a:spcAft>
                <a:spcPts val="0"/>
              </a:spcAft>
              <a:tabLst>
                <a:tab pos="1672590" algn="l"/>
              </a:tabLst>
            </a:pPr>
            <a:r>
              <a:rPr lang="ru-RU" sz="1400" b="1" i="1" spc="-50" dirty="0">
                <a:latin typeface="Times New Roman"/>
                <a:ea typeface="Times New Roman"/>
              </a:rPr>
              <a:t>«ЛОШАДКИ»</a:t>
            </a:r>
            <a:r>
              <a:rPr lang="ru-RU" sz="1400" b="1" spc="-50" dirty="0">
                <a:latin typeface="Times New Roman"/>
                <a:ea typeface="Times New Roman"/>
              </a:rPr>
              <a:t>	</a:t>
            </a:r>
            <a:r>
              <a:rPr lang="ru-RU" sz="1400" b="1" i="1" spc="-50" dirty="0">
                <a:latin typeface="Times New Roman"/>
                <a:ea typeface="Times New Roman"/>
              </a:rPr>
              <a:t>ударять палочкой о палочку (цок-цок)</a:t>
            </a:r>
            <a:endParaRPr lang="ru-RU" sz="1100" b="1" spc="-50" dirty="0">
              <a:latin typeface="Times New Roman"/>
              <a:ea typeface="Times New Roman"/>
            </a:endParaRPr>
          </a:p>
          <a:p>
            <a:pPr marL="12700" algn="just">
              <a:lnSpc>
                <a:spcPts val="1370"/>
              </a:lnSpc>
              <a:spcAft>
                <a:spcPts val="0"/>
              </a:spcAft>
              <a:tabLst>
                <a:tab pos="1672590" algn="l"/>
              </a:tabLst>
            </a:pPr>
            <a:r>
              <a:rPr lang="ru-RU" sz="1400" b="1" i="1" spc="-50" dirty="0">
                <a:latin typeface="Times New Roman"/>
                <a:ea typeface="Times New Roman"/>
              </a:rPr>
              <a:t>«ЧАСЫ»</a:t>
            </a:r>
            <a:r>
              <a:rPr lang="ru-RU" sz="1400" b="1" spc="-50" dirty="0">
                <a:latin typeface="Times New Roman"/>
                <a:ea typeface="Times New Roman"/>
              </a:rPr>
              <a:t>	</a:t>
            </a:r>
            <a:r>
              <a:rPr lang="ru-RU" sz="1400" b="1" i="1" spc="-50" dirty="0">
                <a:latin typeface="Times New Roman"/>
                <a:ea typeface="Times New Roman"/>
              </a:rPr>
              <a:t>чередовать удары по полу (тик-так)</a:t>
            </a:r>
            <a:endParaRPr lang="ru-RU" sz="1100" b="1" spc="-50" dirty="0">
              <a:latin typeface="Times New Roman"/>
              <a:ea typeface="Times New Roman"/>
            </a:endParaRPr>
          </a:p>
          <a:p>
            <a:pPr marL="342900" marR="165100" lvl="0" indent="-342900">
              <a:lnSpc>
                <a:spcPts val="137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>
                <a:tab pos="450215" algn="l"/>
              </a:tabLst>
            </a:pP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Стучать палочками под любую народную мелодию, например, "Калинка"- медленная музыка - качаются или выполняют "пружинку", быстрая - стучат палочками</a:t>
            </a:r>
            <a:endParaRPr lang="ru-RU" sz="1100" spc="-50" dirty="0">
              <a:latin typeface="Times New Roman"/>
              <a:ea typeface="Times New Roman"/>
              <a:cs typeface="Times New Roman"/>
            </a:endParaRPr>
          </a:p>
          <a:p>
            <a:pPr marL="12700" marR="165100" indent="-228600">
              <a:lnSpc>
                <a:spcPts val="137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b="1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«БУБЕН»</a:t>
            </a:r>
            <a:r>
              <a:rPr lang="ru-RU" sz="1400" spc="-50" dirty="0">
                <a:latin typeface="Times New Roman"/>
                <a:ea typeface="Times New Roman"/>
              </a:rPr>
              <a:t>       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Бубен, бубен, позвени,</a:t>
            </a:r>
            <a:endParaRPr lang="ru-RU" sz="1100" spc="-50" dirty="0">
              <a:latin typeface="Times New Roman"/>
              <a:ea typeface="Times New Roman"/>
            </a:endParaRPr>
          </a:p>
          <a:p>
            <a:pPr indent="-228600">
              <a:lnSpc>
                <a:spcPts val="1370"/>
              </a:lnSpc>
              <a:spcAft>
                <a:spcPts val="0"/>
              </a:spcAft>
            </a:pP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                               Ребятишек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весели.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R="495300" indent="-228600">
              <a:lnSpc>
                <a:spcPts val="1370"/>
              </a:lnSpc>
              <a:spcAft>
                <a:spcPts val="0"/>
              </a:spcAft>
            </a:pP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                                Деточки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играют,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R="495300" indent="-228600">
              <a:lnSpc>
                <a:spcPts val="1370"/>
              </a:lnSpc>
              <a:spcAft>
                <a:spcPts val="0"/>
              </a:spcAft>
            </a:pP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 </a:t>
            </a: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                               В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бубен ударяют</a:t>
            </a:r>
            <a:r>
              <a:rPr lang="ru-RU" sz="1400" spc="-5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spc="-50" dirty="0">
                <a:latin typeface="Times New Roman"/>
                <a:ea typeface="Times New Roman"/>
              </a:rPr>
              <a:t>- дети стучат под речь педагога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12700" indent="-228600" algn="just">
              <a:lnSpc>
                <a:spcPts val="1370"/>
              </a:lnSpc>
              <a:spcAft>
                <a:spcPts val="0"/>
              </a:spcAft>
            </a:pPr>
            <a:r>
              <a:rPr lang="ru-RU" sz="1400" b="1" i="1" spc="-50" dirty="0">
                <a:latin typeface="Times New Roman"/>
                <a:ea typeface="Times New Roman"/>
              </a:rPr>
              <a:t>Коммуникативная игра</a:t>
            </a:r>
            <a:r>
              <a:rPr lang="ru-RU" sz="1400" spc="-50" dirty="0">
                <a:latin typeface="Times New Roman"/>
                <a:ea typeface="Times New Roman"/>
              </a:rPr>
              <a:t> (имя)     </a:t>
            </a: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</a:rPr>
              <a:t>Таня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в бубен бей,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2610485" indent="-228600">
              <a:lnSpc>
                <a:spcPts val="1370"/>
              </a:lnSpc>
              <a:spcAft>
                <a:spcPts val="0"/>
              </a:spcAft>
            </a:pP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Чтобы было веселей,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2610485" indent="-228600">
              <a:lnSpc>
                <a:spcPts val="1370"/>
              </a:lnSpc>
              <a:spcAft>
                <a:spcPts val="0"/>
              </a:spcAft>
            </a:pP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Поиграй, поиграй,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2610485" indent="-228600">
              <a:lnSpc>
                <a:spcPts val="1370"/>
              </a:lnSpc>
              <a:spcAft>
                <a:spcPts val="0"/>
              </a:spcAft>
            </a:pP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Ване бубен передай!</a:t>
            </a:r>
            <a:endParaRPr lang="ru-RU" sz="1100" spc="-50" dirty="0">
              <a:latin typeface="Times New Roman"/>
              <a:ea typeface="Times New Roman"/>
            </a:endParaRPr>
          </a:p>
          <a:p>
            <a:pPr marL="12700" indent="-228600" algn="just">
              <a:lnSpc>
                <a:spcPts val="1370"/>
              </a:lnSpc>
              <a:spcAft>
                <a:spcPts val="0"/>
              </a:spcAft>
            </a:pPr>
            <a:r>
              <a:rPr lang="ru-RU" sz="1400" spc="-50" dirty="0">
                <a:latin typeface="Times New Roman"/>
                <a:ea typeface="Times New Roman"/>
              </a:rPr>
              <a:t>Один играет, остальные хлопают, подпевают взрослому</a:t>
            </a:r>
            <a:r>
              <a:rPr lang="ru-RU" sz="1200" spc="-50" dirty="0">
                <a:latin typeface="Times New Roman"/>
                <a:ea typeface="Times New Roman"/>
              </a:rPr>
              <a:t> ( </a:t>
            </a:r>
            <a:r>
              <a:rPr lang="ru-RU" sz="1200" i="1" spc="-50" dirty="0">
                <a:latin typeface="Times New Roman"/>
                <a:ea typeface="Times New Roman"/>
              </a:rPr>
              <a:t>рус.нар. мел. "Я на горку шла")</a:t>
            </a:r>
            <a:endParaRPr lang="ru-RU" sz="1100" spc="-5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997" y="1886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   работы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136904" cy="495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-1193800">
              <a:lnSpc>
                <a:spcPts val="1200"/>
              </a:lnSpc>
              <a:spcBef>
                <a:spcPts val="1200"/>
              </a:spcBef>
              <a:spcAft>
                <a:spcPts val="1235"/>
              </a:spcAft>
            </a:pPr>
            <a:r>
              <a:rPr lang="ru-RU" sz="1400" b="1" u="sng" spc="-50" dirty="0">
                <a:solidFill>
                  <a:srgbClr val="002060"/>
                </a:solidFill>
                <a:latin typeface="Times New Roman"/>
                <a:ea typeface="Times New Roman"/>
              </a:rPr>
              <a:t>МЛАДШИЙ ВОЗРАСТ</a:t>
            </a:r>
          </a:p>
          <a:p>
            <a:pPr marL="342900" lvl="0" indent="-342900">
              <a:lnSpc>
                <a:spcPts val="137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spc="-50" dirty="0">
                <a:solidFill>
                  <a:srgbClr val="000000"/>
                </a:solidFill>
                <a:latin typeface="Times New Roman"/>
                <a:ea typeface="Times New Roman"/>
              </a:rPr>
              <a:t>Приветствие со «звучащими жестами» : « Здравствуйте, ручки", дети хлопают "Здрав-</a:t>
            </a:r>
            <a:r>
              <a:rPr lang="ru-RU" sz="1400" spc="-50" dirty="0" err="1">
                <a:solidFill>
                  <a:srgbClr val="000000"/>
                </a:solidFill>
                <a:latin typeface="Times New Roman"/>
                <a:ea typeface="Times New Roman"/>
              </a:rPr>
              <a:t>ствуй</a:t>
            </a:r>
            <a:r>
              <a:rPr lang="ru-RU" sz="1400" spc="-50" dirty="0">
                <a:solidFill>
                  <a:srgbClr val="000000"/>
                </a:solidFill>
                <a:latin typeface="Times New Roman"/>
                <a:ea typeface="Times New Roman"/>
              </a:rPr>
              <a:t>-те!" "Здравствуйте, ножки" топают и говорят «Здрав-</a:t>
            </a:r>
            <a:r>
              <a:rPr lang="ru-RU" sz="1400" spc="-50" dirty="0" err="1">
                <a:solidFill>
                  <a:srgbClr val="000000"/>
                </a:solidFill>
                <a:latin typeface="Times New Roman"/>
                <a:ea typeface="Times New Roman"/>
              </a:rPr>
              <a:t>ствуй</a:t>
            </a:r>
            <a:r>
              <a:rPr lang="ru-RU" sz="1400" spc="-50" dirty="0">
                <a:solidFill>
                  <a:srgbClr val="000000"/>
                </a:solidFill>
                <a:latin typeface="Times New Roman"/>
                <a:ea typeface="Times New Roman"/>
              </a:rPr>
              <a:t>-те</a:t>
            </a:r>
            <a:r>
              <a:rPr lang="ru-RU" sz="1400" spc="-50" dirty="0" smtClean="0">
                <a:solidFill>
                  <a:srgbClr val="000000"/>
                </a:solidFill>
                <a:latin typeface="Times New Roman"/>
                <a:ea typeface="Times New Roman"/>
              </a:rPr>
              <a:t>!»</a:t>
            </a:r>
          </a:p>
          <a:p>
            <a:pPr lvl="0">
              <a:lnSpc>
                <a:spcPts val="137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342900" lvl="0" indent="-342900">
              <a:lnSpc>
                <a:spcPts val="1370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spc="-50" dirty="0">
                <a:solidFill>
                  <a:srgbClr val="000000"/>
                </a:solidFill>
                <a:latin typeface="Times New Roman"/>
                <a:ea typeface="Times New Roman"/>
              </a:rPr>
              <a:t>Приветствие «Здравствуйте, ладошки!» </a:t>
            </a:r>
            <a:r>
              <a:rPr lang="ru-RU" sz="1400" i="1" spc="-50" dirty="0">
                <a:solidFill>
                  <a:srgbClr val="000000"/>
                </a:solidFill>
                <a:latin typeface="Times New Roman"/>
                <a:ea typeface="Times New Roman"/>
              </a:rPr>
              <a:t>(сл. и </a:t>
            </a:r>
            <a:r>
              <a:rPr lang="ru-RU" sz="1400" i="1" spc="-50" dirty="0" err="1">
                <a:solidFill>
                  <a:srgbClr val="000000"/>
                </a:solidFill>
                <a:latin typeface="Times New Roman"/>
                <a:ea typeface="Times New Roman"/>
              </a:rPr>
              <a:t>муз.М.Картушиной</a:t>
            </a:r>
            <a:r>
              <a:rPr lang="ru-RU" sz="1400" i="1" spc="-5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ru-RU" sz="1400" spc="-5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400" spc="-5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342900" lvl="0" indent="-342900">
              <a:lnSpc>
                <a:spcPts val="1370"/>
              </a:lnSpc>
              <a:spcAft>
                <a:spcPts val="0"/>
              </a:spcAft>
              <a:buFont typeface="Symbol"/>
              <a:buChar char=""/>
            </a:pPr>
            <a:endParaRPr lang="ru-RU" sz="1400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342900" lvl="0" indent="-342900">
              <a:lnSpc>
                <a:spcPts val="1200"/>
              </a:lnSpc>
              <a:spcBef>
                <a:spcPts val="1200"/>
              </a:spcBef>
              <a:spcAft>
                <a:spcPts val="1235"/>
              </a:spcAft>
              <a:buFont typeface="Symbol"/>
              <a:buChar char=""/>
            </a:pPr>
            <a:r>
              <a:rPr lang="ru-RU" sz="1400" spc="-50" dirty="0" err="1">
                <a:latin typeface="Times New Roman"/>
                <a:ea typeface="Times New Roman"/>
              </a:rPr>
              <a:t>Ригмослоги</a:t>
            </a:r>
            <a:r>
              <a:rPr lang="ru-RU" sz="1400" spc="-50" dirty="0">
                <a:latin typeface="Times New Roman"/>
                <a:ea typeface="Times New Roman"/>
              </a:rPr>
              <a:t>: ритмичные хлопки, называя изображение на картинке</a:t>
            </a:r>
          </a:p>
          <a:p>
            <a:pPr marL="342900" lvl="0" indent="-342900">
              <a:lnSpc>
                <a:spcPts val="137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ru-RU" sz="1400" spc="-50" dirty="0">
                <a:latin typeface="Times New Roman"/>
                <a:ea typeface="Times New Roman"/>
              </a:rPr>
              <a:t>Солист на барабане: все шагают, солист отбивает ритм </a:t>
            </a:r>
            <a:r>
              <a:rPr lang="ru-RU" sz="1400" spc="-50" dirty="0" smtClean="0">
                <a:latin typeface="Times New Roman"/>
                <a:ea typeface="Times New Roman"/>
              </a:rPr>
              <a:t> Марша</a:t>
            </a:r>
            <a:r>
              <a:rPr lang="ru-RU" sz="1400" spc="-50" dirty="0"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lnSpc>
                <a:spcPts val="137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ru-RU" sz="1400" spc="-50" dirty="0">
                <a:latin typeface="Times New Roman"/>
                <a:ea typeface="Times New Roman"/>
              </a:rPr>
              <a:t>Солисты с барабаном, деревянными ложками, с колокольчиками или бубенцами: играют в соответствии с характером музыки, остальные дети </a:t>
            </a:r>
            <a:r>
              <a:rPr lang="ru-RU" sz="1400" spc="-50" dirty="0" smtClean="0">
                <a:latin typeface="Times New Roman"/>
                <a:ea typeface="Times New Roman"/>
              </a:rPr>
              <a:t> двигаются.</a:t>
            </a:r>
          </a:p>
          <a:p>
            <a:pPr marL="285750" lvl="0" indent="-285750">
              <a:lnSpc>
                <a:spcPts val="137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spc="-50" dirty="0" smtClean="0">
                <a:latin typeface="Times New Roman"/>
                <a:ea typeface="Times New Roman"/>
              </a:rPr>
              <a:t>Ритм  с Матрёшкой : назови имя </a:t>
            </a:r>
            <a:endParaRPr lang="ru-RU" sz="1400" spc="-50" dirty="0">
              <a:latin typeface="Times New Roman"/>
              <a:ea typeface="Times New Roman"/>
            </a:endParaRPr>
          </a:p>
          <a:p>
            <a:pPr marL="342900" lvl="0" indent="-342900">
              <a:lnSpc>
                <a:spcPts val="1370"/>
              </a:lnSpc>
              <a:spcBef>
                <a:spcPts val="1200"/>
              </a:spcBef>
              <a:spcAft>
                <a:spcPts val="0"/>
              </a:spcAft>
              <a:buFont typeface="Symbol"/>
              <a:buChar char=""/>
            </a:pPr>
            <a:r>
              <a:rPr lang="ru-RU" sz="1400" spc="-50" dirty="0">
                <a:latin typeface="Times New Roman"/>
                <a:ea typeface="Times New Roman"/>
              </a:rPr>
              <a:t>Речевые упражнения с ударными инструментами, звучащими жестами.</a:t>
            </a:r>
          </a:p>
          <a:p>
            <a:pPr marL="482600" marR="165100" indent="-1193800">
              <a:lnSpc>
                <a:spcPts val="1370"/>
              </a:lnSpc>
              <a:spcBef>
                <a:spcPts val="1200"/>
              </a:spcBef>
              <a:spcAft>
                <a:spcPts val="0"/>
              </a:spcAft>
              <a:tabLst>
                <a:tab pos="2286635" algn="l"/>
              </a:tabLst>
            </a:pPr>
            <a:r>
              <a:rPr lang="ru-RU" sz="1400" spc="-50" dirty="0">
                <a:latin typeface="Times New Roman"/>
                <a:ea typeface="Times New Roman"/>
              </a:rPr>
              <a:t> Пример: </a:t>
            </a:r>
          </a:p>
          <a:p>
            <a:pPr marR="165100" lvl="0">
              <a:lnSpc>
                <a:spcPts val="1370"/>
              </a:lnSpc>
              <a:spcBef>
                <a:spcPts val="1200"/>
              </a:spcBef>
              <a:spcAft>
                <a:spcPts val="0"/>
              </a:spcAft>
              <a:tabLst>
                <a:tab pos="2286635" algn="l"/>
              </a:tabLst>
            </a:pPr>
            <a:r>
              <a:rPr lang="ru-RU" sz="1400" spc="-50" dirty="0" smtClean="0">
                <a:latin typeface="Times New Roman"/>
                <a:ea typeface="Times New Roman"/>
              </a:rPr>
              <a:t>1 вариант                    </a:t>
            </a:r>
            <a:r>
              <a:rPr lang="ru-RU" sz="1400" spc="-50" dirty="0" err="1">
                <a:solidFill>
                  <a:srgbClr val="002060"/>
                </a:solidFill>
                <a:latin typeface="Monotype Corsiva"/>
                <a:ea typeface="Times New Roman"/>
              </a:rPr>
              <a:t>Бам-бам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, </a:t>
            </a:r>
            <a:r>
              <a:rPr lang="ru-RU" sz="1400" spc="-50" dirty="0" err="1">
                <a:solidFill>
                  <a:srgbClr val="002060"/>
                </a:solidFill>
                <a:latin typeface="Monotype Corsiva"/>
                <a:ea typeface="Times New Roman"/>
              </a:rPr>
              <a:t>бам-бам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</a:rPr>
              <a:t>,</a:t>
            </a:r>
            <a:r>
              <a:rPr lang="ru-RU" sz="1400" spc="-50" dirty="0">
                <a:latin typeface="Times New Roman"/>
                <a:ea typeface="Times New Roman"/>
              </a:rPr>
              <a:t>	          </a:t>
            </a:r>
            <a:r>
              <a:rPr lang="ru-RU" sz="1400" spc="-50" dirty="0" smtClean="0">
                <a:latin typeface="Times New Roman"/>
                <a:ea typeface="Times New Roman"/>
              </a:rPr>
              <a:t>                         </a:t>
            </a:r>
            <a:r>
              <a:rPr lang="ru-RU" sz="1400" i="1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 хлопка</a:t>
            </a:r>
            <a:endParaRPr lang="ru-RU" sz="1400" spc="-50" dirty="0">
              <a:latin typeface="Times New Roman"/>
              <a:ea typeface="Times New Roman"/>
            </a:endParaRPr>
          </a:p>
          <a:p>
            <a:pPr marL="482600" algn="just">
              <a:lnSpc>
                <a:spcPts val="137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</a:t>
            </a:r>
            <a:r>
              <a:rPr lang="ru-RU" sz="1400" spc="-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Барабанит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барабан</a:t>
            </a:r>
            <a:r>
              <a:rPr lang="ru-RU" sz="1400" spc="-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400" spc="-5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</a:t>
            </a:r>
            <a:r>
              <a:rPr lang="ru-RU" sz="1400" i="1" spc="-50" dirty="0" smtClean="0">
                <a:latin typeface="Times New Roman"/>
                <a:ea typeface="Times New Roman"/>
              </a:rPr>
              <a:t>ритмично </a:t>
            </a:r>
            <a:r>
              <a:rPr lang="ru-RU" sz="1400" i="1" spc="-50" dirty="0">
                <a:latin typeface="Times New Roman"/>
                <a:ea typeface="Times New Roman"/>
              </a:rPr>
              <a:t>ударять указательным пальцем</a:t>
            </a:r>
          </a:p>
          <a:p>
            <a:pPr marL="482600" algn="ctr">
              <a:lnSpc>
                <a:spcPts val="1370"/>
              </a:lnSpc>
              <a:spcAft>
                <a:spcPts val="0"/>
              </a:spcAft>
            </a:pPr>
            <a:r>
              <a:rPr lang="ru-RU" sz="1400" i="1" spc="-50" dirty="0" smtClean="0">
                <a:latin typeface="Times New Roman"/>
                <a:ea typeface="Times New Roman"/>
              </a:rPr>
              <a:t>                                                                            правой руки по указательному пальцу левой руки</a:t>
            </a:r>
          </a:p>
          <a:p>
            <a:pPr lvl="0" algn="just">
              <a:lnSpc>
                <a:spcPts val="134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spc="-50" dirty="0" smtClean="0">
                <a:latin typeface="Times New Roman"/>
                <a:ea typeface="Times New Roman"/>
              </a:rPr>
              <a:t>2 вариант </a:t>
            </a:r>
          </a:p>
          <a:p>
            <a:pPr marL="342900" lvl="0" indent="-342900" algn="just">
              <a:lnSpc>
                <a:spcPts val="1345"/>
              </a:lnSpc>
              <a:spcAft>
                <a:spcPts val="0"/>
              </a:spcAft>
              <a:buFont typeface="Symbol"/>
              <a:buChar char=""/>
              <a:tabLst>
                <a:tab pos="2470150" algn="l"/>
              </a:tabLst>
            </a:pPr>
            <a:r>
              <a:rPr lang="ru-RU" sz="1400" i="1" spc="-50" dirty="0" smtClean="0">
                <a:latin typeface="Times New Roman"/>
                <a:ea typeface="Times New Roman"/>
              </a:rPr>
              <a:t> группа</a:t>
            </a:r>
            <a:r>
              <a:rPr lang="ru-RU" sz="1400" spc="-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</a:t>
            </a:r>
            <a:r>
              <a:rPr lang="ru-RU" sz="1400" spc="-50" dirty="0" err="1" smtClean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Бам-бам</a:t>
            </a: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, </a:t>
            </a:r>
            <a:r>
              <a:rPr lang="ru-RU" sz="1400" spc="-50" dirty="0" err="1" smtClean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бам-бам</a:t>
            </a:r>
            <a:r>
              <a:rPr lang="ru-RU" sz="1400" spc="-50" dirty="0" smtClean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,</a:t>
            </a:r>
            <a:r>
              <a:rPr lang="ru-RU" sz="1400" spc="-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           </a:t>
            </a:r>
            <a:r>
              <a:rPr lang="ru-RU" sz="1400" i="1" spc="-50" dirty="0" smtClean="0">
                <a:latin typeface="Times New Roman"/>
                <a:ea typeface="Times New Roman"/>
              </a:rPr>
              <a:t>4 удара в бубен</a:t>
            </a:r>
          </a:p>
          <a:p>
            <a:pPr marL="342900" lvl="0" indent="-342900" algn="just">
              <a:lnSpc>
                <a:spcPts val="1345"/>
              </a:lnSpc>
              <a:spcAft>
                <a:spcPts val="1315"/>
              </a:spcAft>
              <a:buFont typeface="Symbol"/>
              <a:buChar char=""/>
              <a:tabLst>
                <a:tab pos="2470150" algn="l"/>
              </a:tabLst>
            </a:pPr>
            <a:r>
              <a:rPr lang="ru-RU" sz="1400" i="1" spc="-50" dirty="0" smtClean="0">
                <a:latin typeface="Times New Roman"/>
                <a:ea typeface="Times New Roman"/>
              </a:rPr>
              <a:t> </a:t>
            </a:r>
            <a:r>
              <a:rPr lang="ru-RU" sz="1400" i="1" spc="-50" dirty="0">
                <a:latin typeface="Times New Roman"/>
                <a:ea typeface="Times New Roman"/>
              </a:rPr>
              <a:t>группа</a:t>
            </a:r>
            <a:r>
              <a:rPr lang="ru-RU" sz="1400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</a:t>
            </a:r>
            <a:r>
              <a:rPr lang="ru-RU" sz="1400" spc="-50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Барабанит барабан</a:t>
            </a:r>
            <a:r>
              <a:rPr lang="ru-RU" sz="1400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          </a:t>
            </a:r>
            <a:r>
              <a:rPr lang="ru-RU" sz="1400" i="1" spc="-50" dirty="0">
                <a:latin typeface="Times New Roman"/>
                <a:ea typeface="Times New Roman"/>
              </a:rPr>
              <a:t>деревянные ложки</a:t>
            </a:r>
            <a:endParaRPr lang="ru-RU" sz="1400" i="1" spc="-5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91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76864" cy="557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7700" lvl="0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1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СРЕДНИЙ </a:t>
            </a:r>
            <a:r>
              <a:rPr lang="ru-RU" sz="1100" b="1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ВОЗРАСТ</a:t>
            </a:r>
            <a:r>
              <a:rPr lang="ru-RU" sz="1100" u="sng" spc="-5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100" u="sng" spc="-5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R="647700" lvl="0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endParaRPr lang="ru-RU" sz="1100" u="sng" spc="-5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R="647700" lvl="0">
              <a:lnSpc>
                <a:spcPts val="139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1100" spc="-50" dirty="0" smtClean="0">
                <a:latin typeface="Times New Roman"/>
                <a:ea typeface="Times New Roman"/>
                <a:cs typeface="Times New Roman"/>
              </a:rPr>
              <a:t>Когда </a:t>
            </a:r>
            <a:r>
              <a:rPr lang="ru-RU" sz="1100" spc="-50" dirty="0">
                <a:latin typeface="Times New Roman"/>
                <a:ea typeface="Times New Roman"/>
                <a:cs typeface="Times New Roman"/>
              </a:rPr>
              <a:t>на занятиях ввожу термин </a:t>
            </a:r>
            <a:r>
              <a:rPr lang="ru-RU" sz="1100" b="1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"ритм" </a:t>
            </a:r>
            <a:r>
              <a:rPr lang="ru-RU" sz="1100" spc="-50" dirty="0">
                <a:latin typeface="Times New Roman"/>
                <a:ea typeface="Times New Roman"/>
                <a:cs typeface="Times New Roman"/>
              </a:rPr>
              <a:t>предлагаю детям сравнить регулярное движение с движением, лишённым чёткости, например, ровно цокать языком и беспорядочно болтать им во рту, ровно хлопать в ладоши и поболтать ими в воздухе, чётко "шагать" пальцами по столу и беспорядочно ими "бегать".</a:t>
            </a:r>
          </a:p>
          <a:p>
            <a:pPr marL="25400" marR="165100">
              <a:lnSpc>
                <a:spcPts val="1345"/>
              </a:lnSpc>
              <a:spcAft>
                <a:spcPts val="0"/>
              </a:spcAft>
            </a:pPr>
            <a:r>
              <a:rPr lang="ru-RU" sz="1100" dirty="0">
                <a:latin typeface="Times New Roman"/>
                <a:ea typeface="Times New Roman"/>
              </a:rPr>
              <a:t>Со среднего возраста ввожу систему </a:t>
            </a:r>
          </a:p>
          <a:p>
            <a:pPr marL="342900" marR="165100" lvl="0" indent="-342900">
              <a:lnSpc>
                <a:spcPts val="1345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графического изображения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dirty="0">
                <a:latin typeface="Times New Roman"/>
                <a:ea typeface="Times New Roman"/>
              </a:rPr>
              <a:t>долгих и коротких звуков на карточках:</a:t>
            </a:r>
          </a:p>
          <a:p>
            <a:pPr marL="25400">
              <a:lnSpc>
                <a:spcPts val="1200"/>
              </a:lnSpc>
              <a:spcAft>
                <a:spcPts val="10"/>
              </a:spcAft>
            </a:pPr>
            <a:r>
              <a:rPr lang="ru-RU" sz="1100" dirty="0">
                <a:latin typeface="Times New Roman"/>
                <a:ea typeface="Times New Roman"/>
              </a:rPr>
              <a:t>I - долгий звук " ТА"</a:t>
            </a:r>
          </a:p>
          <a:p>
            <a:pPr marL="25400">
              <a:lnSpc>
                <a:spcPts val="12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Constantia"/>
                <a:ea typeface="Constantia"/>
                <a:cs typeface="Constantia"/>
              </a:rPr>
              <a:t>П </a:t>
            </a:r>
            <a:r>
              <a:rPr lang="ru-RU" sz="1100" dirty="0">
                <a:latin typeface="Times New Roman"/>
                <a:ea typeface="Times New Roman"/>
              </a:rPr>
              <a:t>- короткие звуки "ТИ-ТИ"</a:t>
            </a:r>
          </a:p>
          <a:p>
            <a:pPr marL="25400" marR="165100">
              <a:lnSpc>
                <a:spcPts val="1345"/>
              </a:lnSpc>
              <a:spcAft>
                <a:spcPts val="0"/>
              </a:spcAft>
            </a:pPr>
            <a:r>
              <a:rPr lang="ru-RU" sz="1100" dirty="0">
                <a:latin typeface="Times New Roman"/>
                <a:ea typeface="Times New Roman"/>
              </a:rPr>
              <a:t>  По этой системе дети составляют 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ритмические рисунки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dirty="0">
                <a:latin typeface="Times New Roman"/>
                <a:ea typeface="Times New Roman"/>
              </a:rPr>
              <a:t>и прохлопывают их, например:</a:t>
            </a:r>
          </a:p>
          <a:p>
            <a:pPr algn="just">
              <a:lnSpc>
                <a:spcPts val="1200"/>
              </a:lnSpc>
              <a:spcAft>
                <a:spcPts val="0"/>
              </a:spcAft>
              <a:tabLst>
                <a:tab pos="4415155" algn="r"/>
              </a:tabLst>
            </a:pPr>
            <a:r>
              <a:rPr lang="ru-RU" sz="1100" dirty="0">
                <a:latin typeface="Constantia"/>
                <a:ea typeface="Constantia"/>
                <a:cs typeface="Constantia"/>
              </a:rPr>
              <a:t>       </a:t>
            </a:r>
            <a:r>
              <a:rPr lang="ru-RU" sz="1100" dirty="0">
                <a:solidFill>
                  <a:srgbClr val="002060"/>
                </a:solidFill>
                <a:latin typeface="Constantia"/>
                <a:ea typeface="Constantia"/>
                <a:cs typeface="Constantia"/>
              </a:rPr>
              <a:t>П</a:t>
            </a:r>
            <a:r>
              <a:rPr lang="en-US" sz="1100" dirty="0">
                <a:solidFill>
                  <a:srgbClr val="002060"/>
                </a:solidFill>
                <a:latin typeface="Constantia"/>
                <a:ea typeface="Constantia"/>
                <a:cs typeface="Constantia"/>
              </a:rPr>
              <a:t>       I       </a:t>
            </a:r>
            <a:r>
              <a:rPr lang="ru-RU" sz="1100" dirty="0">
                <a:solidFill>
                  <a:srgbClr val="002060"/>
                </a:solidFill>
                <a:latin typeface="Constantia"/>
                <a:ea typeface="Constantia"/>
                <a:cs typeface="Constantia"/>
              </a:rPr>
              <a:t>П</a:t>
            </a:r>
            <a:r>
              <a:rPr lang="en-US" sz="1100" dirty="0">
                <a:solidFill>
                  <a:srgbClr val="002060"/>
                </a:solidFill>
                <a:latin typeface="Constantia"/>
                <a:ea typeface="Constantia"/>
                <a:cs typeface="Constantia"/>
              </a:rPr>
              <a:t>     I                                              </a:t>
            </a:r>
            <a:r>
              <a:rPr lang="en-US" sz="1100" dirty="0" err="1">
                <a:latin typeface="Constantia"/>
                <a:ea typeface="Constantia"/>
                <a:cs typeface="Constantia"/>
              </a:rPr>
              <a:t>I</a:t>
            </a:r>
            <a:r>
              <a:rPr lang="en-US" sz="1100" dirty="0">
                <a:latin typeface="Constantia"/>
                <a:ea typeface="Constantia"/>
                <a:cs typeface="Constantia"/>
              </a:rPr>
              <a:t>      </a:t>
            </a:r>
            <a:r>
              <a:rPr lang="ru-RU" sz="1100" dirty="0">
                <a:latin typeface="Constantia"/>
                <a:ea typeface="Constantia"/>
                <a:cs typeface="Constantia"/>
              </a:rPr>
              <a:t>П</a:t>
            </a:r>
            <a:r>
              <a:rPr lang="en-US" sz="1100" dirty="0">
                <a:latin typeface="Constantia"/>
                <a:ea typeface="Constantia"/>
                <a:cs typeface="Constantia"/>
              </a:rPr>
              <a:t>     I    </a:t>
            </a:r>
            <a:r>
              <a:rPr lang="en-US" sz="1100" dirty="0" err="1">
                <a:latin typeface="Constantia"/>
                <a:ea typeface="Constantia"/>
                <a:cs typeface="Constantia"/>
              </a:rPr>
              <a:t>I</a:t>
            </a:r>
            <a:r>
              <a:rPr lang="en-US" sz="1100" dirty="0">
                <a:latin typeface="Constantia"/>
                <a:ea typeface="Constantia"/>
                <a:cs typeface="Constantia"/>
              </a:rPr>
              <a:t>    </a:t>
            </a:r>
            <a:r>
              <a:rPr lang="en-US" sz="1100" dirty="0" err="1">
                <a:latin typeface="Constantia"/>
                <a:ea typeface="Constantia"/>
                <a:cs typeface="Constantia"/>
              </a:rPr>
              <a:t>I</a:t>
            </a:r>
            <a:r>
              <a:rPr lang="en-US" sz="1100" dirty="0">
                <a:latin typeface="Constantia"/>
                <a:ea typeface="Constantia"/>
                <a:cs typeface="Constantia"/>
              </a:rPr>
              <a:t>      </a:t>
            </a:r>
            <a:r>
              <a:rPr lang="ru-RU" sz="1100" dirty="0">
                <a:latin typeface="Constantia"/>
                <a:ea typeface="Constantia"/>
                <a:cs typeface="Constantia"/>
              </a:rPr>
              <a:t>П</a:t>
            </a:r>
            <a:r>
              <a:rPr lang="en-US" sz="1100" dirty="0">
                <a:latin typeface="Constantia"/>
                <a:ea typeface="Constantia"/>
                <a:cs typeface="Constantia"/>
              </a:rPr>
              <a:t>     I</a:t>
            </a:r>
            <a:endParaRPr lang="ru-RU" sz="1100" dirty="0">
              <a:solidFill>
                <a:srgbClr val="002060"/>
              </a:solidFill>
              <a:latin typeface="Constantia"/>
              <a:ea typeface="Constantia"/>
              <a:cs typeface="Constantia"/>
            </a:endParaRPr>
          </a:p>
          <a:p>
            <a:pPr marL="25400" algn="just">
              <a:lnSpc>
                <a:spcPts val="1200"/>
              </a:lnSpc>
              <a:spcAft>
                <a:spcPts val="0"/>
              </a:spcAft>
              <a:tabLst>
                <a:tab pos="4415155" algn="r"/>
              </a:tabLst>
            </a:pPr>
            <a:r>
              <a:rPr lang="en-US" sz="1100" dirty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Times New Roman"/>
              </a:rPr>
              <a:t>Ти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Times New Roman"/>
              </a:rPr>
              <a:t>ти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Times New Roman"/>
              </a:rPr>
              <a:t>-та, 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Times New Roman"/>
              </a:rPr>
              <a:t>ти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Times New Roman"/>
              </a:rPr>
              <a:t>ти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Times New Roman"/>
              </a:rPr>
              <a:t>-та	    та, 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Times New Roman"/>
              </a:rPr>
              <a:t>ти-ти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Times New Roman"/>
              </a:rPr>
              <a:t> та, та, та, 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Times New Roman"/>
              </a:rPr>
              <a:t>ти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  <a:r>
              <a:rPr lang="ru-RU" sz="1100" dirty="0" err="1">
                <a:solidFill>
                  <a:srgbClr val="002060"/>
                </a:solidFill>
                <a:latin typeface="Times New Roman"/>
                <a:ea typeface="Times New Roman"/>
              </a:rPr>
              <a:t>ти</a:t>
            </a:r>
            <a:r>
              <a:rPr lang="ru-RU" sz="1100" dirty="0">
                <a:solidFill>
                  <a:srgbClr val="002060"/>
                </a:solidFill>
                <a:latin typeface="Times New Roman"/>
                <a:ea typeface="Times New Roman"/>
              </a:rPr>
              <a:t>-та </a:t>
            </a:r>
          </a:p>
          <a:p>
            <a:pPr marL="25400" algn="just">
              <a:lnSpc>
                <a:spcPts val="1200"/>
              </a:lnSpc>
              <a:spcAft>
                <a:spcPts val="0"/>
              </a:spcAft>
              <a:tabLst>
                <a:tab pos="4415155" algn="r"/>
              </a:tabLst>
            </a:pPr>
            <a:r>
              <a:rPr lang="ru-RU" sz="1100" dirty="0">
                <a:latin typeface="Times New Roman"/>
                <a:ea typeface="Times New Roman"/>
              </a:rPr>
              <a:t>Как вариант -  ритмические рисунки выкладываем кружочками.</a:t>
            </a:r>
          </a:p>
          <a:p>
            <a:pPr marL="25400" algn="just">
              <a:lnSpc>
                <a:spcPts val="1200"/>
              </a:lnSpc>
              <a:spcAft>
                <a:spcPts val="0"/>
              </a:spcAft>
              <a:tabLst>
                <a:tab pos="4415155" algn="r"/>
              </a:tabLst>
            </a:pPr>
            <a:r>
              <a:rPr lang="ru-RU" sz="1100" dirty="0">
                <a:latin typeface="Times New Roman"/>
                <a:ea typeface="Times New Roman"/>
              </a:rPr>
              <a:t> </a:t>
            </a:r>
          </a:p>
          <a:p>
            <a:pPr marL="342900" lvl="0" indent="-342900" algn="just">
              <a:lnSpc>
                <a:spcPts val="1200"/>
              </a:lnSpc>
              <a:spcAft>
                <a:spcPts val="0"/>
              </a:spcAft>
              <a:buFont typeface="Symbol"/>
              <a:buChar char=""/>
              <a:tabLst>
                <a:tab pos="4415155" algn="r"/>
              </a:tabLst>
            </a:pPr>
            <a:r>
              <a:rPr lang="ru-RU" sz="1100" dirty="0">
                <a:latin typeface="Times New Roman"/>
                <a:ea typeface="Times New Roman"/>
              </a:rPr>
              <a:t>Хлопки заменяем игрой на ударных инструментах</a:t>
            </a:r>
          </a:p>
          <a:p>
            <a:pPr marL="482600" algn="just">
              <a:lnSpc>
                <a:spcPts val="1200"/>
              </a:lnSpc>
              <a:spcAft>
                <a:spcPts val="0"/>
              </a:spcAft>
              <a:tabLst>
                <a:tab pos="4415155" algn="r"/>
              </a:tabLst>
            </a:pPr>
            <a:r>
              <a:rPr lang="ru-RU" sz="1100" dirty="0">
                <a:latin typeface="Times New Roman"/>
                <a:ea typeface="Times New Roman"/>
              </a:rPr>
              <a:t> </a:t>
            </a:r>
          </a:p>
          <a:p>
            <a:pPr marL="342900" lvl="0" indent="-342900" algn="just">
              <a:lnSpc>
                <a:spcPts val="1200"/>
              </a:lnSpc>
              <a:spcAft>
                <a:spcPts val="0"/>
              </a:spcAft>
              <a:buFont typeface="Symbol"/>
              <a:buChar char=""/>
              <a:tabLst>
                <a:tab pos="4415155" algn="r"/>
              </a:tabLst>
            </a:pPr>
            <a:r>
              <a:rPr lang="ru-RU" sz="1100" dirty="0">
                <a:latin typeface="Times New Roman"/>
                <a:ea typeface="Times New Roman"/>
              </a:rPr>
              <a:t>Во втором полугодии можно проводить игру «Кому играть?»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25400" marR="241300" algn="just">
              <a:lnSpc>
                <a:spcPts val="1370"/>
              </a:lnSpc>
              <a:spcAft>
                <a:spcPts val="0"/>
              </a:spcAft>
            </a:pPr>
            <a:r>
              <a:rPr lang="ru-RU" sz="1100" dirty="0">
                <a:latin typeface="Times New Roman"/>
                <a:ea typeface="Times New Roman"/>
              </a:rPr>
              <a:t>. К нам на занятия "приходит" Матрёшка, которая пляшет на столе и отбивает ритмический рисунок. Дети должны хлопками или также на столе Матрёшкой повторить.</a:t>
            </a:r>
          </a:p>
          <a:p>
            <a:pPr marL="25400" marR="241300" algn="just">
              <a:lnSpc>
                <a:spcPts val="1370"/>
              </a:lnSpc>
              <a:spcAft>
                <a:spcPts val="0"/>
              </a:spcAft>
            </a:pPr>
            <a:r>
              <a:rPr lang="ru-RU" sz="1100" dirty="0">
                <a:latin typeface="Times New Roman"/>
                <a:ea typeface="Times New Roman"/>
              </a:rPr>
              <a:t> </a:t>
            </a:r>
          </a:p>
          <a:p>
            <a:pPr marL="342900" marR="241300" lvl="0" indent="-342900" algn="just">
              <a:lnSpc>
                <a:spcPts val="1370"/>
              </a:lnSpc>
              <a:spcAft>
                <a:spcPts val="0"/>
              </a:spcAft>
              <a:buFont typeface="Symbol"/>
              <a:buChar char=""/>
            </a:pPr>
            <a:r>
              <a:rPr lang="ru-RU" sz="1100" dirty="0">
                <a:latin typeface="Times New Roman"/>
                <a:ea typeface="Times New Roman"/>
              </a:rPr>
              <a:t>Ввожу «звучащие жесты»: ритмичное чередование хлопков, шлепков по коленям, притопов, ритмичный поворот ладоней.</a:t>
            </a:r>
          </a:p>
          <a:p>
            <a:pPr marL="342900" marR="241300" lvl="0" indent="-342900" algn="just">
              <a:lnSpc>
                <a:spcPts val="1370"/>
              </a:lnSpc>
              <a:spcAft>
                <a:spcPts val="0"/>
              </a:spcAft>
              <a:buFont typeface="Symbol"/>
              <a:buChar char=""/>
            </a:pPr>
            <a:r>
              <a:rPr lang="ru-RU" sz="1100" dirty="0">
                <a:latin typeface="Times New Roman"/>
                <a:ea typeface="Times New Roman"/>
              </a:rPr>
              <a:t>«Речевые упражнения» с ударными инструментами под музыку и без.</a:t>
            </a:r>
          </a:p>
          <a:p>
            <a:pPr marL="482600" marR="241300" algn="just">
              <a:lnSpc>
                <a:spcPts val="1370"/>
              </a:lnSpc>
              <a:spcAft>
                <a:spcPts val="0"/>
              </a:spcAft>
            </a:pPr>
            <a:r>
              <a:rPr lang="ru-RU" sz="1100" dirty="0" smtClean="0">
                <a:latin typeface="Times New Roman"/>
                <a:ea typeface="Times New Roman"/>
              </a:rPr>
              <a:t> </a:t>
            </a:r>
          </a:p>
          <a:p>
            <a:pPr marL="342900" marR="241300" lvl="0" indent="-342900" algn="just">
              <a:lnSpc>
                <a:spcPts val="1370"/>
              </a:lnSpc>
              <a:spcAft>
                <a:spcPts val="0"/>
              </a:spcAft>
              <a:buFont typeface="Symbol"/>
              <a:buChar char=""/>
            </a:pPr>
            <a:r>
              <a:rPr lang="ru-RU" sz="1100" dirty="0" smtClean="0">
                <a:latin typeface="Times New Roman"/>
                <a:ea typeface="Times New Roman"/>
              </a:rPr>
              <a:t>«РИТМИЧЕСКИЕ  МИНУТКИ» - подстраивать хлопки под звучащую музыку 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marL="342900" lvl="0" indent="-342900" algn="just">
              <a:lnSpc>
                <a:spcPts val="1370"/>
              </a:lnSpc>
              <a:spcAft>
                <a:spcPts val="0"/>
              </a:spcAft>
              <a:buFont typeface="Symbol"/>
              <a:buChar char=""/>
            </a:pPr>
            <a:r>
              <a:rPr lang="ru-RU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Детям нравится приветствие "Здравствуйте, ладошки" 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1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сл. и </a:t>
            </a:r>
            <a:r>
              <a:rPr lang="ru-RU" sz="10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муз.М.Картушиной</a:t>
            </a:r>
            <a:r>
              <a:rPr lang="ru-RU" sz="10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пение с движением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37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Ритмические игры «Калейдоскоп фигур», «Зоосад», «Мы идём, идём»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5400">
              <a:lnSpc>
                <a:spcPts val="1200"/>
              </a:lnSpc>
              <a:spcBef>
                <a:spcPts val="1200"/>
              </a:spcBef>
              <a:spcAft>
                <a:spcPts val="1075"/>
              </a:spcAft>
            </a:pPr>
            <a:endParaRPr lang="ru-RU" sz="11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460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632848" cy="529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СТАРШИЙ  ВОЗРАСТ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R="596900">
              <a:lnSpc>
                <a:spcPts val="1415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У детей  подготовительной  и  старшей  группы  усложняется  ритмический рисунок  в упражнениях  и  тексты, ускоряется  быстрота  реакции, совершенствуется  координация  движений</a:t>
            </a:r>
            <a:r>
              <a:rPr lang="ru-RU" sz="1400" dirty="0" smtClean="0">
                <a:latin typeface="Times New Roman"/>
                <a:ea typeface="Times New Roman"/>
              </a:rPr>
              <a:t>.</a:t>
            </a:r>
          </a:p>
          <a:p>
            <a:pPr marR="596900">
              <a:lnSpc>
                <a:spcPts val="1415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marR="596900">
              <a:lnSpc>
                <a:spcPts val="1415"/>
              </a:lnSpc>
              <a:spcAft>
                <a:spcPts val="0"/>
              </a:spcAft>
            </a:pP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Дети самостоятельно составляют  ритмические рисунки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По ритму узнают мелодию </a:t>
            </a:r>
            <a:r>
              <a:rPr lang="ru-RU" sz="14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попевки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Выполняют движения в ритме музыки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«Ритмические картинки»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«Музыкальный квадрат</a:t>
            </a:r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«Музыкальная дорожка»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Совершенствует  игру  в оркестре</a:t>
            </a:r>
          </a:p>
          <a:p>
            <a:pPr marR="596900" lvl="0">
              <a:lnSpc>
                <a:spcPts val="1415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    Игра «Кому играть»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Речевые упражнения  со «звучащими» жестами</a:t>
            </a:r>
            <a:endParaRPr lang="ru-RU" sz="1100" dirty="0">
              <a:latin typeface="Times New Roman"/>
              <a:ea typeface="Times New Roman"/>
            </a:endParaRPr>
          </a:p>
          <a:p>
            <a:pPr marR="596900">
              <a:lnSpc>
                <a:spcPts val="1415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pPr marR="596900">
              <a:lnSpc>
                <a:spcPts val="1415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Ритмические игры</a:t>
            </a:r>
            <a:endParaRPr lang="ru-RU" sz="1600" dirty="0">
              <a:latin typeface="Times New Roman"/>
              <a:ea typeface="Times New Roman"/>
            </a:endParaRPr>
          </a:p>
          <a:p>
            <a:pPr marR="596900">
              <a:lnSpc>
                <a:spcPts val="1415"/>
              </a:lnSpc>
              <a:spcAft>
                <a:spcPts val="0"/>
              </a:spcAft>
            </a:pPr>
            <a:r>
              <a:rPr lang="ru-RU" sz="1400" b="1" i="1" dirty="0">
                <a:latin typeface="Times New Roman"/>
                <a:ea typeface="Times New Roman"/>
              </a:rPr>
              <a:t> 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 «Калейдоскоп фигур» 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«Мы идём»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«Дирижёр»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«Всадники и упряжки»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«Ритмические кубики»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r>
              <a:rPr lang="ru-RU" sz="1400" i="1" dirty="0">
                <a:solidFill>
                  <a:srgbClr val="002060"/>
                </a:solidFill>
                <a:latin typeface="Times New Roman"/>
                <a:ea typeface="Times New Roman"/>
              </a:rPr>
              <a:t>«Игра с Гномом</a:t>
            </a:r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endParaRPr lang="ru-RU" sz="1400" i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endParaRPr lang="ru-RU" sz="1400" i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marR="596900" lvl="0" indent="-342900">
              <a:lnSpc>
                <a:spcPts val="1415"/>
              </a:lnSpc>
              <a:spcAft>
                <a:spcPts val="0"/>
              </a:spcAft>
              <a:buFont typeface="Symbol"/>
              <a:buChar char=""/>
            </a:pPr>
            <a:endParaRPr lang="ru-R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60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01242"/>
            <a:ext cx="5932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just">
              <a:lnSpc>
                <a:spcPts val="137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"Мы </a:t>
            </a:r>
            <a:r>
              <a:rPr lang="ru-RU" sz="14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идём, идём"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5400" algn="just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двигаются по кругу топающим шагом и говорят: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70510" algn="just">
              <a:lnSpc>
                <a:spcPts val="137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Мы идём, идём, идём,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70510" marR="165100">
              <a:lnSpc>
                <a:spcPts val="1370"/>
              </a:lnSpc>
              <a:spcAft>
                <a:spcPts val="0"/>
              </a:spcAft>
              <a:tabLst>
                <a:tab pos="2232025" algn="ctr"/>
                <a:tab pos="2973070" algn="ctr"/>
                <a:tab pos="3384550" algn="r"/>
                <a:tab pos="3539490" algn="ctr"/>
              </a:tabLst>
            </a:pPr>
            <a:r>
              <a:rPr lang="ru-RU" sz="1200" i="1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А устанем - отдохнём,</a:t>
            </a:r>
            <a:r>
              <a:rPr lang="ru-RU" sz="1200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  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останавливаются лицом в круг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70510" marR="165100">
              <a:lnSpc>
                <a:spcPts val="1370"/>
              </a:lnSpc>
              <a:spcAft>
                <a:spcPts val="0"/>
              </a:spcAft>
              <a:tabLst>
                <a:tab pos="2232025" algn="ctr"/>
                <a:tab pos="2973070" algn="ctr"/>
                <a:tab pos="3384550" algn="r"/>
                <a:tab pos="3539490" algn="ctr"/>
              </a:tabLst>
            </a:pPr>
            <a:r>
              <a:rPr lang="ru-RU" sz="1200" dirty="0">
                <a:solidFill>
                  <a:srgbClr val="000000"/>
                </a:solidFill>
                <a:latin typeface="Monotype Corsiva"/>
                <a:ea typeface="Times New Roman"/>
                <a:cs typeface="Times New Roman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Поглядим по сторонам:</a:t>
            </a:r>
            <a:r>
              <a:rPr lang="ru-RU" sz="1200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	             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прикладывают  	ладонь ко лбу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70510" algn="just">
              <a:lnSpc>
                <a:spcPts val="137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Monotype Corsiva"/>
                <a:ea typeface="Times New Roman"/>
                <a:cs typeface="Times New Roman"/>
              </a:rPr>
              <a:t>Кто из сказки выйдет к нам</a:t>
            </a: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ритмичные хлопки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70510" algn="just">
              <a:lnSpc>
                <a:spcPts val="137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5400" marR="165100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окончанием фразы ребёнок, который вспомнил сказочного героя, выходит в центр круга, прохлопывает его название, все слушают, затем повторяют.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marL="25400" marR="165100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изображения ритмического рисунка можно использовать деревянные ложки 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Варианты тем: "кто из леса выйдет к нам”, "кто из грядки выйдет к нам", "вот игрушки вышли к нам", кто навстречу выйдет к нам"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6396" y="3717031"/>
            <a:ext cx="7062539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«Кому играть?»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/>
                <a:ea typeface="Calibri"/>
                <a:cs typeface="Times New Roman"/>
              </a:rPr>
              <a:t>Цель игры:  научить детей концентрировать внимание, обучение игре в оркестре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i="1" dirty="0">
                <a:latin typeface="Times New Roman"/>
                <a:ea typeface="Calibri"/>
                <a:cs typeface="Times New Roman"/>
              </a:rPr>
              <a:t>Задачи: развитие чувства ритма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Ход игры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Дети делятся на группы: 1 – бубны, 2 – ложки, 3 – треугольники и т.д.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На фланелеграфе музыкальный руководитель выкладывает любой ритмический рисунок.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(как вариант – это делает кто-нибудь из детей, по желанию)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Музыкальный руководитель показывает карточку с изображением музыкального инструмента .Играет группа с соответствующими инструментами. Менять карточки надо без остановок. Дети вовремя должны вступить в игру.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Когда ритм усвоен, карточки менять может ребёнок, а музыкальный руководитель играет ритмичную мелодию.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Как вариант – игра под фонограмму 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59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РИТМИЧЕСКИЕ   ИГРЫ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959" y="404664"/>
            <a:ext cx="79928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ts val="1370"/>
              </a:lnSpc>
              <a:spcAft>
                <a:spcPts val="0"/>
              </a:spcAft>
            </a:pPr>
            <a:r>
              <a:rPr lang="ru-RU" sz="1200" b="1" i="1" dirty="0">
                <a:latin typeface="Times New Roman"/>
                <a:ea typeface="Times New Roman"/>
              </a:rPr>
              <a:t>’</a:t>
            </a:r>
            <a:r>
              <a:rPr lang="ru-RU" sz="1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’Калейдоскоп фигур"</a:t>
            </a:r>
          </a:p>
          <a:p>
            <a:pPr marL="12700" marR="1003300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Педагог показывает различные картинки схем фигур человека, дети должны встать по схеме.</a:t>
            </a:r>
          </a:p>
          <a:p>
            <a:pPr marL="12700" algn="just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Показ проводится ритмично в одном темпе:</a:t>
            </a:r>
          </a:p>
          <a:p>
            <a:pPr marL="12700" algn="just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"Раз" - показ картинки, дети встали по схеме.</a:t>
            </a:r>
          </a:p>
          <a:p>
            <a:pPr marL="12700" marR="490855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"Два" - картинка убирается, дети принимают исходное положение, расслабляются. Показ второй картинки - «раз-два» и т.д.</a:t>
            </a:r>
          </a:p>
          <a:p>
            <a:pPr marL="12700" marR="177800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В старшей и подготовительной группе упражнение можно проводить под музыку. Когда дети осваивают упражнение, показ картинок можно поручить солистам. Это упражнение очень развивает слуховое и зрительное внимание.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947" y="2266955"/>
            <a:ext cx="7992888" cy="64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77800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"Музыкальный квадрат"</a:t>
            </a:r>
            <a:endParaRPr lang="ru-RU" sz="12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r>
              <a:rPr lang="ru-RU" sz="1200" dirty="0">
                <a:solidFill>
                  <a:srgbClr val="000000"/>
                </a:solidFill>
                <a:latin typeface="Courier New"/>
                <a:ea typeface="Courier New"/>
              </a:rPr>
              <a:t>Используется четыре любых "звучащих" жеста, например: хлопок, притоп, щелчок, показ ладони. Сначала по счёту: 1,2,3,4, затем под музыку, например "Коробейники"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959" y="2908156"/>
            <a:ext cx="777686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77800">
              <a:lnSpc>
                <a:spcPts val="1370"/>
              </a:lnSpc>
              <a:spcAft>
                <a:spcPts val="0"/>
              </a:spcAft>
            </a:pPr>
            <a:endParaRPr lang="ru-RU" sz="1200" b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12700" marR="177800">
              <a:lnSpc>
                <a:spcPts val="137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ru-RU"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’Ритмические картинки”</a:t>
            </a:r>
            <a:endParaRPr lang="ru-RU" sz="12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12700" algn="just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Дети прохлопывают ритм четверостишья.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562827"/>
            <a:ext cx="8190656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939800">
              <a:lnSpc>
                <a:spcPts val="1345"/>
              </a:lnSpc>
              <a:spcAft>
                <a:spcPts val="0"/>
              </a:spcAft>
            </a:pPr>
            <a:endParaRPr lang="ru-RU" sz="1200" b="1" i="1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5400" marR="939800">
              <a:lnSpc>
                <a:spcPts val="1345"/>
              </a:lnSpc>
              <a:spcAft>
                <a:spcPts val="0"/>
              </a:spcAft>
            </a:pPr>
            <a:endParaRPr lang="ru-RU" sz="12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5400" marR="939800">
              <a:lnSpc>
                <a:spcPts val="1345"/>
              </a:lnSpc>
              <a:spcAft>
                <a:spcPts val="0"/>
              </a:spcAft>
            </a:pPr>
            <a:r>
              <a:rPr lang="ru-RU" sz="1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Игра </a:t>
            </a:r>
            <a:r>
              <a:rPr lang="ru-RU" sz="12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"Зоосад”</a:t>
            </a:r>
            <a:endParaRPr lang="ru-RU" sz="1200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5400" marR="355600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Дети стоят по кругу, в кругу на полу разложены картинки животных, птиц, насекомых.</a:t>
            </a:r>
          </a:p>
          <a:p>
            <a:pPr marL="25400">
              <a:lnSpc>
                <a:spcPts val="137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Дети двигаются и говорят текст в ритме шага:</a:t>
            </a:r>
          </a:p>
          <a:p>
            <a:pPr marL="25400">
              <a:lnSpc>
                <a:spcPts val="137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Мы идём по зоосаду,</a:t>
            </a:r>
          </a:p>
          <a:p>
            <a:pPr marL="25400">
              <a:lnSpc>
                <a:spcPts val="137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Птиц, зверей увидеть рады.</a:t>
            </a:r>
          </a:p>
          <a:p>
            <a:pPr marL="25400" marR="355600">
              <a:lnSpc>
                <a:spcPts val="1370"/>
              </a:lnSpc>
              <a:spcAft>
                <a:spcPts val="0"/>
              </a:spcAft>
            </a:pPr>
            <a:r>
              <a:rPr lang="ru-RU" sz="1200" i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Посмотрите, там и тут </a:t>
            </a:r>
            <a:endParaRPr lang="ru-RU" sz="1200" i="1" dirty="0" smtClean="0">
              <a:solidFill>
                <a:srgbClr val="002060"/>
              </a:solidFill>
              <a:latin typeface="Monotype Corsiva" pitchFamily="66" charset="0"/>
              <a:ea typeface="Times New Roman"/>
            </a:endParaRPr>
          </a:p>
          <a:p>
            <a:pPr marL="25400" marR="355600">
              <a:lnSpc>
                <a:spcPts val="1370"/>
              </a:lnSpc>
              <a:spcAft>
                <a:spcPts val="0"/>
              </a:spcAft>
            </a:pPr>
            <a:r>
              <a:rPr lang="ru-RU" sz="1200" i="1" dirty="0" smtClean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Нас </a:t>
            </a:r>
            <a:r>
              <a:rPr lang="ru-RU" sz="1200" i="1" dirty="0">
                <a:solidFill>
                  <a:srgbClr val="002060"/>
                </a:solidFill>
                <a:latin typeface="Monotype Corsiva" pitchFamily="66" charset="0"/>
                <a:ea typeface="Times New Roman"/>
              </a:rPr>
              <a:t>к себе они зовут.</a:t>
            </a:r>
          </a:p>
          <a:p>
            <a:pPr marL="25400" marR="165100">
              <a:lnSpc>
                <a:spcPts val="1370"/>
              </a:lnSpc>
              <a:spcAft>
                <a:spcPts val="1335"/>
              </a:spcAft>
            </a:pPr>
            <a:r>
              <a:rPr lang="ru-RU" sz="1200" dirty="0">
                <a:latin typeface="Times New Roman"/>
                <a:ea typeface="Times New Roman"/>
              </a:rPr>
              <a:t>Затем бегают под музыку врассыпную, не наступая на картинку. По окончании музыки останавливаются у ближайшей к себе картинки, по очереди прохлопывают ритмический рисунок названия животного или птицы.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9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624</TotalTime>
  <Words>759</Words>
  <Application>Microsoft Office PowerPoint</Application>
  <PresentationFormat>Экран (4:3)</PresentationFormat>
  <Paragraphs>187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32</cp:revision>
  <dcterms:created xsi:type="dcterms:W3CDTF">2013-02-09T19:07:26Z</dcterms:created>
  <dcterms:modified xsi:type="dcterms:W3CDTF">2013-05-18T10:06:36Z</dcterms:modified>
</cp:coreProperties>
</file>