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7" r:id="rId2"/>
    <p:sldMasterId id="2147483709" r:id="rId3"/>
  </p:sldMasterIdLst>
  <p:notesMasterIdLst>
    <p:notesMasterId r:id="rId33"/>
  </p:notesMasterIdLst>
  <p:sldIdLst>
    <p:sldId id="256" r:id="rId4"/>
    <p:sldId id="260" r:id="rId5"/>
    <p:sldId id="262" r:id="rId6"/>
    <p:sldId id="263" r:id="rId7"/>
    <p:sldId id="264" r:id="rId8"/>
    <p:sldId id="258" r:id="rId9"/>
    <p:sldId id="265" r:id="rId10"/>
    <p:sldId id="266" r:id="rId11"/>
    <p:sldId id="267" r:id="rId12"/>
    <p:sldId id="284" r:id="rId13"/>
    <p:sldId id="286" r:id="rId14"/>
    <p:sldId id="259" r:id="rId15"/>
    <p:sldId id="257" r:id="rId16"/>
    <p:sldId id="285" r:id="rId17"/>
    <p:sldId id="271" r:id="rId18"/>
    <p:sldId id="268" r:id="rId19"/>
    <p:sldId id="272" r:id="rId20"/>
    <p:sldId id="269" r:id="rId21"/>
    <p:sldId id="270" r:id="rId22"/>
    <p:sldId id="274" r:id="rId23"/>
    <p:sldId id="275" r:id="rId24"/>
    <p:sldId id="276" r:id="rId25"/>
    <p:sldId id="277" r:id="rId26"/>
    <p:sldId id="283" r:id="rId27"/>
    <p:sldId id="278" r:id="rId28"/>
    <p:sldId id="279" r:id="rId29"/>
    <p:sldId id="281" r:id="rId30"/>
    <p:sldId id="282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60"/>
  </p:normalViewPr>
  <p:slideViewPr>
    <p:cSldViewPr>
      <p:cViewPr varScale="1">
        <p:scale>
          <a:sx n="74" d="100"/>
          <a:sy n="74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78FE-383D-4CED-A57B-6FE448B79B95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D1E10-49B4-4D86-A44F-C1AFB93AD8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99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681913" cy="152349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Развитие  речи детей</a:t>
            </a:r>
            <a:r>
              <a:rPr lang="en-US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через использование презентаций по лексическим темам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956551" cy="20574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учитель-логопед высшей кв.кат.</a:t>
            </a:r>
          </a:p>
          <a:p>
            <a:pPr algn="r"/>
            <a:r>
              <a:rPr lang="ru-RU" u="sng" dirty="0" smtClean="0"/>
              <a:t>Филина Л.А.</a:t>
            </a:r>
            <a:endParaRPr lang="en-US" u="sng" dirty="0" smtClean="0"/>
          </a:p>
          <a:p>
            <a:pPr algn="r"/>
            <a:r>
              <a:rPr lang="ru-RU" dirty="0" smtClean="0"/>
              <a:t>Воспитатель 2 </a:t>
            </a:r>
            <a:r>
              <a:rPr lang="ru-RU" dirty="0" err="1" smtClean="0"/>
              <a:t>кв.кат</a:t>
            </a:r>
            <a:r>
              <a:rPr lang="ru-RU" dirty="0" smtClean="0"/>
              <a:t>.</a:t>
            </a:r>
          </a:p>
          <a:p>
            <a:pPr algn="r"/>
            <a:r>
              <a:rPr lang="ru-RU" u="sng" dirty="0" smtClean="0"/>
              <a:t>Крылова М.Я.</a:t>
            </a:r>
            <a:endParaRPr lang="en-US" u="sng" dirty="0" smtClean="0"/>
          </a:p>
          <a:p>
            <a:pPr algn="r"/>
            <a:endParaRPr lang="en-US" sz="2600" dirty="0" smtClean="0"/>
          </a:p>
          <a:p>
            <a:pPr algn="r"/>
            <a:r>
              <a:rPr lang="ru-RU" sz="2600" dirty="0" smtClean="0"/>
              <a:t>МАДОУ</a:t>
            </a:r>
            <a:r>
              <a:rPr lang="en-US" sz="2600" dirty="0" smtClean="0"/>
              <a:t> </a:t>
            </a:r>
            <a:r>
              <a:rPr lang="ru-RU" sz="2600" dirty="0" smtClean="0"/>
              <a:t>детский сад </a:t>
            </a:r>
          </a:p>
          <a:p>
            <a:pPr algn="r"/>
            <a:r>
              <a:rPr lang="ru-RU" sz="2600" dirty="0" smtClean="0"/>
              <a:t>комбинированного вида </a:t>
            </a:r>
          </a:p>
          <a:p>
            <a:pPr algn="r"/>
            <a:r>
              <a:rPr lang="ru-RU" sz="2600" dirty="0" smtClean="0"/>
              <a:t>№ 25  «Калинка»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09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12824"/>
            <a:ext cx="7309907" cy="548243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50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8382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Презентации по теме «Фрукты»:</a:t>
            </a:r>
            <a:endParaRPr lang="ru-RU" dirty="0"/>
          </a:p>
        </p:txBody>
      </p:sp>
      <p:pic>
        <p:nvPicPr>
          <p:cNvPr id="4" name="Содержимое 3" descr="IMG_47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66800"/>
            <a:ext cx="7767107" cy="5539581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dirty="0" smtClean="0"/>
              <a:t>Чья презентация понравилась больше?</a:t>
            </a:r>
            <a:endParaRPr lang="ru-RU" dirty="0"/>
          </a:p>
        </p:txBody>
      </p:sp>
      <p:pic>
        <p:nvPicPr>
          <p:cNvPr id="4" name="Содержимое 3" descr="IMG_474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412874"/>
            <a:ext cx="7970307" cy="5120481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dirty="0" smtClean="0"/>
              <a:t>Чья презентация понравилась больше?</a:t>
            </a:r>
            <a:endParaRPr lang="ru-RU" dirty="0"/>
          </a:p>
        </p:txBody>
      </p:sp>
      <p:pic>
        <p:nvPicPr>
          <p:cNvPr id="4" name="Содержимое 3" descr="IMG_474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9" y="1412874"/>
            <a:ext cx="6827308" cy="5120481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58850"/>
            <a:r>
              <a:rPr lang="ru-RU" dirty="0" smtClean="0"/>
              <a:t>С чего мы начинали:</a:t>
            </a:r>
            <a:endParaRPr lang="ru-RU" dirty="0"/>
          </a:p>
        </p:txBody>
      </p:sp>
      <p:pic>
        <p:nvPicPr>
          <p:cNvPr id="4" name="Содержимое 3" descr="IMG_47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244564"/>
            <a:ext cx="5181600" cy="3384835"/>
          </a:xfrm>
          <a:effectLst>
            <a:softEdge rad="63500"/>
          </a:effectLst>
        </p:spPr>
      </p:pic>
      <p:pic>
        <p:nvPicPr>
          <p:cNvPr id="5" name="Содержимое 3" descr="IMG_47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00"/>
            <a:ext cx="3892250" cy="44958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Помощь родителей</a:t>
            </a:r>
            <a:endParaRPr lang="ru-RU" dirty="0"/>
          </a:p>
        </p:txBody>
      </p:sp>
      <p:pic>
        <p:nvPicPr>
          <p:cNvPr id="5" name="Рисунок 4" descr="IMG_47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05854"/>
            <a:ext cx="8625396" cy="590002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0047890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838200"/>
            <a:ext cx="3886200" cy="5638800"/>
          </a:xfrm>
        </p:spPr>
      </p:pic>
      <p:sp>
        <p:nvSpPr>
          <p:cNvPr id="7" name="TextBox 6"/>
          <p:cNvSpPr txBox="1"/>
          <p:nvPr/>
        </p:nvSpPr>
        <p:spPr>
          <a:xfrm>
            <a:off x="228600" y="1371600"/>
            <a:ext cx="358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Схемы рассказов отражают основные свойства объектов (цвет, форма, величина, материал, действия ребенка с объектами и др.)</a:t>
            </a: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473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38200"/>
            <a:ext cx="8534399" cy="57150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взрослых и детей:</a:t>
            </a:r>
            <a:endParaRPr lang="ru-RU" dirty="0"/>
          </a:p>
        </p:txBody>
      </p:sp>
      <p:pic>
        <p:nvPicPr>
          <p:cNvPr id="4" name="Содержимое 3" descr="IMG_473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14400"/>
            <a:ext cx="8458200" cy="5886451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22159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Речь – это не только средство общения, но и орудие мышления, творчества, носитель памяти, информации, средство самопознания, саморазвития, т.е. полиморфная деятельность.</a:t>
            </a:r>
            <a:endParaRPr lang="ru-RU" dirty="0"/>
          </a:p>
        </p:txBody>
      </p:sp>
      <p:pic>
        <p:nvPicPr>
          <p:cNvPr id="7" name="Рисунок 6" descr="IMG_47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238500"/>
            <a:ext cx="4343400" cy="325755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Творчество взрослых и детей:</a:t>
            </a:r>
          </a:p>
        </p:txBody>
      </p:sp>
      <p:pic>
        <p:nvPicPr>
          <p:cNvPr id="4" name="Содержимое 3" descr="IMG_47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38200"/>
            <a:ext cx="8458200" cy="57912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Творчество взрослых и детей:</a:t>
            </a:r>
          </a:p>
        </p:txBody>
      </p:sp>
      <p:pic>
        <p:nvPicPr>
          <p:cNvPr id="4" name="Содержимое 3" descr="IMG_473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30278"/>
            <a:ext cx="8305800" cy="5657847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Творчество взрослых и детей:</a:t>
            </a:r>
          </a:p>
        </p:txBody>
      </p:sp>
      <p:pic>
        <p:nvPicPr>
          <p:cNvPr id="4" name="Содержимое 3" descr="IMG_473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4400"/>
            <a:ext cx="8915400" cy="5638005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Шутка на минутку</a:t>
            </a:r>
            <a:endParaRPr lang="ru-RU" dirty="0"/>
          </a:p>
        </p:txBody>
      </p:sp>
      <p:pic>
        <p:nvPicPr>
          <p:cNvPr id="4" name="Содержимое 3" descr="IMG_474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14400"/>
            <a:ext cx="8382000" cy="5672931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Шутка на минутку</a:t>
            </a:r>
            <a:endParaRPr lang="ru-RU" dirty="0"/>
          </a:p>
        </p:txBody>
      </p:sp>
      <p:pic>
        <p:nvPicPr>
          <p:cNvPr id="6" name="Содержимое 5" descr="IMG_510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762000"/>
            <a:ext cx="5045273" cy="59436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13295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Пересказ – испытанное средство для развития связной речи в смысловом, грамматическом и лексическом отношении</a:t>
            </a:r>
            <a:endParaRPr lang="ru-RU" dirty="0"/>
          </a:p>
        </p:txBody>
      </p:sp>
      <p:pic>
        <p:nvPicPr>
          <p:cNvPr id="5" name="Рисунок 4" descr="IMG_47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109004"/>
            <a:ext cx="7162800" cy="476008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474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90232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329595"/>
          </a:xfrm>
        </p:spPr>
        <p:txBody>
          <a:bodyPr/>
          <a:lstStyle/>
          <a:p>
            <a:pPr algn="ctr"/>
            <a:r>
              <a:rPr lang="ru-RU" dirty="0"/>
              <a:t>Что мы советуем не упустить педагогу и родителю?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61358"/>
          </a:xfrm>
        </p:spPr>
        <p:txBody>
          <a:bodyPr/>
          <a:lstStyle/>
          <a:p>
            <a:pPr lvl="0"/>
            <a:r>
              <a:rPr lang="ru-RU" sz="2600" dirty="0" smtClean="0"/>
              <a:t>Понимание недостаточности знаний ребенка и наличия некоторых трудностей</a:t>
            </a:r>
          </a:p>
          <a:p>
            <a:pPr lvl="0"/>
            <a:r>
              <a:rPr lang="ru-RU" sz="2600" dirty="0" smtClean="0"/>
              <a:t>Настрой на общение, а не на поучение</a:t>
            </a:r>
          </a:p>
          <a:p>
            <a:pPr lvl="0"/>
            <a:r>
              <a:rPr lang="ru-RU" sz="2600" dirty="0" smtClean="0"/>
              <a:t>Стремление к эмоциональному контакту с ребенком</a:t>
            </a:r>
          </a:p>
          <a:p>
            <a:pPr lvl="0"/>
            <a:r>
              <a:rPr lang="ru-RU" sz="2600" dirty="0" smtClean="0"/>
              <a:t>Заинтересованная манера общения</a:t>
            </a:r>
          </a:p>
          <a:p>
            <a:pPr lvl="0"/>
            <a:r>
              <a:rPr lang="ru-RU" sz="2600" dirty="0" smtClean="0"/>
              <a:t>Готовность принять и обсудить любые ответы и решения</a:t>
            </a:r>
          </a:p>
          <a:p>
            <a:pPr lvl="0"/>
            <a:r>
              <a:rPr lang="ru-RU" sz="2600" dirty="0" smtClean="0"/>
              <a:t>Желание играть</a:t>
            </a:r>
          </a:p>
          <a:p>
            <a:pPr lvl="0"/>
            <a:r>
              <a:rPr lang="ru-RU" sz="2600" dirty="0" smtClean="0"/>
              <a:t>Терпение</a:t>
            </a:r>
          </a:p>
          <a:p>
            <a:pPr lvl="0"/>
            <a:r>
              <a:rPr lang="ru-RU" sz="2600" dirty="0" smtClean="0"/>
              <a:t>Сотворчество</a:t>
            </a:r>
          </a:p>
          <a:p>
            <a:r>
              <a:rPr lang="ru-RU" sz="2600" dirty="0" smtClean="0"/>
              <a:t>Артистизм, умение перевоплощаться, импровизировать. </a:t>
            </a:r>
            <a:endParaRPr lang="ru-RU" sz="26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7727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Ф.А. Сохин: «… в старшем дошкольном возрасте заканчивается первый “университет”, но ребенок занимается сразу на всех “факультетах”»</a:t>
            </a:r>
            <a:endParaRPr lang="ru-RU" dirty="0"/>
          </a:p>
        </p:txBody>
      </p:sp>
      <p:pic>
        <p:nvPicPr>
          <p:cNvPr id="4" name="Рисунок 3" descr="x_de7364c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4809"/>
            <a:ext cx="2438400" cy="2402066"/>
          </a:xfrm>
          <a:prstGeom prst="rect">
            <a:avLst/>
          </a:prstGeom>
        </p:spPr>
      </p:pic>
      <p:pic>
        <p:nvPicPr>
          <p:cNvPr id="5" name="Рисунок 4" descr="IMG_50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1893" y="2743200"/>
            <a:ext cx="5693508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315200" cy="747897"/>
          </a:xfrm>
        </p:spPr>
        <p:txBody>
          <a:bodyPr/>
          <a:lstStyle/>
          <a:p>
            <a:pPr algn="ctr"/>
            <a:r>
              <a:rPr lang="ru-RU" sz="5400" dirty="0" smtClean="0"/>
              <a:t>Благодарю за внимание!</a:t>
            </a:r>
            <a:endParaRPr lang="ru-RU" sz="5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534400" cy="2659190"/>
          </a:xfrm>
        </p:spPr>
        <p:txBody>
          <a:bodyPr/>
          <a:lstStyle/>
          <a:p>
            <a:pPr algn="ctr"/>
            <a:r>
              <a:rPr lang="ru-RU" dirty="0"/>
              <a:t>К.Д. Ушинский 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Дайте </a:t>
            </a:r>
            <a:r>
              <a:rPr lang="ru-RU" dirty="0" smtClean="0"/>
              <a:t>ребёнку </a:t>
            </a:r>
            <a:r>
              <a:rPr lang="ru-RU" dirty="0"/>
              <a:t>картинку, и он заговорит»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MG_47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5146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7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05000"/>
            <a:ext cx="4495800" cy="33718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презентаций: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914400"/>
            <a:ext cx="5562600" cy="4979825"/>
          </a:xfrm>
        </p:spPr>
        <p:txBody>
          <a:bodyPr/>
          <a:lstStyle/>
          <a:p>
            <a:pPr lvl="0"/>
            <a:r>
              <a:rPr lang="ru-RU" dirty="0" smtClean="0"/>
              <a:t>Упражнение в наблюдательности</a:t>
            </a:r>
            <a:endParaRPr lang="ru-RU" sz="2400" dirty="0" smtClean="0"/>
          </a:p>
          <a:p>
            <a:pPr lvl="0"/>
            <a:r>
              <a:rPr lang="ru-RU" dirty="0" smtClean="0"/>
              <a:t>Совершенствование психических процессов:</a:t>
            </a:r>
            <a:endParaRPr lang="ru-RU" sz="2400" dirty="0" smtClean="0"/>
          </a:p>
          <a:p>
            <a:pPr lvl="1"/>
            <a:r>
              <a:rPr lang="ru-RU" dirty="0" smtClean="0"/>
              <a:t>Мышления</a:t>
            </a:r>
            <a:endParaRPr lang="ru-RU" sz="2000" dirty="0" smtClean="0"/>
          </a:p>
          <a:p>
            <a:pPr lvl="1"/>
            <a:r>
              <a:rPr lang="ru-RU" dirty="0" smtClean="0"/>
              <a:t>Воображения</a:t>
            </a:r>
            <a:endParaRPr lang="ru-RU" sz="2000" dirty="0" smtClean="0"/>
          </a:p>
          <a:p>
            <a:pPr lvl="1"/>
            <a:r>
              <a:rPr lang="ru-RU" dirty="0" smtClean="0"/>
              <a:t>Внимания</a:t>
            </a:r>
            <a:endParaRPr lang="ru-RU" sz="2000" dirty="0" smtClean="0"/>
          </a:p>
          <a:p>
            <a:pPr lvl="1"/>
            <a:r>
              <a:rPr lang="ru-RU" dirty="0" smtClean="0"/>
              <a:t>Памяти</a:t>
            </a:r>
            <a:endParaRPr lang="ru-RU" sz="2000" dirty="0" smtClean="0"/>
          </a:p>
          <a:p>
            <a:pPr lvl="1"/>
            <a:r>
              <a:rPr lang="ru-RU" dirty="0" smtClean="0"/>
              <a:t>Восприятия</a:t>
            </a:r>
            <a:endParaRPr lang="ru-RU" sz="2000" dirty="0" smtClean="0"/>
          </a:p>
          <a:p>
            <a:pPr lvl="0"/>
            <a:r>
              <a:rPr lang="ru-RU" dirty="0" smtClean="0"/>
              <a:t>Пополнение запаса знаний и сведений</a:t>
            </a:r>
            <a:endParaRPr lang="ru-RU" sz="2400" dirty="0" smtClean="0"/>
          </a:p>
          <a:p>
            <a:pPr lvl="0"/>
            <a:r>
              <a:rPr lang="ru-RU" dirty="0" smtClean="0"/>
              <a:t>Развитие речи.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47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85800"/>
            <a:ext cx="7721600" cy="57912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47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914400"/>
            <a:ext cx="6285992" cy="560626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Схемы рассказов: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38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00"/>
            <a:ext cx="4876800" cy="3657600"/>
          </a:xfrm>
          <a:prstGeom prst="rect">
            <a:avLst/>
          </a:prstGeom>
        </p:spPr>
      </p:pic>
      <p:pic>
        <p:nvPicPr>
          <p:cNvPr id="5" name="Рисунок 4" descr="IMG_38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990850"/>
            <a:ext cx="4419600" cy="386715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Схемы рассказов: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38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3175000"/>
            <a:ext cx="4486060" cy="3683000"/>
          </a:xfrm>
          <a:prstGeom prst="rect">
            <a:avLst/>
          </a:prstGeom>
        </p:spPr>
      </p:pic>
      <p:pic>
        <p:nvPicPr>
          <p:cNvPr id="5" name="Рисунок 4" descr="IMG_38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4572000" cy="3581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Схемы рассказов: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38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267200" cy="5486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_38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0743" y="1752600"/>
            <a:ext cx="4833257" cy="3505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2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Тема32</Template>
  <TotalTime>218</TotalTime>
  <Words>235</Words>
  <Application>Microsoft Office PowerPoint</Application>
  <PresentationFormat>Экран (4:3)</PresentationFormat>
  <Paragraphs>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Тема32</vt:lpstr>
      <vt:lpstr>Белый текст и шрифт Courier для слайдов с кодом</vt:lpstr>
      <vt:lpstr>1_Белый текст и шрифт Courier для слайдов с кодом</vt:lpstr>
      <vt:lpstr>Развитие  речи детей  через использование презентаций по лексическим темам</vt:lpstr>
      <vt:lpstr>Презентация PowerPoint</vt:lpstr>
      <vt:lpstr>К.Д. Ушинский :  «Дайте ребёнку картинку, и он заговорит» </vt:lpstr>
      <vt:lpstr>Задачи презентаций:</vt:lpstr>
      <vt:lpstr>Презентация PowerPoint</vt:lpstr>
      <vt:lpstr>Презентация PowerPoint</vt:lpstr>
      <vt:lpstr>Схемы рассказов:</vt:lpstr>
      <vt:lpstr>Схемы рассказов:</vt:lpstr>
      <vt:lpstr>Схемы рассказов:</vt:lpstr>
      <vt:lpstr>Презентация PowerPoint</vt:lpstr>
      <vt:lpstr>Презентация PowerPoint</vt:lpstr>
      <vt:lpstr>Презентации по теме «Фрукты»:</vt:lpstr>
      <vt:lpstr>Чья презентация понравилась больше?</vt:lpstr>
      <vt:lpstr>Чья презентация понравилась больше?</vt:lpstr>
      <vt:lpstr>С чего мы начинали:</vt:lpstr>
      <vt:lpstr>Помощь родителей</vt:lpstr>
      <vt:lpstr>Презентация PowerPoint</vt:lpstr>
      <vt:lpstr>Презентация PowerPoint</vt:lpstr>
      <vt:lpstr>Творчество взрослых и детей:</vt:lpstr>
      <vt:lpstr>Творчество взрослых и детей:</vt:lpstr>
      <vt:lpstr>Творчество взрослых и детей:</vt:lpstr>
      <vt:lpstr>Творчество взрослых и детей:</vt:lpstr>
      <vt:lpstr>Шутка на минутку</vt:lpstr>
      <vt:lpstr>Шутка на минутку</vt:lpstr>
      <vt:lpstr>Презентация PowerPoint</vt:lpstr>
      <vt:lpstr>Презентация PowerPoint</vt:lpstr>
      <vt:lpstr>Что мы советуем не упустить педагогу и родителю?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речи детей через использование презентаций по лексическим темам</dc:title>
  <dc:creator>Asus</dc:creator>
  <cp:lastModifiedBy>Asus</cp:lastModifiedBy>
  <cp:revision>37</cp:revision>
  <dcterms:modified xsi:type="dcterms:W3CDTF">2015-01-28T20:15:05Z</dcterms:modified>
</cp:coreProperties>
</file>