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4798-11F6-4231-AD9B-A92FDCEFBD8C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B63B-A949-41A6-95EE-4F62967D1B8A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4798-11F6-4231-AD9B-A92FDCEFBD8C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B63B-A949-41A6-95EE-4F62967D1B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4798-11F6-4231-AD9B-A92FDCEFBD8C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B63B-A949-41A6-95EE-4F62967D1B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4798-11F6-4231-AD9B-A92FDCEFBD8C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B63B-A949-41A6-95EE-4F62967D1B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4798-11F6-4231-AD9B-A92FDCEFBD8C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B63B-A949-41A6-95EE-4F62967D1B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4798-11F6-4231-AD9B-A92FDCEFBD8C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B63B-A949-41A6-95EE-4F62967D1B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4798-11F6-4231-AD9B-A92FDCEFBD8C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B63B-A949-41A6-95EE-4F62967D1B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4798-11F6-4231-AD9B-A92FDCEFBD8C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B63B-A949-41A6-95EE-4F62967D1B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4798-11F6-4231-AD9B-A92FDCEFBD8C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B63B-A949-41A6-95EE-4F62967D1B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4798-11F6-4231-AD9B-A92FDCEFBD8C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B63B-A949-41A6-95EE-4F62967D1B8A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4798-11F6-4231-AD9B-A92FDCEFBD8C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B63B-A949-41A6-95EE-4F62967D1B8A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5484798-11F6-4231-AD9B-A92FDCEFBD8C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05DB63B-A949-41A6-95EE-4F62967D1B8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6916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n w="3175">
                  <a:solidFill>
                    <a:schemeClr val="accent4">
                      <a:lumMod val="50000"/>
                      <a:alpha val="6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  <a:cs typeface="Microsoft New Tai Lue" panose="020B0502040204020203" pitchFamily="34" charset="0"/>
              </a:rPr>
              <a:t>С чего начать </a:t>
            </a:r>
            <a:br>
              <a:rPr lang="ru-RU" sz="6000" dirty="0" smtClean="0">
                <a:ln w="3175">
                  <a:solidFill>
                    <a:schemeClr val="accent4">
                      <a:lumMod val="50000"/>
                      <a:alpha val="6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  <a:cs typeface="Microsoft New Tai Lue" panose="020B0502040204020203" pitchFamily="34" charset="0"/>
              </a:rPr>
            </a:br>
            <a:r>
              <a:rPr lang="ru-RU" sz="6000" dirty="0" smtClean="0">
                <a:ln w="3175">
                  <a:solidFill>
                    <a:schemeClr val="accent4">
                      <a:lumMod val="50000"/>
                      <a:alpha val="6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  <a:cs typeface="Microsoft New Tai Lue" panose="020B0502040204020203" pitchFamily="34" charset="0"/>
              </a:rPr>
              <a:t>развитие речи ребенка.</a:t>
            </a:r>
            <a:endParaRPr lang="ru-RU" sz="6000" dirty="0">
              <a:ln w="3175">
                <a:solidFill>
                  <a:schemeClr val="accent4">
                    <a:lumMod val="50000"/>
                    <a:alpha val="65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Monotype Corsiva" panose="03010101010201010101" pitchFamily="66" charset="0"/>
              <a:cs typeface="Microsoft New Tai Lue" panose="020B0502040204020203" pitchFamily="34" charset="0"/>
            </a:endParaRPr>
          </a:p>
        </p:txBody>
      </p:sp>
      <p:pic>
        <p:nvPicPr>
          <p:cNvPr id="8194" name="Picture 2" descr="C:\Users\теремок\Pictures\анимашки\ДИДАКТИКА\post6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7548">
            <a:off x="773586" y="626785"/>
            <a:ext cx="5229202" cy="34728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87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88"/>
    </mc:Choice>
    <mc:Fallback>
      <p:transition spd="slow" advTm="648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620688"/>
            <a:ext cx="73448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Речь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ребенка формируется под влиянием речи взрослых и в огромной степени зависит от речевой практики, нормального речевого окружения и от воспитания и обучения, которые начинаются с первых дней его жизни. Для того чтоб ребенок вовремя стал говорить, необходимо проводить ежедневные занятия по профилактике речевых расстройств. Причем в младенческом возрасте тоже! Для этого не нужно покупать новомодные развивающие игры, т.к. в грудном возрасте самая лучшая развивающая игрушка – это любящие родители и близкие люди!</a:t>
            </a:r>
          </a:p>
        </p:txBody>
      </p:sp>
      <p:pic>
        <p:nvPicPr>
          <p:cNvPr id="3074" name="Picture 2" descr="C:\Users\теремок\Pictures\анимашки\движение\73225165_4074276_32014532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581128"/>
            <a:ext cx="1685587" cy="194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070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764"/>
    </mc:Choice>
    <mc:Fallback>
      <p:transition spd="slow" advTm="2176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404664"/>
            <a:ext cx="66967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Правило первое:</a:t>
            </a:r>
            <a:r>
              <a:rPr lang="ru-RU" sz="36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 </a:t>
            </a:r>
            <a:endParaRPr lang="ru-RU" sz="3600" b="1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36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Не </a:t>
            </a:r>
            <a:r>
              <a:rPr lang="ru-RU" sz="36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угадывайте мысли </a:t>
            </a:r>
            <a:r>
              <a:rPr lang="ru-RU" sz="36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ребенка.</a:t>
            </a:r>
          </a:p>
          <a:p>
            <a:pPr algn="ctr"/>
            <a:r>
              <a:rPr lang="ru-RU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Представьте </a:t>
            </a:r>
            <a:r>
              <a:rPr lang="ru-RU" sz="28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себе ситуацию: ребенок двух лет, указывая на кошку, говорит: «</a:t>
            </a:r>
            <a:r>
              <a:rPr lang="ru-RU" sz="2800" b="1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Коська</a:t>
            </a:r>
            <a:r>
              <a:rPr lang="ru-RU" sz="28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». А мама ему вторит: «Да, милый! Кошечка. Красивая кошечка! Идет по дорожке. Молодец</a:t>
            </a:r>
            <a:r>
              <a:rPr lang="ru-RU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!».</a:t>
            </a:r>
          </a:p>
          <a:p>
            <a:pPr algn="ctr"/>
            <a:r>
              <a:rPr lang="ru-RU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Все, ребенок получил самое дорогое – похвалу и поощрение. Мама счастлива. Зачем еще что-то пытаться сказать? Мама и так все рассказала. </a:t>
            </a:r>
            <a:endParaRPr lang="ru-RU" sz="2800" b="1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Не </a:t>
            </a:r>
            <a:r>
              <a:rPr lang="ru-RU" sz="28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нужно угадывать мысли ребенка</a:t>
            </a:r>
            <a:r>
              <a:rPr lang="ru-RU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.</a:t>
            </a:r>
          </a:p>
          <a:p>
            <a:pPr algn="ctr"/>
            <a:r>
              <a:rPr lang="ru-RU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Задавайте </a:t>
            </a:r>
            <a:r>
              <a:rPr lang="ru-RU" sz="32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ему вопросы и ждите ответов, даже если Вы и знаете буквально, что ответит Вам ваше чадо.</a:t>
            </a:r>
          </a:p>
        </p:txBody>
      </p:sp>
      <p:pic>
        <p:nvPicPr>
          <p:cNvPr id="5122" name="Picture 2" descr="C:\Users\теремок\Pictures\анимашки\блестяшки\kisa-moj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8311"/>
            <a:ext cx="2699792" cy="404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729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468"/>
    </mc:Choice>
    <mc:Fallback>
      <p:transition spd="slow" advTm="2246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0200" y="980728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                    Правило второе: </a:t>
            </a:r>
          </a:p>
          <a:p>
            <a:pPr algn="ctr"/>
            <a:r>
              <a:rPr lang="ru-RU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                           Разговаривайте со своим ребенком. </a:t>
            </a:r>
          </a:p>
          <a:p>
            <a:pPr algn="ctr"/>
            <a:endParaRPr lang="ru-RU" sz="28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4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Да-да! Именно разговаривайте  c ребенком, а не ВОЗЛЕ него. Когда читаете сказку, прерывайтесь в самом интересном месте и спрашивайте малыша, что, по его мнению, скажет в ответ герой сказки, что случится дальше. Разговаривайте с ним, даже если он молчит. Стимулируйте ребенка отвечать на вопросы, а не отвечайте на вопросы сами. При этом помните, что ребенку двух лет при ответе на Ваш вопрос понадобится больше времени, чем взрослому. Будьте терпимы. Ждите ответа от малыша. А когда он ответит, задавайте вопросы еще и еще. Пусть ребенок говорит и рассказывает. Ребенок в этом возрасте мыслит вслух. То есть, Вы легко можете проследить, КАК мыслит Ваш малыш.</a:t>
            </a:r>
            <a:endParaRPr lang="ru-RU" sz="2400" b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 descr="http://nizischool.68edu.ru/rodit/foto/rebenok-govori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4515">
            <a:off x="504599" y="383247"/>
            <a:ext cx="2733675" cy="1809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27040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340"/>
    </mc:Choice>
    <mc:Fallback>
      <p:transition spd="slow" advTm="2634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56895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Правило третье: </a:t>
            </a:r>
          </a:p>
          <a:p>
            <a:pPr algn="ctr"/>
            <a: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Учите ребенка говорить предложениями.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 Сначала малыш осваивает слова, затем словосочетания, а уж потом предложения. Помогите ему пройти все эти три этапа усвоения речи. На прогулке, дома, в гостях, и везде. Указывая на предмет, узнайте у малыша, ЧТО это, затем КАКОЕ это, а затем ЗАЧЕМ это нужно. Повторите вслух все, что сказал Ваш малыш. Например, если на Вашем пути встретится дерево, Ваш диалог будет выглядеть приблизительно так: «Ой, Андрюша, посмотри, ЧТО это?». «</a:t>
            </a:r>
            <a:r>
              <a:rPr lang="ru-RU" sz="24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Делево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» – ответит Вам Ваше чадо. «А какое это дерево?», – </a:t>
            </a:r>
            <a:r>
              <a:rPr lang="ru-RU" sz="24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cпрашиваете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  Вы. «</a:t>
            </a:r>
            <a:r>
              <a:rPr lang="ru-RU" sz="24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Больсое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». «А ЗАЧЕМ нам нужно это большое красивое дерево?». И если тут Ваш ребенок испытывает затруднения, объясните малышу, что дерево нужно для красоты (чтобы было, где жить птичкам, белочкам…, чтобы мы кушали фрукты с этого дерева…).</a:t>
            </a:r>
            <a:endParaRPr lang="ru-RU" sz="24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099" name="Picture 3" descr="C:\Users\теремок\Pictures\анимашки\движение\710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662914"/>
            <a:ext cx="3096344" cy="97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466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348"/>
    </mc:Choice>
    <mc:Fallback>
      <p:transition spd="slow" advTm="2634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теремок\Pictures\анимашки\блестяшки\девочка с бабочкой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08920"/>
            <a:ext cx="3274787" cy="393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311584"/>
            <a:ext cx="655272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Правило четвертое: </a:t>
            </a:r>
          </a:p>
          <a:p>
            <a:pPr algn="ctr"/>
            <a:r>
              <a:rPr lang="ru-RU" sz="32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Переживайте день еще раз. </a:t>
            </a:r>
          </a:p>
          <a:p>
            <a:pPr algn="ctr"/>
            <a:endParaRPr lang="ru-RU" sz="3200" b="1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Вечером, перед сном, вспомните все, что Вы с ребенком видели, слышали. </a:t>
            </a:r>
          </a:p>
          <a:p>
            <a:pPr algn="ctr"/>
            <a:r>
              <a:rPr lang="ru-RU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Поговорите о том, чего бы хотел Ваш ребенок увидеть завтра. </a:t>
            </a:r>
          </a:p>
          <a:p>
            <a:pPr algn="ctr"/>
            <a:r>
              <a:rPr lang="ru-RU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Стройте планы вместе на завтрашний день.</a:t>
            </a:r>
          </a:p>
          <a:p>
            <a:pPr algn="ctr"/>
            <a:r>
              <a:rPr lang="ru-RU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 Если Ваш ребенок сегодня был не с Вами, узнайте у него, что было интересного, </a:t>
            </a:r>
          </a:p>
          <a:p>
            <a:pPr algn="ctr"/>
            <a:r>
              <a:rPr lang="ru-RU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кого он видел, что узнал нового </a:t>
            </a:r>
          </a:p>
          <a:p>
            <a:pPr algn="ctr"/>
            <a:r>
              <a:rPr lang="ru-RU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и интересного, чем занимался </a:t>
            </a:r>
          </a:p>
          <a:p>
            <a:pPr algn="ctr"/>
            <a:r>
              <a:rPr lang="ru-RU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в течение дня.</a:t>
            </a:r>
            <a:endParaRPr lang="ru-RU" sz="2800" b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009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290"/>
    </mc:Choice>
    <mc:Fallback>
      <p:transition spd="slow" advTm="1729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9009" y="500424"/>
            <a:ext cx="7169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Правило пятое: </a:t>
            </a:r>
          </a:p>
          <a:p>
            <a:pPr algn="ctr"/>
            <a:r>
              <a:rPr lang="ru-RU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Описывайте предметы сами, </a:t>
            </a:r>
          </a:p>
          <a:p>
            <a:pPr algn="ctr"/>
            <a:r>
              <a:rPr lang="ru-RU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и просите описать предмет малыша.</a:t>
            </a:r>
          </a:p>
          <a:p>
            <a:pPr algn="ctr"/>
            <a:r>
              <a:rPr lang="ru-RU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 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Каждый раз, когда Вы видите что-то яркое, обращайте внимание ребенка на это и рассказывайте ребенку об этом предмете. Например, увидев интересное облако на небе, обратите внимание ребенка на это облако, расскажите ему, что облако – белое, похоже на верблюда, оно быстро летит по небу, потому что его подгоняет ветер. Следующий раз, когда Вы с Вашим ребенком увидите красивое облако, попросите рассказать малыша о нем. 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Таким образом, Вы развиваете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 не только речь ребенка, но и его воображение.</a:t>
            </a:r>
            <a:endParaRPr lang="ru-RU" sz="2400" b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Picture 2" descr="C:\Users\теремок\Pictures\анимашки\движение\мальчик думает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23" y="4581128"/>
            <a:ext cx="1368152" cy="198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теремок\Pictures\анимашки\движение\птицы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79037"/>
            <a:ext cx="19526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24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767"/>
    </mc:Choice>
    <mc:Fallback>
      <p:transition spd="slow" advTm="2176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52423"/>
            <a:ext cx="777686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Правило шестое, и последнее: </a:t>
            </a:r>
          </a:p>
          <a:p>
            <a:pPr algn="ctr"/>
            <a:r>
              <a:rPr lang="ru-RU" sz="3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Говорите правильно. </a:t>
            </a:r>
          </a:p>
          <a:p>
            <a:pPr algn="ctr"/>
            <a:r>
              <a:rPr lang="ru-RU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Всегда говорите правильно, не «сюсюкайте» с ребенком. Ребенок всегда должен слышать правильную речь для подражания. Запомните Ваш ребенок – это Ваше зеркало. Все что Вы говорите, все что Вы делаете, говорит и делает Ваш малыш.</a:t>
            </a:r>
          </a:p>
          <a:p>
            <a:pPr algn="ctr"/>
            <a:endParaRPr lang="ru-RU" sz="32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78673"/>
            <a:ext cx="4129795" cy="2153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065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602"/>
    </mc:Choice>
    <mc:Fallback>
      <p:transition spd="slow" advTm="1460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47664" y="1124744"/>
            <a:ext cx="5904656" cy="2952328"/>
          </a:xfrm>
          <a:prstGeom prst="roundRect">
            <a:avLst/>
          </a:prstGeom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Спасибо за внимание!</a:t>
            </a:r>
            <a:endParaRPr lang="ru-RU" sz="7200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752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95"/>
    </mc:Choice>
    <mc:Fallback>
      <p:transition spd="slow" advTm="669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Другая 13">
      <a:dk1>
        <a:srgbClr val="FBEF59"/>
      </a:dk1>
      <a:lt1>
        <a:srgbClr val="B55475"/>
      </a:lt1>
      <a:dk2>
        <a:srgbClr val="00B050"/>
      </a:dk2>
      <a:lt2>
        <a:srgbClr val="FEFAC9"/>
      </a:lt2>
      <a:accent1>
        <a:srgbClr val="7030A0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FFFF0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1381</TotalTime>
  <Words>730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Паркет</vt:lpstr>
      <vt:lpstr>С чего начать  развитие речи ребенка.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чего начать развитие речи ребенка.</dc:title>
  <dc:creator>теремок</dc:creator>
  <cp:lastModifiedBy>теремок</cp:lastModifiedBy>
  <cp:revision>10</cp:revision>
  <dcterms:created xsi:type="dcterms:W3CDTF">2014-11-12T05:24:44Z</dcterms:created>
  <dcterms:modified xsi:type="dcterms:W3CDTF">2014-11-13T04:32:31Z</dcterms:modified>
</cp:coreProperties>
</file>