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4000" b="1" dirty="0" err="1" smtClean="0">
                <a:solidFill>
                  <a:srgbClr val="002060"/>
                </a:solidFill>
                <a:latin typeface="Malgun Gothic" panose="020B0503020000020004" pitchFamily="34" charset="-127"/>
              </a:rPr>
              <a:t>Патрикова</a:t>
            </a:r>
            <a:r>
              <a:rPr lang="ru-RU" sz="4000" b="1" dirty="0" smtClean="0">
                <a:solidFill>
                  <a:srgbClr val="002060"/>
                </a:solidFill>
                <a:latin typeface="Malgun Gothic" panose="020B0503020000020004" pitchFamily="34" charset="-127"/>
              </a:rPr>
              <a:t> Н.Е. группа 32дз</a:t>
            </a:r>
            <a:endParaRPr lang="ru-RU" sz="4000" b="1" dirty="0">
              <a:solidFill>
                <a:srgbClr val="002060"/>
              </a:solidFill>
              <a:latin typeface="Malgun Gothic" panose="020B0503020000020004" pitchFamily="34" charset="-127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182880" indent="0" algn="l">
              <a:buNone/>
            </a:pPr>
            <a:r>
              <a:rPr lang="ru-RU" sz="6000" dirty="0" smtClean="0">
                <a:solidFill>
                  <a:srgbClr val="002060"/>
                </a:solidFill>
                <a:latin typeface="Malgun Gothic" panose="020B0503020000020004" pitchFamily="34" charset="-127"/>
              </a:rPr>
              <a:t>Медлительность</a:t>
            </a:r>
            <a:r>
              <a:rPr lang="ru-RU" sz="6000" dirty="0" smtClean="0">
                <a:solidFill>
                  <a:srgbClr val="002060"/>
                </a:solidFill>
              </a:rPr>
              <a:t/>
            </a:r>
            <a:br>
              <a:rPr lang="ru-RU" sz="6000" dirty="0" smtClean="0">
                <a:solidFill>
                  <a:srgbClr val="002060"/>
                </a:solidFill>
              </a:rPr>
            </a:br>
            <a:endParaRPr lang="ru-RU" sz="6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82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5832647" cy="6624736"/>
          </a:xfrm>
        </p:spPr>
        <p:txBody>
          <a:bodyPr/>
          <a:lstStyle/>
          <a:p>
            <a:pPr marL="0" indent="0" algn="l">
              <a:buNone/>
            </a:pPr>
            <a:r>
              <a:rPr lang="ru-RU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</a:rPr>
              <a:t/>
            </a:r>
            <a:br>
              <a:rPr lang="ru-RU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</a:rPr>
            </a:br>
            <a:r>
              <a:rPr lang="ru-RU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</a:rPr>
              <a:t>Что посоветовать </a:t>
            </a:r>
            <a: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</a:rPr>
              <a:t>родителям </a:t>
            </a:r>
            <a:r>
              <a:rPr lang="ru-RU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</a:rPr>
              <a:t>медлительных детей? </a:t>
            </a:r>
            <a: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</a:rPr>
              <a:t>Как общаться с таким ребенком, как «побороть» медлительность и сделать так, чтобы </a:t>
            </a:r>
            <a:r>
              <a:rPr lang="ru-RU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</a:rPr>
              <a:t>ребенок был </a:t>
            </a:r>
            <a: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</a:rPr>
              <a:t>более активным и подвижным</a:t>
            </a:r>
            <a:r>
              <a:rPr lang="ru-RU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</a:rPr>
              <a:t>?</a:t>
            </a:r>
            <a:br>
              <a:rPr lang="ru-RU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</a:rPr>
            </a:br>
            <a:r>
              <a:rPr lang="ru-RU" sz="2800" b="0" dirty="0">
                <a:effectLst/>
              </a:rPr>
              <a:t>Во-первых, ни в коем случае не нужно торопить таких детей или кричать на них.  </a:t>
            </a:r>
            <a:r>
              <a:rPr lang="ru-RU" sz="2800" b="0" dirty="0" smtClean="0">
                <a:effectLst/>
              </a:rPr>
              <a:t>Ребёнок </a:t>
            </a:r>
            <a:r>
              <a:rPr lang="ru-RU" sz="2800" b="0" dirty="0">
                <a:effectLst/>
              </a:rPr>
              <a:t>только «впадет в ступор» и не будет следовать вашим нетерпеливым указаниям. </a:t>
            </a:r>
            <a:endParaRPr lang="ru-RU" sz="2800" dirty="0">
              <a:solidFill>
                <a:srgbClr val="002060"/>
              </a:solidFill>
              <a:latin typeface="Malgun Gothic" panose="020B0503020000020004" pitchFamily="34" charset="-127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258" y="19793"/>
            <a:ext cx="3149741" cy="4417319"/>
          </a:xfrm>
        </p:spPr>
      </p:pic>
    </p:spTree>
    <p:extLst>
      <p:ext uri="{BB962C8B-B14F-4D97-AF65-F5344CB8AC3E}">
        <p14:creationId xmlns:p14="http://schemas.microsoft.com/office/powerpoint/2010/main" val="82038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116632"/>
            <a:ext cx="5688632" cy="6624736"/>
          </a:xfrm>
        </p:spPr>
        <p:txBody>
          <a:bodyPr/>
          <a:lstStyle/>
          <a:p>
            <a:pPr marL="0" indent="0" algn="l">
              <a:buNone/>
            </a:pPr>
            <a:r>
              <a:rPr lang="ru-RU" sz="2800" b="0" dirty="0" smtClean="0">
                <a:effectLst/>
              </a:rPr>
              <a:t/>
            </a:r>
            <a:br>
              <a:rPr lang="ru-RU" sz="2800" b="0" dirty="0" smtClean="0">
                <a:effectLst/>
              </a:rPr>
            </a:br>
            <a:r>
              <a:rPr lang="ru-RU" sz="2800" b="0" dirty="0" smtClean="0">
                <a:effectLst/>
              </a:rPr>
              <a:t>Флегматики очень остро воспринимают критику, это ранимые и впечатлительные натуры. Лучше спокойно говорите ребенку, что делать, и ждите, пока он сам выполнит задание. Если у ребенка что-то не получается, мягко и ненавязчиво предложите свою помощь. Не нужно сразу же делать все за малыша – это только рассердит его.</a:t>
            </a:r>
            <a:endParaRPr lang="ru-RU" sz="2800" b="0" dirty="0">
              <a:solidFill>
                <a:srgbClr val="002060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404664"/>
            <a:ext cx="3026841" cy="4536504"/>
          </a:xfrm>
        </p:spPr>
      </p:pic>
    </p:spTree>
    <p:extLst>
      <p:ext uri="{BB962C8B-B14F-4D97-AF65-F5344CB8AC3E}">
        <p14:creationId xmlns:p14="http://schemas.microsoft.com/office/powerpoint/2010/main" val="360740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627784" y="116632"/>
            <a:ext cx="6336704" cy="6624736"/>
          </a:xfrm>
        </p:spPr>
        <p:txBody>
          <a:bodyPr>
            <a:normAutofit/>
          </a:bodyPr>
          <a:lstStyle/>
          <a:p>
            <a:endParaRPr lang="ru-RU" sz="2800" dirty="0" smtClean="0"/>
          </a:p>
          <a:p>
            <a:pPr marL="365760" lvl="1" indent="0">
              <a:buNone/>
            </a:pPr>
            <a:r>
              <a:rPr lang="ru-RU" sz="2600" dirty="0" smtClean="0"/>
              <a:t>Во-вторых</a:t>
            </a:r>
            <a:r>
              <a:rPr lang="ru-RU" sz="2600" dirty="0"/>
              <a:t>, в борьбе с медлительностью помогают физические упражнения, направленные на повышение двигательной активности. Играйте с </a:t>
            </a:r>
            <a:r>
              <a:rPr lang="ru-RU" sz="2600" dirty="0" smtClean="0"/>
              <a:t>ребенком в </a:t>
            </a:r>
            <a:r>
              <a:rPr lang="ru-RU" sz="2600" dirty="0"/>
              <a:t>активные игры, однако, в более медленном темпе. Постарайтесь постепенно приучать ребенка к режиму дня, находите время для релаксации (медлительным малышам на отдых требуется больше времени).</a:t>
            </a:r>
            <a:endParaRPr lang="ru-RU" sz="2600" dirty="0">
              <a:solidFill>
                <a:srgbClr val="002060"/>
              </a:solidFill>
              <a:latin typeface="Malgun Gothic" panose="020B0503020000020004" pitchFamily="34" charset="-127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278207"/>
            <a:ext cx="2304256" cy="346316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65" y="620688"/>
            <a:ext cx="2381707" cy="2232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29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59" cy="6336704"/>
          </a:xfrm>
        </p:spPr>
        <p:txBody>
          <a:bodyPr/>
          <a:lstStyle/>
          <a:p>
            <a:pPr marL="0" indent="0" algn="l">
              <a:buNone/>
            </a:pPr>
            <a:r>
              <a:rPr lang="ru-RU" sz="2800" b="0" dirty="0" smtClean="0">
                <a:effectLst/>
              </a:rPr>
              <a:t/>
            </a:r>
            <a:br>
              <a:rPr lang="ru-RU" sz="2800" b="0" dirty="0" smtClean="0">
                <a:effectLst/>
              </a:rPr>
            </a:br>
            <a:r>
              <a:rPr lang="ru-RU" sz="2800" b="0" dirty="0">
                <a:effectLst/>
              </a:rPr>
              <a:t/>
            </a:r>
            <a:br>
              <a:rPr lang="ru-RU" sz="2800" b="0" dirty="0">
                <a:effectLst/>
              </a:rPr>
            </a:br>
            <a:r>
              <a:rPr lang="ru-RU" sz="2800" b="0" dirty="0" smtClean="0">
                <a:effectLst/>
              </a:rPr>
              <a:t>В-третьих</a:t>
            </a:r>
            <a:r>
              <a:rPr lang="ru-RU" sz="2800" b="0" dirty="0">
                <a:effectLst/>
              </a:rPr>
              <a:t>, не давайте </a:t>
            </a:r>
            <a:r>
              <a:rPr lang="ru-RU" sz="2800" b="0" dirty="0" smtClean="0">
                <a:effectLst/>
              </a:rPr>
              <a:t>ребёнку слишком </a:t>
            </a:r>
            <a:r>
              <a:rPr lang="ru-RU" sz="2800" b="0" dirty="0">
                <a:effectLst/>
              </a:rPr>
              <a:t>больших заданий, лучше разделить их на несколько маленьких </a:t>
            </a:r>
            <a:r>
              <a:rPr lang="ru-RU" sz="2800" b="0" dirty="0" smtClean="0">
                <a:effectLst/>
              </a:rPr>
              <a:t>–так </a:t>
            </a:r>
            <a:r>
              <a:rPr lang="ru-RU" sz="2800" b="0" dirty="0">
                <a:effectLst/>
              </a:rPr>
              <a:t>будет проще справляться с ними.</a:t>
            </a:r>
            <a:br>
              <a:rPr lang="ru-RU" sz="2800" b="0" dirty="0">
                <a:effectLst/>
              </a:rPr>
            </a:br>
            <a:r>
              <a:rPr lang="ru-RU" sz="2800" b="0" dirty="0">
                <a:effectLst/>
              </a:rPr>
              <a:t>В-четвертых, научите </a:t>
            </a:r>
            <a:r>
              <a:rPr lang="ru-RU" sz="2800" b="0" dirty="0" smtClean="0">
                <a:effectLst/>
              </a:rPr>
              <a:t>ребёнка ориентироваться </a:t>
            </a:r>
            <a:r>
              <a:rPr lang="ru-RU" sz="2800" b="0" dirty="0">
                <a:effectLst/>
              </a:rPr>
              <a:t>по часам и планировать свое время самостоятельно.</a:t>
            </a:r>
            <a:br>
              <a:rPr lang="ru-RU" sz="2800" b="0" dirty="0">
                <a:effectLst/>
              </a:rPr>
            </a:br>
            <a:r>
              <a:rPr lang="ru-RU" sz="2800" b="0" dirty="0" smtClean="0">
                <a:effectLst/>
              </a:rPr>
              <a:t>И не </a:t>
            </a:r>
            <a:r>
              <a:rPr lang="ru-RU" sz="2800" b="0" dirty="0">
                <a:effectLst/>
              </a:rPr>
              <a:t>забывайте поощрять </a:t>
            </a:r>
            <a:r>
              <a:rPr lang="ru-RU" sz="2800" b="0" dirty="0" smtClean="0">
                <a:effectLst/>
              </a:rPr>
              <a:t>ребёнка за </a:t>
            </a:r>
            <a:r>
              <a:rPr lang="ru-RU" sz="2800" b="0" dirty="0">
                <a:effectLst/>
              </a:rPr>
              <a:t>выполненные задания. Хвалите его, покупайте игрушки или балуйте (конечно же, в меру) сладостями. Это стимулирует его к активной деятельности.</a:t>
            </a:r>
            <a:br>
              <a:rPr lang="ru-RU" sz="2800" b="0" dirty="0">
                <a:effectLst/>
              </a:rPr>
            </a:br>
            <a:endParaRPr lang="ru-RU" sz="2800" dirty="0">
              <a:solidFill>
                <a:srgbClr val="002060"/>
              </a:solidFill>
              <a:latin typeface="Malgun Gothic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8487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645024"/>
            <a:ext cx="8712968" cy="3096344"/>
          </a:xfrm>
        </p:spPr>
        <p:txBody>
          <a:bodyPr/>
          <a:lstStyle/>
          <a:p>
            <a:pPr marL="0" indent="0" algn="l">
              <a:buNone/>
            </a:pPr>
            <a:r>
              <a:rPr lang="en-US" sz="2800" dirty="0"/>
              <a:t>http://www.avent-live.ru/articles/Medlitelnost_prichiny_priznaki_metody_borby-367</a:t>
            </a:r>
            <a:r>
              <a:rPr lang="en-US" sz="2800" dirty="0" smtClean="0"/>
              <a:t>/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en-US" sz="2800" dirty="0"/>
              <a:t>http://</a:t>
            </a:r>
            <a:r>
              <a:rPr lang="en-US" sz="2800" dirty="0" smtClean="0"/>
              <a:t>magazine.mospsy.ru/nomer9/s06.shtml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en-US" sz="2800" dirty="0"/>
              <a:t>http://www.ya-roditel.ru/parents/base/experts/279301/</a:t>
            </a:r>
            <a:endParaRPr lang="ru-RU" sz="2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16632"/>
            <a:ext cx="5112568" cy="3415196"/>
          </a:xfrm>
        </p:spPr>
      </p:pic>
    </p:spTree>
    <p:extLst>
      <p:ext uri="{BB962C8B-B14F-4D97-AF65-F5344CB8AC3E}">
        <p14:creationId xmlns:p14="http://schemas.microsoft.com/office/powerpoint/2010/main" val="108424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352928" cy="5544616"/>
          </a:xfrm>
        </p:spPr>
        <p:txBody>
          <a:bodyPr/>
          <a:lstStyle/>
          <a:p>
            <a:pPr indent="0" algn="l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Times New Roman"/>
                <a:cs typeface="Times New Roman"/>
              </a:rPr>
              <a:t>- </a:t>
            </a:r>
            <a:r>
              <a:rPr lang="ru-RU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Times New Roman"/>
                <a:cs typeface="Times New Roman"/>
              </a:rPr>
              <a:t>дать  </a:t>
            </a:r>
            <a: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Times New Roman"/>
                <a:cs typeface="Times New Roman"/>
              </a:rPr>
              <a:t>представление </a:t>
            </a:r>
            <a:r>
              <a:rPr lang="ru-RU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Times New Roman"/>
                <a:cs typeface="Times New Roman"/>
              </a:rPr>
              <a:t>о медлительности</a:t>
            </a:r>
            <a: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Times New Roman"/>
                <a:cs typeface="Times New Roman"/>
              </a:rPr>
              <a:t>;</a:t>
            </a:r>
            <a:r>
              <a:rPr lang="ru-RU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Times New Roman"/>
                <a:cs typeface="Times New Roman"/>
              </a:rPr>
              <a:t> </a:t>
            </a:r>
            <a: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Times New Roman"/>
                <a:cs typeface="Times New Roman"/>
              </a:rPr>
              <a:t>возникающих у </a:t>
            </a:r>
            <a:r>
              <a:rPr lang="ru-RU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Times New Roman"/>
                <a:cs typeface="Times New Roman"/>
              </a:rPr>
              <a:t>медлительных детей трудностях </a:t>
            </a:r>
            <a: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Times New Roman"/>
                <a:cs typeface="Times New Roman"/>
              </a:rPr>
              <a:t>при освоении основной общеобразовательной программы; </a:t>
            </a:r>
            <a:b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Times New Roman"/>
                <a:cs typeface="Times New Roman"/>
              </a:rPr>
            </a:br>
            <a: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Times New Roman"/>
                <a:cs typeface="Times New Roman"/>
              </a:rPr>
              <a:t>- </a:t>
            </a:r>
            <a:r>
              <a:rPr lang="ru-RU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Times New Roman"/>
                <a:cs typeface="Times New Roman"/>
              </a:rPr>
              <a:t>раскрыть </a:t>
            </a:r>
            <a: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Times New Roman"/>
                <a:cs typeface="Times New Roman"/>
              </a:rPr>
              <a:t>причину, лежащую в основе </a:t>
            </a:r>
            <a:r>
              <a:rPr lang="ru-RU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Times New Roman"/>
                <a:cs typeface="Times New Roman"/>
              </a:rPr>
              <a:t>медлительности; причины ее возникновения</a:t>
            </a:r>
            <a:r>
              <a:rPr lang="ru-RU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Times New Roman"/>
                <a:cs typeface="Times New Roman"/>
              </a:rPr>
              <a:t>;	-</a:t>
            </a:r>
            <a:r>
              <a:rPr lang="ru-RU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Times New Roman"/>
                <a:cs typeface="Times New Roman"/>
              </a:rPr>
              <a:t>дать примерные </a:t>
            </a:r>
            <a: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Times New Roman"/>
                <a:cs typeface="Times New Roman"/>
              </a:rPr>
              <a:t>виды </a:t>
            </a:r>
            <a:r>
              <a:rPr lang="ru-RU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Times New Roman"/>
                <a:cs typeface="Times New Roman"/>
              </a:rPr>
              <a:t>деятельности</a:t>
            </a:r>
            <a: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Times New Roman"/>
                <a:cs typeface="Times New Roman"/>
              </a:rPr>
              <a:t> </a:t>
            </a:r>
            <a:r>
              <a:rPr lang="ru-RU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Times New Roman"/>
                <a:cs typeface="Times New Roman"/>
              </a:rPr>
              <a:t>для детей, задания </a:t>
            </a:r>
            <a: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Times New Roman"/>
                <a:cs typeface="Times New Roman"/>
              </a:rPr>
              <a:t>для коррекции</a:t>
            </a:r>
            <a:r>
              <a:rPr lang="ru-RU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Times New Roman"/>
                <a:cs typeface="Times New Roman"/>
              </a:rPr>
              <a:t>.</a:t>
            </a:r>
            <a:br>
              <a:rPr lang="ru-RU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Times New Roman"/>
                <a:cs typeface="Times New Roman"/>
              </a:rPr>
            </a:br>
            <a:r>
              <a:rPr lang="ru-RU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Times New Roman"/>
                <a:cs typeface="Times New Roman"/>
              </a:rPr>
              <a:t>     -дать рекомендации родителям медлительных детей.</a:t>
            </a:r>
            <a:br>
              <a:rPr lang="ru-RU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Times New Roman"/>
                <a:cs typeface="Times New Roman"/>
              </a:rPr>
            </a:br>
            <a:r>
              <a:rPr lang="ru-RU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Times New Roman"/>
                <a:cs typeface="Times New Roman"/>
              </a:rPr>
              <a:t> </a:t>
            </a:r>
            <a:r>
              <a:rPr lang="ru-RU" sz="1600" dirty="0">
                <a:effectLst/>
                <a:latin typeface="Calibri"/>
                <a:ea typeface="Times New Roman"/>
                <a:cs typeface="Times New Roman"/>
              </a:rPr>
              <a:t/>
            </a:r>
            <a:br>
              <a:rPr lang="ru-RU" sz="1600" dirty="0">
                <a:effectLst/>
                <a:latin typeface="Calibri"/>
                <a:ea typeface="Times New Roman"/>
                <a:cs typeface="Times New Roman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260648"/>
            <a:ext cx="4320480" cy="864096"/>
          </a:xfrm>
        </p:spPr>
        <p:txBody>
          <a:bodyPr>
            <a:normAutofit/>
          </a:bodyPr>
          <a:lstStyle/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ru-RU" sz="40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Malgun Gothic" panose="020B0503020000020004" pitchFamily="34" charset="-127"/>
              </a:rPr>
              <a:t>Цель проекта:</a:t>
            </a:r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64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424935" cy="5544616"/>
          </a:xfrm>
        </p:spPr>
        <p:txBody>
          <a:bodyPr/>
          <a:lstStyle/>
          <a:p>
            <a:pPr marL="0" indent="0" algn="l">
              <a:buNone/>
            </a:pPr>
            <a:r>
              <a:rPr lang="en-US" sz="2800" b="0" dirty="0" smtClean="0">
                <a:solidFill>
                  <a:srgbClr val="002060"/>
                </a:solidFill>
                <a:latin typeface="Malgun Gothic" panose="020B0503020000020004" pitchFamily="34" charset="-127"/>
              </a:rPr>
              <a:t>1.</a:t>
            </a:r>
            <a:r>
              <a:rPr lang="ru-RU" sz="2800" b="0" dirty="0" smtClean="0">
                <a:solidFill>
                  <a:srgbClr val="002060"/>
                </a:solidFill>
                <a:latin typeface="Malgun Gothic" panose="020B0503020000020004" pitchFamily="34" charset="-127"/>
              </a:rPr>
              <a:t>Цель проекта</a:t>
            </a:r>
            <a:r>
              <a:rPr lang="ru-RU" sz="2800" b="0" dirty="0" smtClean="0">
                <a:solidFill>
                  <a:srgbClr val="002060"/>
                </a:solidFill>
                <a:latin typeface="Malgun Gothic" panose="020B0503020000020004" pitchFamily="34" charset="-127"/>
              </a:rPr>
              <a:t>.</a:t>
            </a:r>
            <a:r>
              <a:rPr lang="ru-RU" sz="2800" b="0" dirty="0" smtClean="0">
                <a:solidFill>
                  <a:srgbClr val="002060"/>
                </a:solidFill>
                <a:latin typeface="Malgun Gothic" panose="020B0503020000020004" pitchFamily="34" charset="-127"/>
              </a:rPr>
              <a:t/>
            </a:r>
            <a:br>
              <a:rPr lang="ru-RU" sz="2800" b="0" dirty="0" smtClean="0">
                <a:solidFill>
                  <a:srgbClr val="002060"/>
                </a:solidFill>
                <a:latin typeface="Malgun Gothic" panose="020B0503020000020004" pitchFamily="34" charset="-127"/>
              </a:rPr>
            </a:br>
            <a:r>
              <a:rPr lang="ru-RU" sz="2800" b="0" dirty="0" smtClean="0">
                <a:solidFill>
                  <a:srgbClr val="002060"/>
                </a:solidFill>
                <a:latin typeface="Malgun Gothic" panose="020B0503020000020004" pitchFamily="34" charset="-127"/>
              </a:rPr>
              <a:t>2.План проекта</a:t>
            </a:r>
            <a:r>
              <a:rPr lang="ru-RU" sz="2800" b="0" dirty="0" smtClean="0">
                <a:solidFill>
                  <a:srgbClr val="002060"/>
                </a:solidFill>
                <a:latin typeface="Malgun Gothic" panose="020B0503020000020004" pitchFamily="34" charset="-127"/>
              </a:rPr>
              <a:t>.</a:t>
            </a:r>
            <a:r>
              <a:rPr lang="ru-RU" sz="2800" b="0" dirty="0" smtClean="0">
                <a:solidFill>
                  <a:srgbClr val="002060"/>
                </a:solidFill>
                <a:latin typeface="Malgun Gothic" panose="020B0503020000020004" pitchFamily="34" charset="-127"/>
              </a:rPr>
              <a:t/>
            </a:r>
            <a:br>
              <a:rPr lang="ru-RU" sz="2800" b="0" dirty="0" smtClean="0">
                <a:solidFill>
                  <a:srgbClr val="002060"/>
                </a:solidFill>
                <a:latin typeface="Malgun Gothic" panose="020B0503020000020004" pitchFamily="34" charset="-127"/>
              </a:rPr>
            </a:br>
            <a:r>
              <a:rPr lang="ru-RU" sz="2800" b="0" dirty="0" smtClean="0">
                <a:solidFill>
                  <a:srgbClr val="002060"/>
                </a:solidFill>
                <a:latin typeface="Malgun Gothic" panose="020B0503020000020004" pitchFamily="34" charset="-127"/>
              </a:rPr>
              <a:t>3.Что такое медлительность</a:t>
            </a:r>
            <a:r>
              <a:rPr lang="ru-RU" sz="2800" b="0" dirty="0" smtClean="0">
                <a:solidFill>
                  <a:srgbClr val="002060"/>
                </a:solidFill>
                <a:latin typeface="Malgun Gothic" panose="020B0503020000020004" pitchFamily="34" charset="-127"/>
              </a:rPr>
              <a:t>.</a:t>
            </a:r>
            <a:r>
              <a:rPr lang="ru-RU" sz="2800" b="0" dirty="0" smtClean="0">
                <a:solidFill>
                  <a:srgbClr val="002060"/>
                </a:solidFill>
                <a:latin typeface="Malgun Gothic" panose="020B0503020000020004" pitchFamily="34" charset="-127"/>
              </a:rPr>
              <a:t/>
            </a:r>
            <a:br>
              <a:rPr lang="ru-RU" sz="2800" b="0" dirty="0" smtClean="0">
                <a:solidFill>
                  <a:srgbClr val="002060"/>
                </a:solidFill>
                <a:latin typeface="Malgun Gothic" panose="020B0503020000020004" pitchFamily="34" charset="-127"/>
              </a:rPr>
            </a:br>
            <a:r>
              <a:rPr lang="ru-RU" sz="2800" b="0" dirty="0" smtClean="0">
                <a:solidFill>
                  <a:srgbClr val="002060"/>
                </a:solidFill>
                <a:latin typeface="Malgun Gothic" panose="020B0503020000020004" pitchFamily="34" charset="-127"/>
              </a:rPr>
              <a:t>4.Её проявления</a:t>
            </a:r>
            <a:r>
              <a:rPr lang="ru-RU" sz="2800" b="0" dirty="0" smtClean="0">
                <a:solidFill>
                  <a:srgbClr val="002060"/>
                </a:solidFill>
                <a:latin typeface="Malgun Gothic" panose="020B0503020000020004" pitchFamily="34" charset="-127"/>
              </a:rPr>
              <a:t>.</a:t>
            </a:r>
            <a:r>
              <a:rPr lang="ru-RU" sz="2800" b="0" dirty="0" smtClean="0">
                <a:solidFill>
                  <a:srgbClr val="002060"/>
                </a:solidFill>
                <a:latin typeface="Malgun Gothic" panose="020B0503020000020004" pitchFamily="34" charset="-127"/>
              </a:rPr>
              <a:t/>
            </a:r>
            <a:br>
              <a:rPr lang="ru-RU" sz="2800" b="0" dirty="0" smtClean="0">
                <a:solidFill>
                  <a:srgbClr val="002060"/>
                </a:solidFill>
                <a:latin typeface="Malgun Gothic" panose="020B0503020000020004" pitchFamily="34" charset="-127"/>
              </a:rPr>
            </a:br>
            <a:r>
              <a:rPr lang="ru-RU" sz="2800" b="0" dirty="0" smtClean="0">
                <a:solidFill>
                  <a:srgbClr val="002060"/>
                </a:solidFill>
                <a:latin typeface="Malgun Gothic" panose="020B0503020000020004" pitchFamily="34" charset="-127"/>
              </a:rPr>
              <a:t>5.Причины возникновения</a:t>
            </a:r>
            <a:r>
              <a:rPr lang="ru-RU" sz="2800" b="0" dirty="0" smtClean="0">
                <a:solidFill>
                  <a:srgbClr val="002060"/>
                </a:solidFill>
                <a:latin typeface="Malgun Gothic" panose="020B0503020000020004" pitchFamily="34" charset="-127"/>
              </a:rPr>
              <a:t>.</a:t>
            </a:r>
            <a:r>
              <a:rPr lang="ru-RU" sz="2800" b="0" dirty="0" smtClean="0">
                <a:solidFill>
                  <a:srgbClr val="002060"/>
                </a:solidFill>
                <a:latin typeface="Malgun Gothic" panose="020B0503020000020004" pitchFamily="34" charset="-127"/>
              </a:rPr>
              <a:t/>
            </a:r>
            <a:br>
              <a:rPr lang="ru-RU" sz="2800" b="0" dirty="0" smtClean="0">
                <a:solidFill>
                  <a:srgbClr val="002060"/>
                </a:solidFill>
                <a:latin typeface="Malgun Gothic" panose="020B0503020000020004" pitchFamily="34" charset="-127"/>
              </a:rPr>
            </a:br>
            <a:r>
              <a:rPr lang="ru-RU" sz="2800" b="0" dirty="0" smtClean="0">
                <a:solidFill>
                  <a:srgbClr val="002060"/>
                </a:solidFill>
                <a:latin typeface="Malgun Gothic" panose="020B0503020000020004" pitchFamily="34" charset="-127"/>
              </a:rPr>
              <a:t>6.Методы работы с медлительными детьми.</a:t>
            </a:r>
            <a:br>
              <a:rPr lang="ru-RU" sz="2800" b="0" dirty="0" smtClean="0">
                <a:solidFill>
                  <a:srgbClr val="002060"/>
                </a:solidFill>
                <a:latin typeface="Malgun Gothic" panose="020B0503020000020004" pitchFamily="34" charset="-127"/>
              </a:rPr>
            </a:br>
            <a:r>
              <a:rPr lang="ru-RU" sz="2800" b="0" dirty="0" smtClean="0">
                <a:solidFill>
                  <a:srgbClr val="002060"/>
                </a:solidFill>
                <a:latin typeface="Malgun Gothic" panose="020B0503020000020004" pitchFamily="34" charset="-127"/>
              </a:rPr>
              <a:t>7.Ученые, которые занимались проблемой.</a:t>
            </a:r>
            <a:br>
              <a:rPr lang="ru-RU" sz="2800" b="0" dirty="0" smtClean="0">
                <a:solidFill>
                  <a:srgbClr val="002060"/>
                </a:solidFill>
                <a:latin typeface="Malgun Gothic" panose="020B0503020000020004" pitchFamily="34" charset="-127"/>
              </a:rPr>
            </a:br>
            <a:r>
              <a:rPr lang="ru-RU" sz="2800" b="0" dirty="0" smtClean="0">
                <a:solidFill>
                  <a:srgbClr val="002060"/>
                </a:solidFill>
                <a:latin typeface="Malgun Gothic" panose="020B0503020000020004" pitchFamily="34" charset="-127"/>
              </a:rPr>
              <a:t>8.Рекомендации родителям.</a:t>
            </a:r>
            <a:br>
              <a:rPr lang="ru-RU" sz="2800" b="0" dirty="0" smtClean="0">
                <a:solidFill>
                  <a:srgbClr val="002060"/>
                </a:solidFill>
                <a:latin typeface="Malgun Gothic" panose="020B0503020000020004" pitchFamily="34" charset="-127"/>
              </a:rPr>
            </a:br>
            <a:r>
              <a:rPr lang="ru-RU" sz="2800" b="0" dirty="0" smtClean="0">
                <a:solidFill>
                  <a:srgbClr val="002060"/>
                </a:solidFill>
                <a:latin typeface="Malgun Gothic" panose="020B0503020000020004" pitchFamily="34" charset="-127"/>
              </a:rPr>
              <a:t>9.Список используемой литературы.</a:t>
            </a:r>
            <a:endParaRPr lang="ru-RU" sz="2800" b="0" dirty="0">
              <a:solidFill>
                <a:srgbClr val="002060"/>
              </a:solidFill>
              <a:latin typeface="Malgun Gothic" panose="020B0503020000020004" pitchFamily="34" charset="-127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88640"/>
            <a:ext cx="4824536" cy="7200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Malgun Gothic" panose="020B0503020000020004" pitchFamily="34" charset="-127"/>
              </a:rPr>
              <a:t>План проекта:</a:t>
            </a:r>
            <a:endParaRPr lang="ru-RU" sz="4000" b="1" dirty="0">
              <a:solidFill>
                <a:srgbClr val="002060"/>
              </a:solidFill>
              <a:latin typeface="Malgun Gothic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27600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56992"/>
            <a:ext cx="8568952" cy="3168352"/>
          </a:xfrm>
        </p:spPr>
        <p:txBody>
          <a:bodyPr/>
          <a:lstStyle/>
          <a:p>
            <a:pPr marL="45720" lvl="0" indent="0" algn="l">
              <a:spcBef>
                <a:spcPct val="20000"/>
              </a:spcBef>
              <a:spcAft>
                <a:spcPts val="300"/>
              </a:spcAft>
              <a:buNone/>
            </a:pPr>
            <a: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+mn-cs"/>
              </a:rPr>
              <a:t>Медлительных детей примерно в 2-4 раза больше, чем </a:t>
            </a:r>
            <a:r>
              <a:rPr lang="ru-RU" sz="2800" b="0" dirty="0" err="1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+mn-cs"/>
              </a:rPr>
              <a:t>гиперактивных</a:t>
            </a:r>
            <a: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+mn-cs"/>
              </a:rPr>
              <a:t>: по статистике, от 12 до 22%. Так же, как и </a:t>
            </a:r>
            <a:r>
              <a:rPr lang="ru-RU" sz="2800" b="0" dirty="0" err="1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+mn-cs"/>
              </a:rPr>
              <a:t>гиперактивность</a:t>
            </a:r>
            <a: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+mn-cs"/>
              </a:rPr>
              <a:t>, медлительность не является патологией или серьезным заболеванием. Это лишь небольшое отклонение от нормы развития ребенка, черта характера.</a:t>
            </a:r>
            <a:b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+mn-cs"/>
              </a:rPr>
            </a:br>
            <a:endParaRPr lang="ru-RU" sz="4000" dirty="0">
              <a:solidFill>
                <a:srgbClr val="002060"/>
              </a:solidFill>
              <a:latin typeface="Malgun Gothic" panose="020B0503020000020004" pitchFamily="34" charset="-127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80454"/>
            <a:ext cx="4680520" cy="3106164"/>
          </a:xfrm>
        </p:spPr>
      </p:pic>
    </p:spTree>
    <p:extLst>
      <p:ext uri="{BB962C8B-B14F-4D97-AF65-F5344CB8AC3E}">
        <p14:creationId xmlns:p14="http://schemas.microsoft.com/office/powerpoint/2010/main" val="2224291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08920"/>
            <a:ext cx="8568952" cy="3888432"/>
          </a:xfrm>
        </p:spPr>
        <p:txBody>
          <a:bodyPr/>
          <a:lstStyle/>
          <a:p>
            <a:pPr marL="45720" lvl="0" indent="0" algn="l">
              <a:spcBef>
                <a:spcPct val="20000"/>
              </a:spcBef>
              <a:spcAft>
                <a:spcPts val="300"/>
              </a:spcAft>
              <a:buNone/>
            </a:pPr>
            <a: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+mn-ea"/>
                <a:cs typeface="+mn-cs"/>
              </a:rPr>
              <a:t>У таких малышей, как правило, наблюдается </a:t>
            </a:r>
            <a:r>
              <a:rPr lang="ru-RU" sz="2800" b="0" dirty="0" err="1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+mn-ea"/>
                <a:cs typeface="+mn-cs"/>
              </a:rPr>
              <a:t>гипотонус</a:t>
            </a:r>
            <a: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+mn-ea"/>
                <a:cs typeface="+mn-cs"/>
              </a:rPr>
              <a:t> мышц (слабые мышцы рук и ног), неразвитая моторика. Они устают от любой деятельности, тихо и неуверенно говорят, часто избегают общества. По темпераменту такие дети чаще всего флегматики (они просто не переносят спешки, зато рассудительны и любое решение принимают взвешенно и обдуманно).</a:t>
            </a:r>
            <a:b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8424936" cy="2304256"/>
          </a:xfrm>
        </p:spPr>
        <p:txBody>
          <a:bodyPr>
            <a:normAutofit/>
          </a:bodyPr>
          <a:lstStyle/>
          <a:p>
            <a:endParaRPr lang="ru-RU" sz="2800" dirty="0">
              <a:solidFill>
                <a:srgbClr val="002060"/>
              </a:solidFill>
              <a:latin typeface="Malgun Gothic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5235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6336704"/>
          </a:xfrm>
        </p:spPr>
        <p:txBody>
          <a:bodyPr/>
          <a:lstStyle/>
          <a:p>
            <a:pPr marL="0" indent="0" algn="l">
              <a:buNone/>
            </a:pPr>
            <a:r>
              <a:rPr lang="en-US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</a:rPr>
              <a:t/>
            </a:r>
            <a:br>
              <a:rPr lang="en-US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</a:rPr>
            </a:br>
            <a:r>
              <a:rPr lang="ru-RU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</a:rPr>
              <a:t>Причины</a:t>
            </a:r>
            <a:r>
              <a:rPr lang="ru-RU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</a:rPr>
              <a:t>: </a:t>
            </a:r>
            <a:r>
              <a:rPr lang="en-US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</a:rPr>
              <a:t/>
            </a:r>
            <a:br>
              <a:rPr lang="en-US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</a:rPr>
            </a:br>
            <a:r>
              <a:rPr lang="en-US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</a:rPr>
              <a:t/>
            </a:r>
            <a:br>
              <a:rPr lang="en-US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</a:rPr>
            </a:br>
            <a:r>
              <a:rPr lang="ru-RU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</a:rPr>
              <a:t>1.Общее </a:t>
            </a:r>
            <a: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</a:rPr>
              <a:t>ослабленное состояние, наступившее после острого заболевания, может стать причиной медлительности малыша. Замедление темпа деятельности может вызвать и любое хроническое заболевание. </a:t>
            </a:r>
            <a:b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</a:rPr>
            </a:br>
            <a:r>
              <a:rPr lang="en-US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</a:rPr>
              <a:t/>
            </a:r>
            <a:br>
              <a:rPr lang="en-US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</a:rPr>
            </a:br>
            <a:r>
              <a:rPr lang="ru-RU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</a:rPr>
              <a:t>2.Любые </a:t>
            </a:r>
            <a: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</a:rPr>
              <a:t>проблемы в процессе беременности и родов (недоношенность, трудные роды) могут повлечь за собой </a:t>
            </a:r>
            <a:r>
              <a:rPr lang="ru-RU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</a:rPr>
              <a:t>отклонения в </a:t>
            </a:r>
            <a: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</a:rPr>
              <a:t>психическом развитии малыша. </a:t>
            </a:r>
          </a:p>
        </p:txBody>
      </p:sp>
    </p:spTree>
    <p:extLst>
      <p:ext uri="{BB962C8B-B14F-4D97-AF65-F5344CB8AC3E}">
        <p14:creationId xmlns:p14="http://schemas.microsoft.com/office/powerpoint/2010/main" val="48781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6264696"/>
          </a:xfrm>
        </p:spPr>
        <p:txBody>
          <a:bodyPr/>
          <a:lstStyle/>
          <a:p>
            <a:pPr marL="0" indent="0" algn="l">
              <a:buNone/>
            </a:pPr>
            <a:r>
              <a:rPr lang="en-US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/>
            </a:r>
            <a:br>
              <a:rPr lang="en-US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ru-RU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>3</a:t>
            </a:r>
            <a: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>. Последние исследования показывают, что медлительность часто встречается у «</a:t>
            </a:r>
            <a:r>
              <a:rPr lang="ru-RU" sz="2800" b="0" dirty="0" err="1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>леворуких</a:t>
            </a:r>
            <a: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>» малышей, которых родители насильно переучивают писать и есть правой рукой.</a:t>
            </a:r>
            <a:b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US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/>
            </a:r>
            <a:br>
              <a:rPr lang="en-US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ru-RU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>4</a:t>
            </a:r>
            <a: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>.	Внутренние переживания, эмоциональное напряжение, стрессы могут также стать причинами медлительности у детей. Развод родителей, частые конфликты в семье, агрессивные методы воспитания, переезды, поход в детский сад или школу </a:t>
            </a:r>
            <a:endParaRPr lang="ru-RU" sz="2800" dirty="0">
              <a:solidFill>
                <a:srgbClr val="002060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6080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6336704"/>
          </a:xfrm>
        </p:spPr>
        <p:txBody>
          <a:bodyPr/>
          <a:lstStyle/>
          <a:p>
            <a:pPr marL="0" indent="0" algn="l">
              <a:buNone/>
            </a:pPr>
            <a:r>
              <a:rPr lang="en-US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/>
            </a:r>
            <a:br>
              <a:rPr lang="en-US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ru-RU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>Первоначально </a:t>
            </a:r>
            <a:r>
              <a:rPr lang="ru-RU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>нужно </a:t>
            </a:r>
            <a: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>просто создать ребенку душевный комфорт и подождать, пока все само собой придет в норму.</a:t>
            </a:r>
            <a:b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ru-RU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>Медлительность </a:t>
            </a:r>
            <a: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>является особенностью развития нервной системы, которая</a:t>
            </a:r>
            <a:r>
              <a:rPr lang="ru-RU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>, </a:t>
            </a:r>
            <a: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>если приложить старание, в детском возрасте поддается коррекции. Необходимо тренировать подвижность нервных процессов у </a:t>
            </a:r>
            <a:r>
              <a:rPr lang="ru-RU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> </a:t>
            </a:r>
            <a: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>детей. Существует множество различных общеизвестных игр для тренировки  </a:t>
            </a:r>
            <a:r>
              <a:rPr lang="ru-RU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>детей (игры </a:t>
            </a:r>
            <a: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>со сменой темпа </a:t>
            </a:r>
            <a:r>
              <a:rPr lang="ru-RU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>движений, игры </a:t>
            </a:r>
            <a: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>с максимально быстрыми </a:t>
            </a:r>
            <a:r>
              <a:rPr lang="ru-RU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>движениями и т.д.)</a:t>
            </a:r>
            <a:endParaRPr lang="ru-RU" sz="2800" dirty="0">
              <a:solidFill>
                <a:srgbClr val="002060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0299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12967" cy="6264696"/>
          </a:xfrm>
        </p:spPr>
        <p:txBody>
          <a:bodyPr/>
          <a:lstStyle/>
          <a:p>
            <a:pPr marL="0" indent="0" algn="l">
              <a:buNone/>
            </a:pPr>
            <a:r>
              <a:rPr lang="en-US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/>
            </a:r>
            <a:br>
              <a:rPr lang="en-US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ru-RU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>Глубоким  </a:t>
            </a:r>
            <a:r>
              <a:rPr lang="ru-RU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>изучением  </a:t>
            </a:r>
            <a: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>медлительных детей занимался </a:t>
            </a:r>
            <a:r>
              <a:rPr lang="ru-RU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>начали заниматься с </a:t>
            </a:r>
            <a: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>50-х годов. </a:t>
            </a:r>
            <a:r>
              <a:rPr lang="ru-RU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>Известные физиологи </a:t>
            </a:r>
            <a:r>
              <a:rPr lang="ru-RU" sz="2800" b="0" dirty="0" err="1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>А.Г.Иванов</a:t>
            </a:r>
            <a: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>-Смоленский </a:t>
            </a:r>
            <a:r>
              <a:rPr lang="ru-RU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>(</a:t>
            </a:r>
            <a: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>1971</a:t>
            </a:r>
            <a:r>
              <a:rPr lang="ru-RU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>), </a:t>
            </a:r>
            <a:r>
              <a:rPr lang="ru-RU" sz="2800" b="0" dirty="0" err="1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>В.П.Герасимов</a:t>
            </a:r>
            <a: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> (1976), </a:t>
            </a:r>
            <a:r>
              <a:rPr lang="ru-RU" sz="2800" b="0" dirty="0" err="1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>Л.Г.Воронин</a:t>
            </a:r>
            <a: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> и его сотрудники (1980), </a:t>
            </a:r>
            <a:r>
              <a:rPr lang="ru-RU" sz="2800" b="0" dirty="0" err="1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>В.А.Суздалева</a:t>
            </a:r>
            <a: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> (1980), Н. Е. Малков (1978</a:t>
            </a:r>
            <a:r>
              <a:rPr lang="ru-RU" sz="2800" b="0" dirty="0" smtClean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>), Кольцова М.М.; американский </a:t>
            </a:r>
            <a: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>психолог </a:t>
            </a:r>
            <a:r>
              <a:rPr lang="ru-RU" sz="2800" b="0" dirty="0" err="1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>Дж.Холт</a:t>
            </a:r>
            <a:r>
              <a:rPr lang="ru-RU" sz="2800" b="0" dirty="0">
                <a:solidFill>
                  <a:srgbClr val="002060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> (1956) на основании своих наблюдений пришел к заключению, что даже небольшая степень медлительности снижает шансы ребенка на успех в учебе.</a:t>
            </a:r>
            <a:endParaRPr lang="ru-RU" sz="2800" dirty="0">
              <a:solidFill>
                <a:srgbClr val="002060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795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746</TotalTime>
  <Words>193</Words>
  <Application>Microsoft Office PowerPoint</Application>
  <PresentationFormat>Экран (4:3)</PresentationFormat>
  <Paragraphs>18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Медлительность </vt:lpstr>
      <vt:lpstr>- дать  представление о медлительности; возникающих у медлительных детей трудностях при освоении основной общеобразовательной программы;  - раскрыть причину, лежащую в основе медлительности; причины ее возникновения; -дать примерные виды деятельности для детей, задания для коррекции.      -дать рекомендации родителям медлительных детей.   </vt:lpstr>
      <vt:lpstr>1.Цель проекта. 2.План проекта. 3.Что такое медлительность. 4.Её проявления. 5.Причины возникновения. 6.Методы работы с медлительными детьми. 7.Ученые, которые занимались проблемой. 8.Рекомендации родителям. 9.Список используемой литературы.</vt:lpstr>
      <vt:lpstr>Медлительных детей примерно в 2-4 раза больше, чем гиперактивных: по статистике, от 12 до 22%. Так же, как и гиперактивность, медлительность не является патологией или серьезным заболеванием. Это лишь небольшое отклонение от нормы развития ребенка, черта характера. </vt:lpstr>
      <vt:lpstr>У таких малышей, как правило, наблюдается гипотонус мышц (слабые мышцы рук и ног), неразвитая моторика. Они устают от любой деятельности, тихо и неуверенно говорят, часто избегают общества. По темпераменту такие дети чаще всего флегматики (они просто не переносят спешки, зато рассудительны и любое решение принимают взвешенно и обдуманно). </vt:lpstr>
      <vt:lpstr> Причины:   1.Общее ослабленное состояние, наступившее после острого заболевания, может стать причиной медлительности малыша. Замедление темпа деятельности может вызвать и любое хроническое заболевание.   2.Любые проблемы в процессе беременности и родов (недоношенность, трудные роды) могут повлечь за собой отклонения в психическом развитии малыша. </vt:lpstr>
      <vt:lpstr> 3. Последние исследования показывают, что медлительность часто встречается у «леворуких» малышей, которых родители насильно переучивают писать и есть правой рукой.  4. Внутренние переживания, эмоциональное напряжение, стрессы могут также стать причинами медлительности у детей. Развод родителей, частые конфликты в семье, агрессивные методы воспитания, переезды, поход в детский сад или школу </vt:lpstr>
      <vt:lpstr> Первоначально нужно просто создать ребенку душевный комфорт и подождать, пока все само собой придет в норму. Медлительность является особенностью развития нервной системы, которая, если приложить старание, в детском возрасте поддается коррекции. Необходимо тренировать подвижность нервных процессов у  детей. Существует множество различных общеизвестных игр для тренировки  детей (игры со сменой темпа движений, игры с максимально быстрыми движениями и т.д.)</vt:lpstr>
      <vt:lpstr> Глубоким  изучением  медлительных детей занимался начали заниматься с 50-х годов. Известные физиологи А.Г.Иванов-Смоленский (1971), В.П.Герасимов (1976), Л.Г.Воронин и его сотрудники (1980), В.А.Суздалева (1980), Н. Е. Малков (1978), Кольцова М.М.; американский психолог Дж.Холт (1956) на основании своих наблюдений пришел к заключению, что даже небольшая степень медлительности снижает шансы ребенка на успех в учебе.</vt:lpstr>
      <vt:lpstr> Что посоветовать родителям медлительных детей? Как общаться с таким ребенком, как «побороть» медлительность и сделать так, чтобы ребенок был более активным и подвижным? Во-первых, ни в коем случае не нужно торопить таких детей или кричать на них.  Ребёнок только «впадет в ступор» и не будет следовать вашим нетерпеливым указаниям. </vt:lpstr>
      <vt:lpstr> Флегматики очень остро воспринимают критику, это ранимые и впечатлительные натуры. Лучше спокойно говорите ребенку, что делать, и ждите, пока он сам выполнит задание. Если у ребенка что-то не получается, мягко и ненавязчиво предложите свою помощь. Не нужно сразу же делать все за малыша – это только рассердит его.</vt:lpstr>
      <vt:lpstr>Презентация PowerPoint</vt:lpstr>
      <vt:lpstr>  В-третьих, не давайте ребёнку слишком больших заданий, лучше разделить их на несколько маленьких –так будет проще справляться с ними. В-четвертых, научите ребёнка ориентироваться по часам и планировать свое время самостоятельно. И не забывайте поощрять ребёнка за выполненные задания. Хвалите его, покупайте игрушки или балуйте (конечно же, в меру) сладостями. Это стимулирует его к активной деятельности. </vt:lpstr>
      <vt:lpstr>http://www.avent-live.ru/articles/Medlitelnost_prichiny_priznaki_metody_borby-367/ http://magazine.mospsy.ru/nomer9/s06.shtml http://www.ya-roditel.ru/parents/base/experts/279301/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Медлительность </dc:title>
  <dc:creator>ион</dc:creator>
  <cp:lastModifiedBy>ион</cp:lastModifiedBy>
  <cp:revision>30</cp:revision>
  <dcterms:created xsi:type="dcterms:W3CDTF">2015-02-10T12:30:28Z</dcterms:created>
  <dcterms:modified xsi:type="dcterms:W3CDTF">2015-02-12T20:21:13Z</dcterms:modified>
</cp:coreProperties>
</file>