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sldIdLst>
    <p:sldId id="256" r:id="rId5"/>
    <p:sldId id="259" r:id="rId6"/>
    <p:sldId id="271" r:id="rId7"/>
    <p:sldId id="270" r:id="rId8"/>
    <p:sldId id="269" r:id="rId9"/>
    <p:sldId id="267" r:id="rId10"/>
    <p:sldId id="268" r:id="rId11"/>
    <p:sldId id="260" r:id="rId12"/>
    <p:sldId id="261" r:id="rId13"/>
    <p:sldId id="276" r:id="rId14"/>
    <p:sldId id="277" r:id="rId15"/>
    <p:sldId id="278" r:id="rId16"/>
    <p:sldId id="279" r:id="rId17"/>
    <p:sldId id="262" r:id="rId18"/>
    <p:sldId id="263" r:id="rId19"/>
    <p:sldId id="264" r:id="rId20"/>
    <p:sldId id="265" r:id="rId21"/>
    <p:sldId id="266" r:id="rId22"/>
    <p:sldId id="272" r:id="rId23"/>
    <p:sldId id="273" r:id="rId24"/>
    <p:sldId id="27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71" autoAdjust="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E0C03-0C23-4807-9C19-C4F6C184C233}" type="doc">
      <dgm:prSet loTypeId="urn:microsoft.com/office/officeart/2005/8/layout/radial5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870E9DF-6925-451A-8C7A-3C449F7EDB46}">
      <dgm:prSet phldrT="[Текст]" custT="1"/>
      <dgm:spPr/>
      <dgm:t>
        <a:bodyPr/>
        <a:lstStyle/>
        <a:p>
          <a:r>
            <a:rPr lang="ru-RU" sz="1200" dirty="0" smtClean="0"/>
            <a:t>Развитие </a:t>
          </a:r>
        </a:p>
        <a:p>
          <a:r>
            <a:rPr lang="ru-RU" sz="1200" dirty="0" smtClean="0"/>
            <a:t>Мелкой </a:t>
          </a:r>
        </a:p>
        <a:p>
          <a:r>
            <a:rPr lang="ru-RU" sz="1200" dirty="0" smtClean="0"/>
            <a:t>моторики</a:t>
          </a:r>
          <a:endParaRPr lang="ru-RU" sz="1200" dirty="0"/>
        </a:p>
      </dgm:t>
    </dgm:pt>
    <dgm:pt modelId="{0B201FCF-9B3B-4C69-9A3D-18DC69DB9BD9}" type="parTrans" cxnId="{70EBDCAF-20E2-4C57-AD6F-2E113D67CAE4}">
      <dgm:prSet/>
      <dgm:spPr/>
      <dgm:t>
        <a:bodyPr/>
        <a:lstStyle/>
        <a:p>
          <a:endParaRPr lang="ru-RU"/>
        </a:p>
      </dgm:t>
    </dgm:pt>
    <dgm:pt modelId="{5D759BEC-0FC2-4250-86DE-20CCA18E5F49}" type="sibTrans" cxnId="{70EBDCAF-20E2-4C57-AD6F-2E113D67CAE4}">
      <dgm:prSet/>
      <dgm:spPr/>
      <dgm:t>
        <a:bodyPr/>
        <a:lstStyle/>
        <a:p>
          <a:endParaRPr lang="ru-RU"/>
        </a:p>
      </dgm:t>
    </dgm:pt>
    <dgm:pt modelId="{6BCF790C-2196-4919-9C44-3223710CF31C}">
      <dgm:prSet phldrT="[Текст]" custT="1"/>
      <dgm:spPr/>
      <dgm:t>
        <a:bodyPr/>
        <a:lstStyle/>
        <a:p>
          <a:r>
            <a:rPr lang="ru-RU" sz="1200" dirty="0" err="1" smtClean="0">
              <a:solidFill>
                <a:srgbClr val="002060"/>
              </a:solidFill>
            </a:rPr>
            <a:t>Биоэнерго-пластика</a:t>
          </a:r>
          <a:endParaRPr lang="ru-RU" sz="1200" dirty="0">
            <a:solidFill>
              <a:srgbClr val="002060"/>
            </a:solidFill>
          </a:endParaRPr>
        </a:p>
      </dgm:t>
    </dgm:pt>
    <dgm:pt modelId="{434FF4D9-B9A6-4E9A-930F-4DD9A4CF3D69}" type="parTrans" cxnId="{F16683E5-6980-4EA9-89CE-5A298E007036}">
      <dgm:prSet/>
      <dgm:spPr/>
      <dgm:t>
        <a:bodyPr/>
        <a:lstStyle/>
        <a:p>
          <a:endParaRPr lang="ru-RU"/>
        </a:p>
      </dgm:t>
    </dgm:pt>
    <dgm:pt modelId="{C69596A1-E053-4E07-AEB1-754E1186B1BD}" type="sibTrans" cxnId="{F16683E5-6980-4EA9-89CE-5A298E007036}">
      <dgm:prSet/>
      <dgm:spPr/>
      <dgm:t>
        <a:bodyPr/>
        <a:lstStyle/>
        <a:p>
          <a:endParaRPr lang="ru-RU"/>
        </a:p>
      </dgm:t>
    </dgm:pt>
    <dgm:pt modelId="{B80C4529-762F-4B2D-954F-2A8BB2417423}">
      <dgm:prSet phldrT="[Текст]" custT="1"/>
      <dgm:spPr/>
      <dgm:t>
        <a:bodyPr/>
        <a:lstStyle/>
        <a:p>
          <a:r>
            <a:rPr lang="ru-RU" sz="1200" dirty="0" err="1" smtClean="0">
              <a:solidFill>
                <a:srgbClr val="002060"/>
              </a:solidFill>
            </a:rPr>
            <a:t>кинезиология</a:t>
          </a:r>
          <a:endParaRPr lang="ru-RU" sz="1200" dirty="0">
            <a:solidFill>
              <a:srgbClr val="002060"/>
            </a:solidFill>
          </a:endParaRPr>
        </a:p>
      </dgm:t>
    </dgm:pt>
    <dgm:pt modelId="{E2409A4B-AE81-48CC-8E85-2F018A2B3C3A}" type="parTrans" cxnId="{5DC80B33-C5EE-419B-ADEE-6E68951FFB18}">
      <dgm:prSet/>
      <dgm:spPr/>
      <dgm:t>
        <a:bodyPr/>
        <a:lstStyle/>
        <a:p>
          <a:endParaRPr lang="ru-RU"/>
        </a:p>
      </dgm:t>
    </dgm:pt>
    <dgm:pt modelId="{464E84C2-EB6C-4011-BC28-73B736820844}" type="sibTrans" cxnId="{5DC80B33-C5EE-419B-ADEE-6E68951FFB18}">
      <dgm:prSet/>
      <dgm:spPr/>
      <dgm:t>
        <a:bodyPr/>
        <a:lstStyle/>
        <a:p>
          <a:endParaRPr lang="ru-RU"/>
        </a:p>
      </dgm:t>
    </dgm:pt>
    <dgm:pt modelId="{13BBE514-A020-460A-92D1-515D7237C013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Пальчиковая гимнастика</a:t>
          </a:r>
          <a:endParaRPr lang="ru-RU" sz="1200" dirty="0">
            <a:solidFill>
              <a:srgbClr val="002060"/>
            </a:solidFill>
          </a:endParaRPr>
        </a:p>
      </dgm:t>
    </dgm:pt>
    <dgm:pt modelId="{267A0A0C-0B99-4A02-B5BE-C0709914D0E0}" type="parTrans" cxnId="{99CA25A8-F28F-41CA-8AB7-762EFC47C941}">
      <dgm:prSet/>
      <dgm:spPr/>
      <dgm:t>
        <a:bodyPr/>
        <a:lstStyle/>
        <a:p>
          <a:endParaRPr lang="ru-RU"/>
        </a:p>
      </dgm:t>
    </dgm:pt>
    <dgm:pt modelId="{30511FE7-AB3E-4E05-90C1-A17A7B02E3CE}" type="sibTrans" cxnId="{99CA25A8-F28F-41CA-8AB7-762EFC47C941}">
      <dgm:prSet/>
      <dgm:spPr/>
      <dgm:t>
        <a:bodyPr/>
        <a:lstStyle/>
        <a:p>
          <a:endParaRPr lang="ru-RU"/>
        </a:p>
      </dgm:t>
    </dgm:pt>
    <dgm:pt modelId="{7F2A6EBE-F4BE-4BE8-9BAD-F8FE7B90B769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Упражнения с предметами</a:t>
          </a:r>
          <a:endParaRPr lang="ru-RU" sz="1200" dirty="0">
            <a:solidFill>
              <a:srgbClr val="002060"/>
            </a:solidFill>
          </a:endParaRPr>
        </a:p>
      </dgm:t>
    </dgm:pt>
    <dgm:pt modelId="{25CB1CE7-C190-4010-8572-AF477BED2692}" type="parTrans" cxnId="{CD30D801-ACA7-4AD3-B654-16F3BECB20E4}">
      <dgm:prSet/>
      <dgm:spPr/>
      <dgm:t>
        <a:bodyPr/>
        <a:lstStyle/>
        <a:p>
          <a:endParaRPr lang="ru-RU"/>
        </a:p>
      </dgm:t>
    </dgm:pt>
    <dgm:pt modelId="{8B1DFD8D-7F11-40B0-9DB2-E341F67BFAEB}" type="sibTrans" cxnId="{CD30D801-ACA7-4AD3-B654-16F3BECB20E4}">
      <dgm:prSet/>
      <dgm:spPr/>
      <dgm:t>
        <a:bodyPr/>
        <a:lstStyle/>
        <a:p>
          <a:endParaRPr lang="ru-RU"/>
        </a:p>
      </dgm:t>
    </dgm:pt>
    <dgm:pt modelId="{542F3499-9099-414E-9414-6DAD80F24125}">
      <dgm:prSet custT="1"/>
      <dgm:spPr/>
      <dgm:t>
        <a:bodyPr/>
        <a:lstStyle/>
        <a:p>
          <a:r>
            <a:rPr lang="ru-RU" sz="1200" dirty="0" err="1" smtClean="0">
              <a:solidFill>
                <a:srgbClr val="002060"/>
              </a:solidFill>
            </a:rPr>
            <a:t>Самомассаж</a:t>
          </a:r>
          <a:r>
            <a:rPr lang="ru-RU" sz="1200" dirty="0" smtClean="0">
              <a:solidFill>
                <a:srgbClr val="002060"/>
              </a:solidFill>
            </a:rPr>
            <a:t> рук</a:t>
          </a:r>
          <a:endParaRPr lang="ru-RU" sz="1200" dirty="0">
            <a:solidFill>
              <a:srgbClr val="002060"/>
            </a:solidFill>
          </a:endParaRPr>
        </a:p>
      </dgm:t>
    </dgm:pt>
    <dgm:pt modelId="{B026DDF7-B1E2-4292-8F4C-0CE4B75E7BE1}" type="parTrans" cxnId="{96F7F3C9-67AE-4446-8B35-803A7AE61CA5}">
      <dgm:prSet/>
      <dgm:spPr/>
      <dgm:t>
        <a:bodyPr/>
        <a:lstStyle/>
        <a:p>
          <a:endParaRPr lang="ru-RU"/>
        </a:p>
      </dgm:t>
    </dgm:pt>
    <dgm:pt modelId="{DA962063-3E9F-402C-8D68-4541060DA5B3}" type="sibTrans" cxnId="{96F7F3C9-67AE-4446-8B35-803A7AE61CA5}">
      <dgm:prSet/>
      <dgm:spPr/>
      <dgm:t>
        <a:bodyPr/>
        <a:lstStyle/>
        <a:p>
          <a:endParaRPr lang="ru-RU"/>
        </a:p>
      </dgm:t>
    </dgm:pt>
    <dgm:pt modelId="{A88D259B-DC22-47DD-9907-05D788B6E0CC}" type="pres">
      <dgm:prSet presAssocID="{A83E0C03-0C23-4807-9C19-C4F6C184C2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7F3DC-2A32-44F1-9832-3D6E4D65C6C7}" type="pres">
      <dgm:prSet presAssocID="{B870E9DF-6925-451A-8C7A-3C449F7EDB46}" presName="centerShape" presStyleLbl="node0" presStyleIdx="0" presStyleCnt="1"/>
      <dgm:spPr/>
      <dgm:t>
        <a:bodyPr/>
        <a:lstStyle/>
        <a:p>
          <a:endParaRPr lang="ru-RU"/>
        </a:p>
      </dgm:t>
    </dgm:pt>
    <dgm:pt modelId="{E83B3AAC-C679-47C0-82FF-71C1E4E592DA}" type="pres">
      <dgm:prSet presAssocID="{434FF4D9-B9A6-4E9A-930F-4DD9A4CF3D69}" presName="parTrans" presStyleLbl="sibTrans2D1" presStyleIdx="0" presStyleCnt="5"/>
      <dgm:spPr/>
      <dgm:t>
        <a:bodyPr/>
        <a:lstStyle/>
        <a:p>
          <a:endParaRPr lang="ru-RU"/>
        </a:p>
      </dgm:t>
    </dgm:pt>
    <dgm:pt modelId="{5486F58D-2A16-42DC-9246-0A0268FFA1D1}" type="pres">
      <dgm:prSet presAssocID="{434FF4D9-B9A6-4E9A-930F-4DD9A4CF3D6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360F205-60D3-4ED2-8316-4A477730F763}" type="pres">
      <dgm:prSet presAssocID="{6BCF790C-2196-4919-9C44-3223710CF31C}" presName="node" presStyleLbl="node1" presStyleIdx="0" presStyleCnt="5" custRadScaleRad="100226" custRadScaleInc="-3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954E7-D00D-42BF-A52E-68B4B715D3D6}" type="pres">
      <dgm:prSet presAssocID="{E2409A4B-AE81-48CC-8E85-2F018A2B3C3A}" presName="parTrans" presStyleLbl="sibTrans2D1" presStyleIdx="1" presStyleCnt="5"/>
      <dgm:spPr/>
      <dgm:t>
        <a:bodyPr/>
        <a:lstStyle/>
        <a:p>
          <a:endParaRPr lang="ru-RU"/>
        </a:p>
      </dgm:t>
    </dgm:pt>
    <dgm:pt modelId="{464EE6C4-B9CE-4F12-8A00-F7134C696F85}" type="pres">
      <dgm:prSet presAssocID="{E2409A4B-AE81-48CC-8E85-2F018A2B3C3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9E15948-9DDE-4138-A64F-9533A9FD6CA9}" type="pres">
      <dgm:prSet presAssocID="{B80C4529-762F-4B2D-954F-2A8BB241742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84074-08E1-4CD2-B921-5689C92D666D}" type="pres">
      <dgm:prSet presAssocID="{B026DDF7-B1E2-4292-8F4C-0CE4B75E7BE1}" presName="parTrans" presStyleLbl="sibTrans2D1" presStyleIdx="2" presStyleCnt="5"/>
      <dgm:spPr/>
      <dgm:t>
        <a:bodyPr/>
        <a:lstStyle/>
        <a:p>
          <a:endParaRPr lang="ru-RU"/>
        </a:p>
      </dgm:t>
    </dgm:pt>
    <dgm:pt modelId="{63D4D02E-49A7-4F7C-857B-4B497D1D6A95}" type="pres">
      <dgm:prSet presAssocID="{B026DDF7-B1E2-4292-8F4C-0CE4B75E7BE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D364DD2-24B8-4612-BDA4-B531612364E6}" type="pres">
      <dgm:prSet presAssocID="{542F3499-9099-414E-9414-6DAD80F241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7F4DB-F026-4526-86BF-902476F33B2A}" type="pres">
      <dgm:prSet presAssocID="{267A0A0C-0B99-4A02-B5BE-C0709914D0E0}" presName="parTrans" presStyleLbl="sibTrans2D1" presStyleIdx="3" presStyleCnt="5"/>
      <dgm:spPr/>
      <dgm:t>
        <a:bodyPr/>
        <a:lstStyle/>
        <a:p>
          <a:endParaRPr lang="ru-RU"/>
        </a:p>
      </dgm:t>
    </dgm:pt>
    <dgm:pt modelId="{F83138B7-F41E-4E2D-B082-FFE56E7DC82E}" type="pres">
      <dgm:prSet presAssocID="{267A0A0C-0B99-4A02-B5BE-C0709914D0E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3E8C396-33AC-4A9E-9230-138497CCBAD4}" type="pres">
      <dgm:prSet presAssocID="{13BBE514-A020-460A-92D1-515D7237C0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E5BFA-E407-402F-8E08-93FF8E56F051}" type="pres">
      <dgm:prSet presAssocID="{25CB1CE7-C190-4010-8572-AF477BED2692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E3E071D-8B8E-4832-A62B-5A9905E75B0F}" type="pres">
      <dgm:prSet presAssocID="{25CB1CE7-C190-4010-8572-AF477BED2692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74E7F3A-31F1-432F-9C83-BC5A3973CC80}" type="pres">
      <dgm:prSet presAssocID="{7F2A6EBE-F4BE-4BE8-9BAD-F8FE7B90B7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82B9A7-249A-4D49-B501-A253F94D78AB}" type="presOf" srcId="{B80C4529-762F-4B2D-954F-2A8BB2417423}" destId="{29E15948-9DDE-4138-A64F-9533A9FD6CA9}" srcOrd="0" destOrd="0" presId="urn:microsoft.com/office/officeart/2005/8/layout/radial5"/>
    <dgm:cxn modelId="{B0259A40-86D1-466E-8697-2BF4EBA4FEBA}" type="presOf" srcId="{E2409A4B-AE81-48CC-8E85-2F018A2B3C3A}" destId="{464EE6C4-B9CE-4F12-8A00-F7134C696F85}" srcOrd="1" destOrd="0" presId="urn:microsoft.com/office/officeart/2005/8/layout/radial5"/>
    <dgm:cxn modelId="{001C4A7B-474F-4D47-A00B-AD62298344F4}" type="presOf" srcId="{434FF4D9-B9A6-4E9A-930F-4DD9A4CF3D69}" destId="{E83B3AAC-C679-47C0-82FF-71C1E4E592DA}" srcOrd="0" destOrd="0" presId="urn:microsoft.com/office/officeart/2005/8/layout/radial5"/>
    <dgm:cxn modelId="{884A6DC3-B779-476C-B3B0-457F812E843B}" type="presOf" srcId="{B026DDF7-B1E2-4292-8F4C-0CE4B75E7BE1}" destId="{63D4D02E-49A7-4F7C-857B-4B497D1D6A95}" srcOrd="1" destOrd="0" presId="urn:microsoft.com/office/officeart/2005/8/layout/radial5"/>
    <dgm:cxn modelId="{6932A443-1C11-49CC-9247-818366450B63}" type="presOf" srcId="{A83E0C03-0C23-4807-9C19-C4F6C184C233}" destId="{A88D259B-DC22-47DD-9907-05D788B6E0CC}" srcOrd="0" destOrd="0" presId="urn:microsoft.com/office/officeart/2005/8/layout/radial5"/>
    <dgm:cxn modelId="{802D1FB3-53CE-4B38-8AB7-F26575FB6FB3}" type="presOf" srcId="{267A0A0C-0B99-4A02-B5BE-C0709914D0E0}" destId="{F83138B7-F41E-4E2D-B082-FFE56E7DC82E}" srcOrd="1" destOrd="0" presId="urn:microsoft.com/office/officeart/2005/8/layout/radial5"/>
    <dgm:cxn modelId="{9B0BFECE-D1AA-433F-B4A4-46D9FD7DBE4C}" type="presOf" srcId="{7F2A6EBE-F4BE-4BE8-9BAD-F8FE7B90B769}" destId="{074E7F3A-31F1-432F-9C83-BC5A3973CC80}" srcOrd="0" destOrd="0" presId="urn:microsoft.com/office/officeart/2005/8/layout/radial5"/>
    <dgm:cxn modelId="{61B54E2B-6A75-4E9C-A939-DCAC8302B341}" type="presOf" srcId="{542F3499-9099-414E-9414-6DAD80F24125}" destId="{5D364DD2-24B8-4612-BDA4-B531612364E6}" srcOrd="0" destOrd="0" presId="urn:microsoft.com/office/officeart/2005/8/layout/radial5"/>
    <dgm:cxn modelId="{CD30D801-ACA7-4AD3-B654-16F3BECB20E4}" srcId="{B870E9DF-6925-451A-8C7A-3C449F7EDB46}" destId="{7F2A6EBE-F4BE-4BE8-9BAD-F8FE7B90B769}" srcOrd="4" destOrd="0" parTransId="{25CB1CE7-C190-4010-8572-AF477BED2692}" sibTransId="{8B1DFD8D-7F11-40B0-9DB2-E341F67BFAEB}"/>
    <dgm:cxn modelId="{DF47A24B-16EF-44D9-BD18-EF79D7A2DD86}" type="presOf" srcId="{B870E9DF-6925-451A-8C7A-3C449F7EDB46}" destId="{B6E7F3DC-2A32-44F1-9832-3D6E4D65C6C7}" srcOrd="0" destOrd="0" presId="urn:microsoft.com/office/officeart/2005/8/layout/radial5"/>
    <dgm:cxn modelId="{E9C06F5A-DCD6-45AF-A7CF-B85BC32FF1FF}" type="presOf" srcId="{267A0A0C-0B99-4A02-B5BE-C0709914D0E0}" destId="{33B7F4DB-F026-4526-86BF-902476F33B2A}" srcOrd="0" destOrd="0" presId="urn:microsoft.com/office/officeart/2005/8/layout/radial5"/>
    <dgm:cxn modelId="{96F7F3C9-67AE-4446-8B35-803A7AE61CA5}" srcId="{B870E9DF-6925-451A-8C7A-3C449F7EDB46}" destId="{542F3499-9099-414E-9414-6DAD80F24125}" srcOrd="2" destOrd="0" parTransId="{B026DDF7-B1E2-4292-8F4C-0CE4B75E7BE1}" sibTransId="{DA962063-3E9F-402C-8D68-4541060DA5B3}"/>
    <dgm:cxn modelId="{99CA25A8-F28F-41CA-8AB7-762EFC47C941}" srcId="{B870E9DF-6925-451A-8C7A-3C449F7EDB46}" destId="{13BBE514-A020-460A-92D1-515D7237C013}" srcOrd="3" destOrd="0" parTransId="{267A0A0C-0B99-4A02-B5BE-C0709914D0E0}" sibTransId="{30511FE7-AB3E-4E05-90C1-A17A7B02E3CE}"/>
    <dgm:cxn modelId="{4E80CCF4-A41B-4C38-B35E-898C6F50D41C}" type="presOf" srcId="{E2409A4B-AE81-48CC-8E85-2F018A2B3C3A}" destId="{D9A954E7-D00D-42BF-A52E-68B4B715D3D6}" srcOrd="0" destOrd="0" presId="urn:microsoft.com/office/officeart/2005/8/layout/radial5"/>
    <dgm:cxn modelId="{3EEC3067-64DC-4241-9F74-7E09CC9640FC}" type="presOf" srcId="{434FF4D9-B9A6-4E9A-930F-4DD9A4CF3D69}" destId="{5486F58D-2A16-42DC-9246-0A0268FFA1D1}" srcOrd="1" destOrd="0" presId="urn:microsoft.com/office/officeart/2005/8/layout/radial5"/>
    <dgm:cxn modelId="{8BEED209-42D3-4005-A307-CC9720B655A3}" type="presOf" srcId="{25CB1CE7-C190-4010-8572-AF477BED2692}" destId="{AE3E071D-8B8E-4832-A62B-5A9905E75B0F}" srcOrd="1" destOrd="0" presId="urn:microsoft.com/office/officeart/2005/8/layout/radial5"/>
    <dgm:cxn modelId="{161EAB01-AFAE-4EB9-BAF2-3349C79C9F9D}" type="presOf" srcId="{6BCF790C-2196-4919-9C44-3223710CF31C}" destId="{2360F205-60D3-4ED2-8316-4A477730F763}" srcOrd="0" destOrd="0" presId="urn:microsoft.com/office/officeart/2005/8/layout/radial5"/>
    <dgm:cxn modelId="{77483E86-9D55-46B6-A851-725371479060}" type="presOf" srcId="{13BBE514-A020-460A-92D1-515D7237C013}" destId="{C3E8C396-33AC-4A9E-9230-138497CCBAD4}" srcOrd="0" destOrd="0" presId="urn:microsoft.com/office/officeart/2005/8/layout/radial5"/>
    <dgm:cxn modelId="{41B3B64C-724D-4659-AC16-8AF601090A5D}" type="presOf" srcId="{25CB1CE7-C190-4010-8572-AF477BED2692}" destId="{D84E5BFA-E407-402F-8E08-93FF8E56F051}" srcOrd="0" destOrd="0" presId="urn:microsoft.com/office/officeart/2005/8/layout/radial5"/>
    <dgm:cxn modelId="{70EBDCAF-20E2-4C57-AD6F-2E113D67CAE4}" srcId="{A83E0C03-0C23-4807-9C19-C4F6C184C233}" destId="{B870E9DF-6925-451A-8C7A-3C449F7EDB46}" srcOrd="0" destOrd="0" parTransId="{0B201FCF-9B3B-4C69-9A3D-18DC69DB9BD9}" sibTransId="{5D759BEC-0FC2-4250-86DE-20CCA18E5F49}"/>
    <dgm:cxn modelId="{F16683E5-6980-4EA9-89CE-5A298E007036}" srcId="{B870E9DF-6925-451A-8C7A-3C449F7EDB46}" destId="{6BCF790C-2196-4919-9C44-3223710CF31C}" srcOrd="0" destOrd="0" parTransId="{434FF4D9-B9A6-4E9A-930F-4DD9A4CF3D69}" sibTransId="{C69596A1-E053-4E07-AEB1-754E1186B1BD}"/>
    <dgm:cxn modelId="{43A5CB96-C75D-4EE4-9148-3449DF2C88F0}" type="presOf" srcId="{B026DDF7-B1E2-4292-8F4C-0CE4B75E7BE1}" destId="{16E84074-08E1-4CD2-B921-5689C92D666D}" srcOrd="0" destOrd="0" presId="urn:microsoft.com/office/officeart/2005/8/layout/radial5"/>
    <dgm:cxn modelId="{5DC80B33-C5EE-419B-ADEE-6E68951FFB18}" srcId="{B870E9DF-6925-451A-8C7A-3C449F7EDB46}" destId="{B80C4529-762F-4B2D-954F-2A8BB2417423}" srcOrd="1" destOrd="0" parTransId="{E2409A4B-AE81-48CC-8E85-2F018A2B3C3A}" sibTransId="{464E84C2-EB6C-4011-BC28-73B736820844}"/>
    <dgm:cxn modelId="{3A2F7710-9C9D-4704-A9BA-16DBE2D4EC7F}" type="presParOf" srcId="{A88D259B-DC22-47DD-9907-05D788B6E0CC}" destId="{B6E7F3DC-2A32-44F1-9832-3D6E4D65C6C7}" srcOrd="0" destOrd="0" presId="urn:microsoft.com/office/officeart/2005/8/layout/radial5"/>
    <dgm:cxn modelId="{2E136246-B741-4971-95E0-2C1DBB56A937}" type="presParOf" srcId="{A88D259B-DC22-47DD-9907-05D788B6E0CC}" destId="{E83B3AAC-C679-47C0-82FF-71C1E4E592DA}" srcOrd="1" destOrd="0" presId="urn:microsoft.com/office/officeart/2005/8/layout/radial5"/>
    <dgm:cxn modelId="{579AA31A-B1EC-4075-86A6-58565FC01D28}" type="presParOf" srcId="{E83B3AAC-C679-47C0-82FF-71C1E4E592DA}" destId="{5486F58D-2A16-42DC-9246-0A0268FFA1D1}" srcOrd="0" destOrd="0" presId="urn:microsoft.com/office/officeart/2005/8/layout/radial5"/>
    <dgm:cxn modelId="{2F6A8B44-F1B4-45A7-9716-AD29773B97E8}" type="presParOf" srcId="{A88D259B-DC22-47DD-9907-05D788B6E0CC}" destId="{2360F205-60D3-4ED2-8316-4A477730F763}" srcOrd="2" destOrd="0" presId="urn:microsoft.com/office/officeart/2005/8/layout/radial5"/>
    <dgm:cxn modelId="{62E0BBD0-AFC2-4FD9-8B88-B46683409535}" type="presParOf" srcId="{A88D259B-DC22-47DD-9907-05D788B6E0CC}" destId="{D9A954E7-D00D-42BF-A52E-68B4B715D3D6}" srcOrd="3" destOrd="0" presId="urn:microsoft.com/office/officeart/2005/8/layout/radial5"/>
    <dgm:cxn modelId="{28995AB2-5D04-4430-8AE9-04D947815D22}" type="presParOf" srcId="{D9A954E7-D00D-42BF-A52E-68B4B715D3D6}" destId="{464EE6C4-B9CE-4F12-8A00-F7134C696F85}" srcOrd="0" destOrd="0" presId="urn:microsoft.com/office/officeart/2005/8/layout/radial5"/>
    <dgm:cxn modelId="{25E887E3-490B-48CF-93CC-635497EA9E83}" type="presParOf" srcId="{A88D259B-DC22-47DD-9907-05D788B6E0CC}" destId="{29E15948-9DDE-4138-A64F-9533A9FD6CA9}" srcOrd="4" destOrd="0" presId="urn:microsoft.com/office/officeart/2005/8/layout/radial5"/>
    <dgm:cxn modelId="{64FE524C-BB6D-403D-834E-21A9423CA984}" type="presParOf" srcId="{A88D259B-DC22-47DD-9907-05D788B6E0CC}" destId="{16E84074-08E1-4CD2-B921-5689C92D666D}" srcOrd="5" destOrd="0" presId="urn:microsoft.com/office/officeart/2005/8/layout/radial5"/>
    <dgm:cxn modelId="{0F4225CD-AD46-4B5F-9864-F20B4DE09DDF}" type="presParOf" srcId="{16E84074-08E1-4CD2-B921-5689C92D666D}" destId="{63D4D02E-49A7-4F7C-857B-4B497D1D6A95}" srcOrd="0" destOrd="0" presId="urn:microsoft.com/office/officeart/2005/8/layout/radial5"/>
    <dgm:cxn modelId="{9C064BC3-151D-4600-AD03-1A25354C8FCF}" type="presParOf" srcId="{A88D259B-DC22-47DD-9907-05D788B6E0CC}" destId="{5D364DD2-24B8-4612-BDA4-B531612364E6}" srcOrd="6" destOrd="0" presId="urn:microsoft.com/office/officeart/2005/8/layout/radial5"/>
    <dgm:cxn modelId="{BC36BB20-4624-4173-8F5E-D27D621A951B}" type="presParOf" srcId="{A88D259B-DC22-47DD-9907-05D788B6E0CC}" destId="{33B7F4DB-F026-4526-86BF-902476F33B2A}" srcOrd="7" destOrd="0" presId="urn:microsoft.com/office/officeart/2005/8/layout/radial5"/>
    <dgm:cxn modelId="{3613B1BE-937A-4D9F-9CE4-65FD7B428B27}" type="presParOf" srcId="{33B7F4DB-F026-4526-86BF-902476F33B2A}" destId="{F83138B7-F41E-4E2D-B082-FFE56E7DC82E}" srcOrd="0" destOrd="0" presId="urn:microsoft.com/office/officeart/2005/8/layout/radial5"/>
    <dgm:cxn modelId="{B8E7F8BB-84E3-4CC3-91C3-BE4C28C1F704}" type="presParOf" srcId="{A88D259B-DC22-47DD-9907-05D788B6E0CC}" destId="{C3E8C396-33AC-4A9E-9230-138497CCBAD4}" srcOrd="8" destOrd="0" presId="urn:microsoft.com/office/officeart/2005/8/layout/radial5"/>
    <dgm:cxn modelId="{E5B01F59-2747-4728-926E-95616F73C45A}" type="presParOf" srcId="{A88D259B-DC22-47DD-9907-05D788B6E0CC}" destId="{D84E5BFA-E407-402F-8E08-93FF8E56F051}" srcOrd="9" destOrd="0" presId="urn:microsoft.com/office/officeart/2005/8/layout/radial5"/>
    <dgm:cxn modelId="{31CE7C8B-F4AC-4411-8EB9-EBC50E0D8D1F}" type="presParOf" srcId="{D84E5BFA-E407-402F-8E08-93FF8E56F051}" destId="{AE3E071D-8B8E-4832-A62B-5A9905E75B0F}" srcOrd="0" destOrd="0" presId="urn:microsoft.com/office/officeart/2005/8/layout/radial5"/>
    <dgm:cxn modelId="{04AFFB00-212F-4553-A260-30A555C3B1E0}" type="presParOf" srcId="{A88D259B-DC22-47DD-9907-05D788B6E0CC}" destId="{074E7F3A-31F1-432F-9C83-BC5A3973CC8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7F3DC-2A32-44F1-9832-3D6E4D65C6C7}">
      <dsp:nvSpPr>
        <dsp:cNvPr id="0" name=""/>
        <dsp:cNvSpPr/>
      </dsp:nvSpPr>
      <dsp:spPr>
        <a:xfrm>
          <a:off x="2829902" y="2180432"/>
          <a:ext cx="1555433" cy="15554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Мелкой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моторики</a:t>
          </a:r>
          <a:endParaRPr lang="ru-RU" sz="1200" kern="1200" dirty="0"/>
        </a:p>
      </dsp:txBody>
      <dsp:txXfrm>
        <a:off x="3057690" y="2408220"/>
        <a:ext cx="1099857" cy="1099857"/>
      </dsp:txXfrm>
    </dsp:sp>
    <dsp:sp modelId="{E83B3AAC-C679-47C0-82FF-71C1E4E592DA}">
      <dsp:nvSpPr>
        <dsp:cNvPr id="0" name=""/>
        <dsp:cNvSpPr/>
      </dsp:nvSpPr>
      <dsp:spPr>
        <a:xfrm rot="16130923">
          <a:off x="3420156" y="1612888"/>
          <a:ext cx="331482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470878" y="1768369"/>
        <a:ext cx="232037" cy="317309"/>
      </dsp:txXfrm>
    </dsp:sp>
    <dsp:sp modelId="{2360F205-60D3-4ED2-8316-4A477730F763}">
      <dsp:nvSpPr>
        <dsp:cNvPr id="0" name=""/>
        <dsp:cNvSpPr/>
      </dsp:nvSpPr>
      <dsp:spPr>
        <a:xfrm>
          <a:off x="2786083" y="0"/>
          <a:ext cx="1555433" cy="15554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002060"/>
              </a:solidFill>
            </a:rPr>
            <a:t>Биоэнерго-пластика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3013871" y="227788"/>
        <a:ext cx="1099857" cy="1099857"/>
      </dsp:txXfrm>
    </dsp:sp>
    <dsp:sp modelId="{D9A954E7-D00D-42BF-A52E-68B4B715D3D6}">
      <dsp:nvSpPr>
        <dsp:cNvPr id="0" name=""/>
        <dsp:cNvSpPr/>
      </dsp:nvSpPr>
      <dsp:spPr>
        <a:xfrm rot="20520000">
          <a:off x="4469058" y="2360396"/>
          <a:ext cx="328881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471472" y="2481409"/>
        <a:ext cx="230217" cy="317309"/>
      </dsp:txXfrm>
    </dsp:sp>
    <dsp:sp modelId="{29E15948-9DDE-4138-A64F-9533A9FD6CA9}">
      <dsp:nvSpPr>
        <dsp:cNvPr id="0" name=""/>
        <dsp:cNvSpPr/>
      </dsp:nvSpPr>
      <dsp:spPr>
        <a:xfrm>
          <a:off x="4899367" y="1508022"/>
          <a:ext cx="1555433" cy="15554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002060"/>
              </a:solidFill>
            </a:rPr>
            <a:t>кинезиология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5127155" y="1735810"/>
        <a:ext cx="1099857" cy="1099857"/>
      </dsp:txXfrm>
    </dsp:sp>
    <dsp:sp modelId="{16E84074-08E1-4CD2-B921-5689C92D666D}">
      <dsp:nvSpPr>
        <dsp:cNvPr id="0" name=""/>
        <dsp:cNvSpPr/>
      </dsp:nvSpPr>
      <dsp:spPr>
        <a:xfrm rot="3240000">
          <a:off x="4077207" y="3566391"/>
          <a:ext cx="328881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097542" y="3632250"/>
        <a:ext cx="230217" cy="317309"/>
      </dsp:txXfrm>
    </dsp:sp>
    <dsp:sp modelId="{5D364DD2-24B8-4612-BDA4-B531612364E6}">
      <dsp:nvSpPr>
        <dsp:cNvPr id="0" name=""/>
        <dsp:cNvSpPr/>
      </dsp:nvSpPr>
      <dsp:spPr>
        <a:xfrm>
          <a:off x="4108902" y="3940824"/>
          <a:ext cx="1555433" cy="15554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002060"/>
              </a:solidFill>
            </a:rPr>
            <a:t>Самомассаж</a:t>
          </a:r>
          <a:r>
            <a:rPr lang="ru-RU" sz="1200" kern="1200" dirty="0" smtClean="0">
              <a:solidFill>
                <a:srgbClr val="002060"/>
              </a:solidFill>
            </a:rPr>
            <a:t> рук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4336690" y="4168612"/>
        <a:ext cx="1099857" cy="1099857"/>
      </dsp:txXfrm>
    </dsp:sp>
    <dsp:sp modelId="{33B7F4DB-F026-4526-86BF-902476F33B2A}">
      <dsp:nvSpPr>
        <dsp:cNvPr id="0" name=""/>
        <dsp:cNvSpPr/>
      </dsp:nvSpPr>
      <dsp:spPr>
        <a:xfrm rot="7560000">
          <a:off x="2809149" y="3566391"/>
          <a:ext cx="328881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887478" y="3632250"/>
        <a:ext cx="230217" cy="317309"/>
      </dsp:txXfrm>
    </dsp:sp>
    <dsp:sp modelId="{C3E8C396-33AC-4A9E-9230-138497CCBAD4}">
      <dsp:nvSpPr>
        <dsp:cNvPr id="0" name=""/>
        <dsp:cNvSpPr/>
      </dsp:nvSpPr>
      <dsp:spPr>
        <a:xfrm>
          <a:off x="1550902" y="3940824"/>
          <a:ext cx="1555433" cy="15554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Пальчиковая гимнастика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1778690" y="4168612"/>
        <a:ext cx="1099857" cy="1099857"/>
      </dsp:txXfrm>
    </dsp:sp>
    <dsp:sp modelId="{D84E5BFA-E407-402F-8E08-93FF8E56F051}">
      <dsp:nvSpPr>
        <dsp:cNvPr id="0" name=""/>
        <dsp:cNvSpPr/>
      </dsp:nvSpPr>
      <dsp:spPr>
        <a:xfrm rot="11880000">
          <a:off x="2417297" y="2360396"/>
          <a:ext cx="328881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513547" y="2481409"/>
        <a:ext cx="230217" cy="317309"/>
      </dsp:txXfrm>
    </dsp:sp>
    <dsp:sp modelId="{074E7F3A-31F1-432F-9C83-BC5A3973CC80}">
      <dsp:nvSpPr>
        <dsp:cNvPr id="0" name=""/>
        <dsp:cNvSpPr/>
      </dsp:nvSpPr>
      <dsp:spPr>
        <a:xfrm>
          <a:off x="760436" y="1508022"/>
          <a:ext cx="1555433" cy="155543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Упражнения с предметами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988224" y="1735810"/>
        <a:ext cx="1099857" cy="1099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D89D2-77DE-4837-B701-748C5ED02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443E1-7579-4489-89B9-2A90E1505F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BB063-C9E5-4617-96FD-6E85C89A4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78EFA-22F1-4EFE-8A7E-48E4DA627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7B092-0A55-4542-8E08-ABF34AA91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42952-1E8F-4133-B8C1-ECF5E61B4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8C8BC-5AE4-49DB-883E-C6FA07665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57E32-E5EF-4690-98C5-CB6B34B83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0125-8F39-48A4-B46A-D96EA3A61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F121-5DF0-4116-B43B-EA103AE9B8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19DCA-97D5-41DC-AD75-85BDC8DE4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F3875-AABB-495F-980E-654C4A7CF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D57B5-8091-4280-BAF1-D2C1BB4C8E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97140-C8AB-4001-951D-D598FFA6C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C4470-69D4-491A-AECC-8D0116205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1242E-4936-4123-82D6-36636EE3DD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75247-D6B9-4613-A4B8-CE929F56F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A75FC-947B-41E0-9B66-C9889106F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5CA0C-BE07-44F6-9F14-A627DD39F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2FBB1-6A6F-4B1B-93ED-F461612F1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173CD-2488-42E8-A645-22D14729E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8760C-84AA-411F-861C-579C04C43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2D65B-BD2A-4EE4-90AF-C55FFBBCF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47158-AF6B-4FB2-B821-E5DD70D9A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77C00-12B4-4A98-8DA3-2B14D831B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B61D-DC00-4386-A196-585FEB69F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EDE53-2614-454F-8FC6-B4B3969A9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700FC-91E4-4031-82A2-253B61BFF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AF5C1-4968-4DCD-BBD4-EA487EF40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7730-248B-4704-8778-7B3BE63C9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30666-C32D-4930-BBAB-2A050D02D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172AA-B636-4A06-8B62-8D81B16B0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315E1-C00E-42C9-8005-CF3C26AD4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D22AA-872D-4AF3-A7E6-44234A093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110E7-7B55-4723-8B6C-5CA738D3D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F8244-3BEB-4CE9-85E4-484A7CD97B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A4CF4-1799-48CD-BAAD-98D8DC7B4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39437-DC1F-439E-AB44-450C45CAA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C6C07-87BF-479B-B865-D1E8FB14C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4F7F2-121D-4052-91B5-E76251DBA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EBBC9-809A-4A46-8E1E-B9C68AEA35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B306-CC18-45EA-8D7D-79D2A6D38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2FAA5-0DEF-4842-BB93-9222A2EB7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963C9-3C71-45BB-AE94-D9CF7DC36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303F07-99C0-414F-BA7F-5C4267F012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8A040A-555D-4F22-B5D3-109DACCEE4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A29C2D-915B-4F95-93C2-6669519107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5FC90E-3343-4CA6-9A0E-72AA2488F3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Ampir Deco" pitchFamily="2" charset="0"/>
              </a:rPr>
              <a:t>РАЗВИТИЕ МЕЛКОЙ МОТОРИКИ </a:t>
            </a:r>
            <a:br>
              <a:rPr lang="ru-RU" sz="6000" b="1" i="1" dirty="0" smtClean="0">
                <a:solidFill>
                  <a:srgbClr val="0070C0"/>
                </a:solidFill>
                <a:latin typeface="Ampir Deco" pitchFamily="2" charset="0"/>
              </a:rPr>
            </a:br>
            <a:r>
              <a:rPr lang="ru-RU" sz="6000" b="1" i="1" dirty="0" smtClean="0">
                <a:solidFill>
                  <a:srgbClr val="0070C0"/>
                </a:solidFill>
                <a:latin typeface="Ampir Deco" pitchFamily="2" charset="0"/>
              </a:rPr>
              <a:t>у дошкольников </a:t>
            </a:r>
            <a:endParaRPr lang="ru-RU" sz="6000" b="1" i="1" dirty="0">
              <a:solidFill>
                <a:srgbClr val="0070C0"/>
              </a:solidFill>
              <a:latin typeface="Ampir Deco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8926" y="3886200"/>
            <a:ext cx="4843474" cy="1752600"/>
          </a:xfrm>
        </p:spPr>
        <p:txBody>
          <a:bodyPr/>
          <a:lstStyle/>
          <a:p>
            <a:r>
              <a:rPr lang="ru-RU" sz="2000" dirty="0" smtClean="0"/>
              <a:t>Учитель-логопед МДОБУ </a:t>
            </a:r>
          </a:p>
          <a:p>
            <a:r>
              <a:rPr lang="ru-RU" sz="2000" dirty="0" err="1" smtClean="0"/>
              <a:t>д</a:t>
            </a:r>
            <a:r>
              <a:rPr lang="ru-RU" sz="2000" dirty="0" smtClean="0"/>
              <a:t>/с № 26 «Берёзка» </a:t>
            </a:r>
          </a:p>
          <a:p>
            <a:r>
              <a:rPr lang="ru-RU" sz="2000" dirty="0" smtClean="0"/>
              <a:t>Новичихина Елена Витальевна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Авторское игровое пособие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«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Логодиск</a:t>
            </a:r>
            <a:r>
              <a:rPr lang="ru-RU" sz="3200" b="1" i="1" dirty="0" smtClean="0">
                <a:solidFill>
                  <a:srgbClr val="002060"/>
                </a:solidFill>
              </a:rPr>
              <a:t>»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56792"/>
            <a:ext cx="4310558" cy="2984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140968"/>
            <a:ext cx="4408403" cy="305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779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Выкладывание фигур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из счётных палочек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4"/>
            <a:ext cx="4622582" cy="320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212976"/>
            <a:ext cx="4622582" cy="320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359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Графический тренажер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В.В.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Воскобовича</a:t>
            </a:r>
            <a:r>
              <a:rPr lang="ru-RU" sz="3200" b="1" i="1" dirty="0" smtClean="0">
                <a:solidFill>
                  <a:srgbClr val="002060"/>
                </a:solidFill>
              </a:rPr>
              <a:t> «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Игровизор</a:t>
            </a:r>
            <a:r>
              <a:rPr lang="ru-RU" sz="3200" b="1" i="1" dirty="0" smtClean="0">
                <a:solidFill>
                  <a:srgbClr val="002060"/>
                </a:solidFill>
              </a:rPr>
              <a:t>»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4622582" cy="320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068960"/>
            <a:ext cx="4622582" cy="320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51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«Шнур-Малыш»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игра В.В.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Воскобовича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700808"/>
            <a:ext cx="6525251" cy="451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50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«Пальчиковые шаги»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F096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«Пальчиковый театр»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093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285860"/>
            <a:ext cx="4953035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DSCF073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7702"/>
            <a:ext cx="4038600" cy="3030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Самомассаж</a:t>
            </a:r>
            <a:r>
              <a:rPr lang="ru-RU" b="1" dirty="0" smtClean="0">
                <a:solidFill>
                  <a:srgbClr val="0070C0"/>
                </a:solidFill>
              </a:rPr>
              <a:t> различными предметами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DSCF096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F0955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64305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716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Я юлу верчу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Пальчики сильнее сделать хочу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DSCF0956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0166" y="357166"/>
            <a:ext cx="6581226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048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«Чудесный мешочек», шнуровки, резинки, узелки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F074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F074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223"/>
            <a:ext cx="4038600" cy="302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Игры-шнуровки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F098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67" y="1428736"/>
            <a:ext cx="3501629" cy="466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098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34" y="1428736"/>
            <a:ext cx="3482603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	</a:t>
            </a:r>
            <a:r>
              <a:rPr lang="ru-RU" i="1" dirty="0" smtClean="0">
                <a:solidFill>
                  <a:srgbClr val="0070C0"/>
                </a:solidFill>
              </a:rPr>
              <a:t>Доказано, что развитие руки находится в тесной связи с развитием речи и мышления ребенка. Поэтому работа по развитию мелкой моторики должна начинаться задолго до поступления ребенка в школу. 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100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714356"/>
            <a:ext cx="4533914" cy="3400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DSCF100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2928934"/>
            <a:ext cx="4667251" cy="3500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571480"/>
          <a:ext cx="721523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457200"/>
            <a:ext cx="84296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развития мелкой моторики рук применяю традиционные и нетрадиционные формы работы.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8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Традиционные</a:t>
            </a:r>
            <a:r>
              <a:rPr kumimoji="0" lang="en-US" sz="1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8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Самомассаж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кистей и пальцев рук;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с пальчиками с речевым сопровождением;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Пальчиковая гимнастика без речевого сопровождения;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Графические упражнения: штриховка, дорисовка картинки, графический диктант, соединение по точкам, продолжение ряда;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Предметная деятельность: игры с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бумагой,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пластилином, песком, водой, рисование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мелками;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Игры: мозаика, конструкторы, шнуровки,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пазлы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пирамидки,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волчок и т.д.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Кукольные театры: пальчиковый,  перчаточный, театр теней;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на развитие тактильного восприятия: «Гладкий – шершавый», «Найди такой же на ощупь», «Чудесный мешочек».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8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Нетрадиционные</a:t>
            </a:r>
            <a:r>
              <a:rPr kumimoji="0" lang="en-US" sz="1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8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Самомассаж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кистей и пальцев рук с колючим шариком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Су-джок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упражнения с «Шарами здоровья», грецкими орехами, карандашами, массажными щётками;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с пальчиками, с использованием разнообразного материала: бросовый, природный, хозяйственно-бытовой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Пальчиковая гимнастика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Включение пальчиковых игр и упражнений в любой урок или занятие вызывает у детей оживление, эмоциональный подъем и оказывает специфическое тонизирующее действие на функциональное состояние мозга и развитие речи.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Педагог знакомит детей с такими упражнениями в определенной последовательности. Можно разделить их на три группы.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1 группа. Упражнения для кистей рук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2 группа. Упражнения условно статические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3 группа. Упражнения для пальцев динамические</a:t>
            </a:r>
          </a:p>
          <a:p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Народные пальчиковые игры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3300"/>
                </a:solidFill>
              </a:rPr>
              <a:t>С народными пальчиковыми играми ребенок встречался уже в грудном возрасте. Это были еще не игры, а </a:t>
            </a:r>
            <a:r>
              <a:rPr lang="ru-RU" sz="2400" dirty="0" err="1" smtClean="0">
                <a:solidFill>
                  <a:srgbClr val="003300"/>
                </a:solidFill>
              </a:rPr>
              <a:t>потешки</a:t>
            </a:r>
            <a:r>
              <a:rPr lang="ru-RU" sz="2400" dirty="0" smtClean="0">
                <a:solidFill>
                  <a:srgbClr val="003300"/>
                </a:solidFill>
              </a:rPr>
              <a:t> и </a:t>
            </a:r>
            <a:r>
              <a:rPr lang="ru-RU" sz="2400" dirty="0" err="1" smtClean="0">
                <a:solidFill>
                  <a:srgbClr val="003300"/>
                </a:solidFill>
              </a:rPr>
              <a:t>пестушки</a:t>
            </a:r>
            <a:r>
              <a:rPr lang="ru-RU" sz="2400" dirty="0" smtClean="0">
                <a:solidFill>
                  <a:srgbClr val="003300"/>
                </a:solidFill>
              </a:rPr>
              <a:t> – забавы взрослого с ребенком. Например, «Сорока-ворона», «Гости», «Кисель», «Банька», «Замок» и другие.</a:t>
            </a:r>
            <a:endParaRPr lang="ru-RU" sz="2400" dirty="0"/>
          </a:p>
        </p:txBody>
      </p:sp>
      <p:pic>
        <p:nvPicPr>
          <p:cNvPr id="5" name="Picture 5" descr="Russian funny pictures and verses for childr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87226" y="1600200"/>
            <a:ext cx="336054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pPr algn="just"/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Смысл пальчиковых игр не только в развитии мелкой моторики. Они позволяют ребенку ощутить радость телесного контакта; осознать себя в системе «телесных координат», научиться управлять своим телом. Это предотвращает возможность возникновения неврозов в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дальнейшем, дает человеку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чувство самообладания.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Аналогичные игры встречаются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у очень многих народов.</a:t>
            </a:r>
            <a:endParaRPr lang="ru-RU" sz="2800" b="1" dirty="0">
              <a:ln w="10541" cmpd="sng">
                <a:solidFill>
                  <a:schemeClr val="accent5">
                    <a:lumMod val="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«Весёлые прищепки»</a:t>
            </a:r>
            <a:endParaRPr lang="ru-RU" sz="4000" b="1" dirty="0">
              <a:ln w="10541" cmpd="sng">
                <a:solidFill>
                  <a:schemeClr val="accent5">
                    <a:lumMod val="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4" descr="DSCF072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6382">
            <a:off x="503237" y="2034561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DSCF0965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800600"/>
            <a:ext cx="6643734" cy="155735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Солнышко утром рано встаёт.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Лучики тянет –тепло нам даёт.</a:t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DSCF0949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165</TotalTime>
  <Words>385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1_colormaster</vt:lpstr>
      <vt:lpstr>2_colormaster</vt:lpstr>
      <vt:lpstr>3_colormaster</vt:lpstr>
      <vt:lpstr>4_colormaster</vt:lpstr>
      <vt:lpstr>РАЗВИТИЕ МЕЛКОЙ МОТОРИКИ  у дошкольников </vt:lpstr>
      <vt:lpstr> Доказано, что развитие руки находится в тесной связи с развитием речи и мышления ребенка. Поэтому работа по развитию мелкой моторики должна начинаться задолго до поступления ребенка в школу. </vt:lpstr>
      <vt:lpstr>Презентация PowerPoint</vt:lpstr>
      <vt:lpstr>Для развития мелкой моторики рук применяю традиционные и нетрадиционные формы работы. Традиционные: Самомассаж кистей и пальцев рук; Игры с пальчиками с речевым сопровождением; Пальчиковая гимнастика без речевого сопровождения; Графические упражнения: штриховка, дорисовка картинки, графический диктант, соединение по точкам, продолжение ряда; Предметная деятельность: игры с бумагой, пластилином, песком, водой, рисование мелками; Игры: мозаика, конструкторы, шнуровки, пазлы, пирамидки, волчок и т.д. Кукольные театры: пальчиковый,  перчаточный, театр теней; Игры на развитие тактильного восприятия: «Гладкий – шершавый», «Найди такой же на ощупь», «Чудесный мешочек». Нетрадиционные: Самомассаж кистей и пальцев рук с колючим шариком «Су-джок», упражнения с «Шарами здоровья», грецкими орехами, карандашами, массажными щётками; Игры с пальчиками, с использованием разнообразного материала: бросовый, природный, хозяйственно-бытовой.</vt:lpstr>
      <vt:lpstr>Пальчиковая гимнастика</vt:lpstr>
      <vt:lpstr>Народные пальчиковые игры</vt:lpstr>
      <vt:lpstr>Смысл пальчиковых игр не только в развитии мелкой моторики. Они позволяют ребенку ощутить радость телесного контакта; осознать себя в системе «телесных координат», научиться управлять своим телом. Это предотвращает возможность возникновения неврозов в                 дальнейшем, дает человеку                 чувство самообладания.                      Аналогичные игры встречаются                       у очень многих народов.</vt:lpstr>
      <vt:lpstr>«Весёлые прищепки»</vt:lpstr>
      <vt:lpstr>Солнышко утром рано встаёт. Лучики тянет –тепло нам даёт. </vt:lpstr>
      <vt:lpstr>Авторское игровое пособие  «Логодиск»</vt:lpstr>
      <vt:lpstr>Выкладывание фигур  из счётных палочек</vt:lpstr>
      <vt:lpstr>Графический тренажер  В.В. Воскобовича «Игровизор»</vt:lpstr>
      <vt:lpstr>«Шнур-Малыш» игра В.В. Воскобовича</vt:lpstr>
      <vt:lpstr>«Пальчиковые шаги»</vt:lpstr>
      <vt:lpstr>«Пальчиковый театр»</vt:lpstr>
      <vt:lpstr>Самомассаж различными предметами</vt:lpstr>
      <vt:lpstr>Я юлу верчу Пальчики сильнее сделать хочу</vt:lpstr>
      <vt:lpstr>«Чудесный мешочек», шнуровки, резинки, узелки</vt:lpstr>
      <vt:lpstr>Игры-шнуровки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22</cp:revision>
  <dcterms:created xsi:type="dcterms:W3CDTF">2012-11-06T09:04:06Z</dcterms:created>
  <dcterms:modified xsi:type="dcterms:W3CDTF">2015-01-30T08:38:19Z</dcterms:modified>
</cp:coreProperties>
</file>